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5"/>
  </p:sldMasterIdLst>
  <p:notesMasterIdLst>
    <p:notesMasterId r:id="rId64"/>
  </p:notesMasterIdLst>
  <p:handoutMasterIdLst>
    <p:handoutMasterId r:id="rId65"/>
  </p:handoutMasterIdLst>
  <p:sldIdLst>
    <p:sldId id="256" r:id="rId6"/>
    <p:sldId id="482" r:id="rId7"/>
    <p:sldId id="483" r:id="rId8"/>
    <p:sldId id="643" r:id="rId9"/>
    <p:sldId id="644" r:id="rId10"/>
    <p:sldId id="707" r:id="rId11"/>
    <p:sldId id="708" r:id="rId12"/>
    <p:sldId id="485" r:id="rId13"/>
    <p:sldId id="648" r:id="rId14"/>
    <p:sldId id="693" r:id="rId15"/>
    <p:sldId id="694" r:id="rId16"/>
    <p:sldId id="695" r:id="rId17"/>
    <p:sldId id="696" r:id="rId18"/>
    <p:sldId id="697" r:id="rId19"/>
    <p:sldId id="698" r:id="rId20"/>
    <p:sldId id="700" r:id="rId21"/>
    <p:sldId id="701" r:id="rId22"/>
    <p:sldId id="702" r:id="rId23"/>
    <p:sldId id="703" r:id="rId24"/>
    <p:sldId id="704" r:id="rId25"/>
    <p:sldId id="649" r:id="rId26"/>
    <p:sldId id="650" r:id="rId27"/>
    <p:sldId id="685" r:id="rId28"/>
    <p:sldId id="713" r:id="rId29"/>
    <p:sldId id="651" r:id="rId30"/>
    <p:sldId id="655" r:id="rId31"/>
    <p:sldId id="652" r:id="rId32"/>
    <p:sldId id="705" r:id="rId33"/>
    <p:sldId id="656" r:id="rId34"/>
    <p:sldId id="657" r:id="rId35"/>
    <p:sldId id="706" r:id="rId36"/>
    <p:sldId id="658" r:id="rId37"/>
    <p:sldId id="660" r:id="rId38"/>
    <p:sldId id="661" r:id="rId39"/>
    <p:sldId id="662" r:id="rId40"/>
    <p:sldId id="663" r:id="rId41"/>
    <p:sldId id="664" r:id="rId42"/>
    <p:sldId id="665" r:id="rId43"/>
    <p:sldId id="668" r:id="rId44"/>
    <p:sldId id="710" r:id="rId45"/>
    <p:sldId id="712" r:id="rId46"/>
    <p:sldId id="721" r:id="rId47"/>
    <p:sldId id="686" r:id="rId48"/>
    <p:sldId id="687" r:id="rId49"/>
    <p:sldId id="716" r:id="rId50"/>
    <p:sldId id="689" r:id="rId51"/>
    <p:sldId id="717" r:id="rId52"/>
    <p:sldId id="691" r:id="rId53"/>
    <p:sldId id="718" r:id="rId54"/>
    <p:sldId id="719" r:id="rId55"/>
    <p:sldId id="548" r:id="rId56"/>
    <p:sldId id="480" r:id="rId57"/>
    <p:sldId id="549" r:id="rId58"/>
    <p:sldId id="550" r:id="rId59"/>
    <p:sldId id="551" r:id="rId60"/>
    <p:sldId id="559" r:id="rId61"/>
    <p:sldId id="684" r:id="rId62"/>
    <p:sldId id="720"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003865"/>
    <a:srgbClr val="000000"/>
    <a:srgbClr val="78BE21"/>
    <a:srgbClr val="0D0D0D"/>
    <a:srgbClr val="E8E8E8"/>
    <a:srgbClr val="B20738"/>
    <a:srgbClr val="00A3E2"/>
    <a:srgbClr val="2C2C2C"/>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5" autoAdjust="0"/>
    <p:restoredTop sz="40241" autoAdjust="0"/>
  </p:normalViewPr>
  <p:slideViewPr>
    <p:cSldViewPr snapToGrid="0">
      <p:cViewPr varScale="1">
        <p:scale>
          <a:sx n="44" d="100"/>
          <a:sy n="44" d="100"/>
        </p:scale>
        <p:origin x="996" y="6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Pollution Emissions in Minnesota</c:v>
                </c:pt>
              </c:strCache>
            </c:strRef>
          </c:tx>
          <c:spPr>
            <a:ln w="38100"/>
          </c:spPr>
          <c:dPt>
            <c:idx val="0"/>
            <c:bubble3D val="0"/>
            <c:spPr>
              <a:solidFill>
                <a:schemeClr val="accent1"/>
              </a:solidFill>
              <a:ln w="38100">
                <a:solidFill>
                  <a:schemeClr val="lt1"/>
                </a:solidFill>
              </a:ln>
              <a:effectLst/>
            </c:spPr>
            <c:extLst>
              <c:ext xmlns:c16="http://schemas.microsoft.com/office/drawing/2014/chart" uri="{C3380CC4-5D6E-409C-BE32-E72D297353CC}">
                <c16:uniqueId val="{00000003-E074-45EC-8ED2-B185D3281418}"/>
              </c:ext>
            </c:extLst>
          </c:dPt>
          <c:dPt>
            <c:idx val="1"/>
            <c:bubble3D val="0"/>
            <c:spPr>
              <a:solidFill>
                <a:schemeClr val="accent2"/>
              </a:solidFill>
              <a:ln w="38100">
                <a:solidFill>
                  <a:schemeClr val="lt1"/>
                </a:solidFill>
              </a:ln>
              <a:effectLst/>
            </c:spPr>
            <c:extLst>
              <c:ext xmlns:c16="http://schemas.microsoft.com/office/drawing/2014/chart" uri="{C3380CC4-5D6E-409C-BE32-E72D297353CC}">
                <c16:uniqueId val="{00000004-E074-45EC-8ED2-B185D3281418}"/>
              </c:ext>
            </c:extLst>
          </c:dPt>
          <c:dPt>
            <c:idx val="2"/>
            <c:bubble3D val="0"/>
            <c:spPr>
              <a:solidFill>
                <a:schemeClr val="accent3"/>
              </a:solidFill>
              <a:ln w="38100">
                <a:solidFill>
                  <a:schemeClr val="lt1"/>
                </a:solidFill>
              </a:ln>
              <a:effectLst/>
            </c:spPr>
            <c:extLst>
              <c:ext xmlns:c16="http://schemas.microsoft.com/office/drawing/2014/chart" uri="{C3380CC4-5D6E-409C-BE32-E72D297353CC}">
                <c16:uniqueId val="{00000002-E074-45EC-8ED2-B185D3281418}"/>
              </c:ext>
            </c:extLst>
          </c:dPt>
          <c:dPt>
            <c:idx val="3"/>
            <c:bubble3D val="0"/>
            <c:spPr>
              <a:solidFill>
                <a:schemeClr val="accent4"/>
              </a:solidFill>
              <a:ln w="38100">
                <a:solidFill>
                  <a:schemeClr val="lt1"/>
                </a:solidFill>
              </a:ln>
              <a:effectLst/>
            </c:spPr>
            <c:extLst>
              <c:ext xmlns:c16="http://schemas.microsoft.com/office/drawing/2014/chart" uri="{C3380CC4-5D6E-409C-BE32-E72D297353CC}">
                <c16:uniqueId val="{00000001-E074-45EC-8ED2-B185D3281418}"/>
              </c:ext>
            </c:extLst>
          </c:dPt>
          <c:dLbls>
            <c:dLbl>
              <c:idx val="0"/>
              <c:layout>
                <c:manualLayout>
                  <c:x val="-0.17184371404708174"/>
                  <c:y val="0.190870143242599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74-45EC-8ED2-B185D3281418}"/>
                </c:ext>
              </c:extLst>
            </c:dLbl>
            <c:dLbl>
              <c:idx val="1"/>
              <c:layout>
                <c:manualLayout>
                  <c:x val="-0.16357004873003231"/>
                  <c:y val="-0.2069336617470402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74-45EC-8ED2-B185D3281418}"/>
                </c:ext>
              </c:extLst>
            </c:dLbl>
            <c:dLbl>
              <c:idx val="2"/>
              <c:layout>
                <c:manualLayout>
                  <c:x val="0.22994518562768265"/>
                  <c:y val="-0.1154396718624899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074-45EC-8ED2-B185D3281418}"/>
                </c:ext>
              </c:extLst>
            </c:dLbl>
            <c:dLbl>
              <c:idx val="3"/>
              <c:layout>
                <c:manualLayout>
                  <c:x val="0.17572524641577056"/>
                  <c:y val="0.205804120792093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74-45EC-8ED2-B185D3281418}"/>
                </c:ext>
              </c:extLst>
            </c:dLbl>
            <c:spPr>
              <a:noFill/>
              <a:ln>
                <a:noFill/>
              </a:ln>
              <a:effectLst/>
            </c:spPr>
            <c:txPr>
              <a:bodyPr rot="0" spcFirstLastPara="1" vertOverflow="ellipsis" vert="horz" wrap="square" lIns="38100" tIns="19050" rIns="38100" bIns="19050" anchor="ctr" anchorCtr="0">
                <a:spAutoFit/>
              </a:bodyPr>
              <a:lstStyle/>
              <a:p>
                <a:pPr algn="ctr">
                  <a:defRPr sz="3200" b="1" i="0" u="none" strike="noStrike" kern="1200" baseline="0">
                    <a:solidFill>
                      <a:schemeClr val="bg1"/>
                    </a:solidFill>
                    <a:latin typeface="Calibri Light" panose="020F0302020204030204" pitchFamily="34" charset="0"/>
                    <a:ea typeface="+mn-ea"/>
                    <a:cs typeface="Calibri Light" panose="020F030202020403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On-road vehicles</c:v>
                </c:pt>
                <c:pt idx="1">
                  <c:v>Neighborhood sources</c:v>
                </c:pt>
                <c:pt idx="2">
                  <c:v>Off-road vehicles</c:v>
                </c:pt>
                <c:pt idx="3">
                  <c:v>Permitted sources</c:v>
                </c:pt>
              </c:strCache>
            </c:strRef>
          </c:cat>
          <c:val>
            <c:numRef>
              <c:f>Sheet1!$B$2:$B$5</c:f>
              <c:numCache>
                <c:formatCode>0%</c:formatCode>
                <c:ptCount val="4"/>
                <c:pt idx="0">
                  <c:v>0.24</c:v>
                </c:pt>
                <c:pt idx="1">
                  <c:v>0.33</c:v>
                </c:pt>
                <c:pt idx="2">
                  <c:v>0.22</c:v>
                </c:pt>
                <c:pt idx="3">
                  <c:v>0.21</c:v>
                </c:pt>
              </c:numCache>
            </c:numRef>
          </c:val>
          <c:extLst>
            <c:ext xmlns:c16="http://schemas.microsoft.com/office/drawing/2014/chart" uri="{C3380CC4-5D6E-409C-BE32-E72D297353CC}">
              <c16:uniqueId val="{00000000-E074-45EC-8ED2-B185D328141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34925" cap="rnd">
              <a:solidFill>
                <a:schemeClr val="accent2"/>
              </a:solidFill>
              <a:round/>
            </a:ln>
            <a:effectLst>
              <a:outerShdw blurRad="44450" dist="13970" dir="5400000" algn="ctr" rotWithShape="0">
                <a:srgbClr val="000000">
                  <a:alpha val="45000"/>
                </a:srgbClr>
              </a:outerShdw>
            </a:effectLst>
          </c:spPr>
          <c:marker>
            <c:symbol val="none"/>
          </c:marker>
          <c:trendline>
            <c:spPr>
              <a:ln w="19050" cap="rnd">
                <a:solidFill>
                  <a:schemeClr val="accent2"/>
                </a:solidFill>
              </a:ln>
              <a:effectLst/>
            </c:spPr>
            <c:trendlineType val="linear"/>
            <c:dispRSqr val="0"/>
            <c:dispEq val="0"/>
          </c:trendline>
          <c:cat>
            <c:numRef>
              <c:f>'Sheet1 (2)'!$A$1:$A$65</c:f>
              <c:numCache>
                <c:formatCode>General</c:formatCode>
                <c:ptCount val="65"/>
                <c:pt idx="0">
                  <c:v>1895</c:v>
                </c:pt>
                <c:pt idx="1">
                  <c:v>1896</c:v>
                </c:pt>
                <c:pt idx="2">
                  <c:v>1897</c:v>
                </c:pt>
                <c:pt idx="3">
                  <c:v>1898</c:v>
                </c:pt>
                <c:pt idx="4">
                  <c:v>1899</c:v>
                </c:pt>
                <c:pt idx="5">
                  <c:v>1900</c:v>
                </c:pt>
                <c:pt idx="6">
                  <c:v>1901</c:v>
                </c:pt>
                <c:pt idx="7">
                  <c:v>1902</c:v>
                </c:pt>
                <c:pt idx="8">
                  <c:v>1903</c:v>
                </c:pt>
                <c:pt idx="9">
                  <c:v>1904</c:v>
                </c:pt>
                <c:pt idx="10">
                  <c:v>1905</c:v>
                </c:pt>
                <c:pt idx="11">
                  <c:v>1906</c:v>
                </c:pt>
                <c:pt idx="12">
                  <c:v>1907</c:v>
                </c:pt>
                <c:pt idx="13">
                  <c:v>1908</c:v>
                </c:pt>
                <c:pt idx="14">
                  <c:v>1909</c:v>
                </c:pt>
                <c:pt idx="15">
                  <c:v>1910</c:v>
                </c:pt>
                <c:pt idx="16">
                  <c:v>1911</c:v>
                </c:pt>
                <c:pt idx="17">
                  <c:v>1912</c:v>
                </c:pt>
                <c:pt idx="18">
                  <c:v>1913</c:v>
                </c:pt>
                <c:pt idx="19">
                  <c:v>1914</c:v>
                </c:pt>
                <c:pt idx="20">
                  <c:v>1915</c:v>
                </c:pt>
                <c:pt idx="21">
                  <c:v>1916</c:v>
                </c:pt>
                <c:pt idx="22">
                  <c:v>1917</c:v>
                </c:pt>
                <c:pt idx="23">
                  <c:v>1918</c:v>
                </c:pt>
                <c:pt idx="24">
                  <c:v>1919</c:v>
                </c:pt>
                <c:pt idx="25">
                  <c:v>1920</c:v>
                </c:pt>
                <c:pt idx="26">
                  <c:v>1921</c:v>
                </c:pt>
                <c:pt idx="27">
                  <c:v>1922</c:v>
                </c:pt>
                <c:pt idx="28">
                  <c:v>1923</c:v>
                </c:pt>
                <c:pt idx="29">
                  <c:v>1924</c:v>
                </c:pt>
                <c:pt idx="30">
                  <c:v>1925</c:v>
                </c:pt>
                <c:pt idx="31">
                  <c:v>1926</c:v>
                </c:pt>
                <c:pt idx="32">
                  <c:v>1927</c:v>
                </c:pt>
                <c:pt idx="33">
                  <c:v>1928</c:v>
                </c:pt>
                <c:pt idx="34">
                  <c:v>1929</c:v>
                </c:pt>
                <c:pt idx="35">
                  <c:v>1930</c:v>
                </c:pt>
                <c:pt idx="36">
                  <c:v>1931</c:v>
                </c:pt>
                <c:pt idx="37">
                  <c:v>1932</c:v>
                </c:pt>
                <c:pt idx="38">
                  <c:v>1933</c:v>
                </c:pt>
                <c:pt idx="39">
                  <c:v>1934</c:v>
                </c:pt>
                <c:pt idx="40">
                  <c:v>1935</c:v>
                </c:pt>
                <c:pt idx="41">
                  <c:v>1936</c:v>
                </c:pt>
                <c:pt idx="42">
                  <c:v>1937</c:v>
                </c:pt>
                <c:pt idx="43">
                  <c:v>1938</c:v>
                </c:pt>
                <c:pt idx="44">
                  <c:v>1939</c:v>
                </c:pt>
                <c:pt idx="45">
                  <c:v>1940</c:v>
                </c:pt>
                <c:pt idx="46">
                  <c:v>1941</c:v>
                </c:pt>
                <c:pt idx="47">
                  <c:v>1942</c:v>
                </c:pt>
                <c:pt idx="48">
                  <c:v>1943</c:v>
                </c:pt>
                <c:pt idx="49">
                  <c:v>1944</c:v>
                </c:pt>
                <c:pt idx="50">
                  <c:v>1945</c:v>
                </c:pt>
                <c:pt idx="51">
                  <c:v>1946</c:v>
                </c:pt>
                <c:pt idx="52">
                  <c:v>1947</c:v>
                </c:pt>
                <c:pt idx="53">
                  <c:v>1948</c:v>
                </c:pt>
                <c:pt idx="54">
                  <c:v>1949</c:v>
                </c:pt>
                <c:pt idx="55">
                  <c:v>1950</c:v>
                </c:pt>
                <c:pt idx="56">
                  <c:v>1951</c:v>
                </c:pt>
                <c:pt idx="57">
                  <c:v>1952</c:v>
                </c:pt>
                <c:pt idx="58">
                  <c:v>1953</c:v>
                </c:pt>
                <c:pt idx="59">
                  <c:v>1954</c:v>
                </c:pt>
                <c:pt idx="60">
                  <c:v>1955</c:v>
                </c:pt>
                <c:pt idx="61">
                  <c:v>1956</c:v>
                </c:pt>
                <c:pt idx="62">
                  <c:v>1957</c:v>
                </c:pt>
                <c:pt idx="63">
                  <c:v>1958</c:v>
                </c:pt>
                <c:pt idx="64">
                  <c:v>1959</c:v>
                </c:pt>
              </c:numCache>
            </c:numRef>
          </c:cat>
          <c:val>
            <c:numRef>
              <c:f>'Sheet1 (2)'!$B$1:$B$65</c:f>
              <c:numCache>
                <c:formatCode>General</c:formatCode>
                <c:ptCount val="65"/>
                <c:pt idx="0">
                  <c:v>22.67</c:v>
                </c:pt>
                <c:pt idx="1">
                  <c:v>30.84</c:v>
                </c:pt>
                <c:pt idx="2">
                  <c:v>27.3</c:v>
                </c:pt>
                <c:pt idx="3">
                  <c:v>23.91</c:v>
                </c:pt>
                <c:pt idx="4">
                  <c:v>29.48</c:v>
                </c:pt>
                <c:pt idx="5">
                  <c:v>27.65</c:v>
                </c:pt>
                <c:pt idx="6">
                  <c:v>24.49</c:v>
                </c:pt>
                <c:pt idx="7">
                  <c:v>27.17</c:v>
                </c:pt>
                <c:pt idx="8">
                  <c:v>31.14</c:v>
                </c:pt>
                <c:pt idx="9">
                  <c:v>24.92</c:v>
                </c:pt>
                <c:pt idx="10">
                  <c:v>32.32</c:v>
                </c:pt>
                <c:pt idx="11">
                  <c:v>29.54</c:v>
                </c:pt>
                <c:pt idx="12">
                  <c:v>22.73</c:v>
                </c:pt>
                <c:pt idx="13">
                  <c:v>27.95</c:v>
                </c:pt>
                <c:pt idx="14">
                  <c:v>28.67</c:v>
                </c:pt>
                <c:pt idx="15">
                  <c:v>15.08</c:v>
                </c:pt>
                <c:pt idx="16">
                  <c:v>27.56</c:v>
                </c:pt>
                <c:pt idx="17">
                  <c:v>22.25</c:v>
                </c:pt>
                <c:pt idx="18">
                  <c:v>25.81</c:v>
                </c:pt>
                <c:pt idx="19">
                  <c:v>27.48</c:v>
                </c:pt>
                <c:pt idx="20">
                  <c:v>27.98</c:v>
                </c:pt>
                <c:pt idx="21">
                  <c:v>28.23</c:v>
                </c:pt>
                <c:pt idx="22">
                  <c:v>19.98</c:v>
                </c:pt>
                <c:pt idx="23">
                  <c:v>24.1</c:v>
                </c:pt>
                <c:pt idx="24">
                  <c:v>27.31</c:v>
                </c:pt>
                <c:pt idx="25">
                  <c:v>25.45</c:v>
                </c:pt>
                <c:pt idx="26">
                  <c:v>23.01</c:v>
                </c:pt>
                <c:pt idx="27">
                  <c:v>23.12</c:v>
                </c:pt>
                <c:pt idx="28">
                  <c:v>20.21</c:v>
                </c:pt>
                <c:pt idx="29">
                  <c:v>24.54</c:v>
                </c:pt>
                <c:pt idx="30">
                  <c:v>23.58</c:v>
                </c:pt>
                <c:pt idx="31">
                  <c:v>24.88</c:v>
                </c:pt>
                <c:pt idx="32">
                  <c:v>24.36</c:v>
                </c:pt>
                <c:pt idx="33">
                  <c:v>25.94</c:v>
                </c:pt>
                <c:pt idx="34">
                  <c:v>20.52</c:v>
                </c:pt>
                <c:pt idx="35">
                  <c:v>22.32</c:v>
                </c:pt>
                <c:pt idx="36">
                  <c:v>22.95</c:v>
                </c:pt>
                <c:pt idx="37">
                  <c:v>22.06</c:v>
                </c:pt>
                <c:pt idx="38">
                  <c:v>20.94</c:v>
                </c:pt>
                <c:pt idx="39">
                  <c:v>20.46</c:v>
                </c:pt>
                <c:pt idx="40">
                  <c:v>25.93</c:v>
                </c:pt>
                <c:pt idx="41">
                  <c:v>18.63</c:v>
                </c:pt>
                <c:pt idx="42">
                  <c:v>26.12</c:v>
                </c:pt>
                <c:pt idx="43">
                  <c:v>27.27</c:v>
                </c:pt>
                <c:pt idx="44">
                  <c:v>21.75</c:v>
                </c:pt>
                <c:pt idx="45">
                  <c:v>25.1</c:v>
                </c:pt>
                <c:pt idx="46">
                  <c:v>29.17</c:v>
                </c:pt>
                <c:pt idx="47">
                  <c:v>28.2</c:v>
                </c:pt>
                <c:pt idx="48">
                  <c:v>26.88</c:v>
                </c:pt>
                <c:pt idx="49">
                  <c:v>30.02</c:v>
                </c:pt>
                <c:pt idx="50">
                  <c:v>26.95</c:v>
                </c:pt>
                <c:pt idx="51">
                  <c:v>28.13</c:v>
                </c:pt>
                <c:pt idx="52">
                  <c:v>25.38</c:v>
                </c:pt>
                <c:pt idx="53">
                  <c:v>22.85</c:v>
                </c:pt>
                <c:pt idx="54">
                  <c:v>26.58</c:v>
                </c:pt>
                <c:pt idx="55">
                  <c:v>26.05</c:v>
                </c:pt>
                <c:pt idx="56">
                  <c:v>30.52</c:v>
                </c:pt>
                <c:pt idx="57">
                  <c:v>22.46</c:v>
                </c:pt>
                <c:pt idx="58">
                  <c:v>30.08</c:v>
                </c:pt>
                <c:pt idx="59">
                  <c:v>24.72</c:v>
                </c:pt>
                <c:pt idx="60">
                  <c:v>24.96</c:v>
                </c:pt>
                <c:pt idx="61">
                  <c:v>24.03</c:v>
                </c:pt>
                <c:pt idx="62">
                  <c:v>29.32</c:v>
                </c:pt>
                <c:pt idx="63">
                  <c:v>20.55</c:v>
                </c:pt>
                <c:pt idx="64">
                  <c:v>26.07</c:v>
                </c:pt>
              </c:numCache>
            </c:numRef>
          </c:val>
          <c:smooth val="0"/>
          <c:extLst>
            <c:ext xmlns:c16="http://schemas.microsoft.com/office/drawing/2014/chart" uri="{C3380CC4-5D6E-409C-BE32-E72D297353CC}">
              <c16:uniqueId val="{00000000-12E1-4395-BBC9-30F21A1B9E1C}"/>
            </c:ext>
          </c:extLst>
        </c:ser>
        <c:dLbls>
          <c:showLegendKey val="0"/>
          <c:showVal val="0"/>
          <c:showCatName val="0"/>
          <c:showSerName val="0"/>
          <c:showPercent val="0"/>
          <c:showBubbleSize val="0"/>
        </c:dLbls>
        <c:smooth val="0"/>
        <c:axId val="252217912"/>
        <c:axId val="252218696"/>
      </c:lineChart>
      <c:dateAx>
        <c:axId val="25221791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8696"/>
        <c:crosses val="autoZero"/>
        <c:auto val="0"/>
        <c:lblOffset val="100"/>
        <c:baseTimeUnit val="days"/>
        <c:majorUnit val="4"/>
        <c:majorTimeUnit val="days"/>
      </c:dateAx>
      <c:valAx>
        <c:axId val="252218696"/>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Precipitation (inches)</a:t>
                </a:r>
              </a:p>
            </c:rich>
          </c:tx>
          <c:layout>
            <c:manualLayout>
              <c:xMode val="edge"/>
              <c:yMode val="edge"/>
              <c:x val="2.2222222222222223E-2"/>
              <c:y val="0.26456401283172937"/>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7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34925" cap="rnd">
              <a:solidFill>
                <a:schemeClr val="accent2"/>
              </a:solidFill>
              <a:round/>
            </a:ln>
            <a:effectLst>
              <a:outerShdw blurRad="44450" dist="13970" dir="5400000" algn="ctr" rotWithShape="0">
                <a:srgbClr val="000000">
                  <a:alpha val="45000"/>
                </a:srgbClr>
              </a:outerShdw>
            </a:effectLst>
          </c:spPr>
          <c:marker>
            <c:symbol val="none"/>
          </c:marker>
          <c:trendline>
            <c:spPr>
              <a:ln w="19050" cap="rnd">
                <a:solidFill>
                  <a:schemeClr val="accent2"/>
                </a:solidFill>
              </a:ln>
              <a:effectLst/>
            </c:spPr>
            <c:trendlineType val="linear"/>
            <c:dispRSqr val="0"/>
            <c:dispEq val="0"/>
          </c:trendline>
          <c:cat>
            <c:numRef>
              <c:f>Sheet1!$A$1:$A$57</c:f>
              <c:numCache>
                <c:formatCode>General</c:formatCode>
                <c:ptCount val="57"/>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numCache>
            </c:numRef>
          </c:cat>
          <c:val>
            <c:numRef>
              <c:f>Sheet1!$B$1:$B$57</c:f>
              <c:numCache>
                <c:formatCode>General</c:formatCode>
                <c:ptCount val="57"/>
                <c:pt idx="0">
                  <c:v>24.1</c:v>
                </c:pt>
                <c:pt idx="1">
                  <c:v>23.04</c:v>
                </c:pt>
                <c:pt idx="2">
                  <c:v>28.21</c:v>
                </c:pt>
                <c:pt idx="3">
                  <c:v>24.08</c:v>
                </c:pt>
                <c:pt idx="4">
                  <c:v>26.65</c:v>
                </c:pt>
                <c:pt idx="5">
                  <c:v>33.24</c:v>
                </c:pt>
                <c:pt idx="6">
                  <c:v>24.67</c:v>
                </c:pt>
                <c:pt idx="7">
                  <c:v>21.48</c:v>
                </c:pt>
                <c:pt idx="8">
                  <c:v>33.450000000000003</c:v>
                </c:pt>
                <c:pt idx="9">
                  <c:v>25.69</c:v>
                </c:pt>
                <c:pt idx="10">
                  <c:v>27.43</c:v>
                </c:pt>
                <c:pt idx="11">
                  <c:v>29.07</c:v>
                </c:pt>
                <c:pt idx="12">
                  <c:v>27.72</c:v>
                </c:pt>
                <c:pt idx="13">
                  <c:v>28.14</c:v>
                </c:pt>
                <c:pt idx="14">
                  <c:v>23.53</c:v>
                </c:pt>
                <c:pt idx="15">
                  <c:v>27.99</c:v>
                </c:pt>
                <c:pt idx="16">
                  <c:v>15.87</c:v>
                </c:pt>
                <c:pt idx="17">
                  <c:v>33.93</c:v>
                </c:pt>
                <c:pt idx="18">
                  <c:v>25.93</c:v>
                </c:pt>
                <c:pt idx="19">
                  <c:v>28.39</c:v>
                </c:pt>
                <c:pt idx="20">
                  <c:v>22.07</c:v>
                </c:pt>
                <c:pt idx="21">
                  <c:v>28.05</c:v>
                </c:pt>
                <c:pt idx="22">
                  <c:v>29.82</c:v>
                </c:pt>
                <c:pt idx="23">
                  <c:v>29.13</c:v>
                </c:pt>
                <c:pt idx="24">
                  <c:v>28.01</c:v>
                </c:pt>
                <c:pt idx="25">
                  <c:v>30.69</c:v>
                </c:pt>
                <c:pt idx="26">
                  <c:v>31.44</c:v>
                </c:pt>
                <c:pt idx="27">
                  <c:v>22.09</c:v>
                </c:pt>
                <c:pt idx="28">
                  <c:v>22.41</c:v>
                </c:pt>
                <c:pt idx="29">
                  <c:v>22.47</c:v>
                </c:pt>
                <c:pt idx="30">
                  <c:v>26.36</c:v>
                </c:pt>
                <c:pt idx="31">
                  <c:v>32.200000000000003</c:v>
                </c:pt>
                <c:pt idx="32">
                  <c:v>25.47</c:v>
                </c:pt>
                <c:pt idx="33">
                  <c:v>31.44</c:v>
                </c:pt>
                <c:pt idx="34">
                  <c:v>28.23</c:v>
                </c:pt>
                <c:pt idx="35">
                  <c:v>29.51</c:v>
                </c:pt>
                <c:pt idx="36">
                  <c:v>27.77</c:v>
                </c:pt>
                <c:pt idx="37">
                  <c:v>25.2</c:v>
                </c:pt>
                <c:pt idx="38">
                  <c:v>28.84</c:v>
                </c:pt>
                <c:pt idx="39">
                  <c:v>29.67</c:v>
                </c:pt>
                <c:pt idx="40">
                  <c:v>27.98</c:v>
                </c:pt>
                <c:pt idx="41">
                  <c:v>29.28</c:v>
                </c:pt>
                <c:pt idx="42">
                  <c:v>28.59</c:v>
                </c:pt>
                <c:pt idx="43">
                  <c:v>22.2</c:v>
                </c:pt>
                <c:pt idx="44">
                  <c:v>29.87</c:v>
                </c:pt>
                <c:pt idx="45">
                  <c:v>31.6</c:v>
                </c:pt>
                <c:pt idx="46">
                  <c:v>22.78</c:v>
                </c:pt>
                <c:pt idx="47">
                  <c:v>29.21</c:v>
                </c:pt>
                <c:pt idx="48">
                  <c:v>27.34</c:v>
                </c:pt>
                <c:pt idx="49">
                  <c:v>26.38</c:v>
                </c:pt>
                <c:pt idx="50">
                  <c:v>33.44</c:v>
                </c:pt>
                <c:pt idx="51">
                  <c:v>24.35</c:v>
                </c:pt>
                <c:pt idx="52">
                  <c:v>26.17</c:v>
                </c:pt>
                <c:pt idx="53">
                  <c:v>29.01</c:v>
                </c:pt>
                <c:pt idx="54">
                  <c:v>29.12</c:v>
                </c:pt>
                <c:pt idx="55">
                  <c:v>29.46</c:v>
                </c:pt>
                <c:pt idx="56">
                  <c:v>33.799999999999997</c:v>
                </c:pt>
              </c:numCache>
            </c:numRef>
          </c:val>
          <c:smooth val="0"/>
          <c:extLst>
            <c:ext xmlns:c16="http://schemas.microsoft.com/office/drawing/2014/chart" uri="{C3380CC4-5D6E-409C-BE32-E72D297353CC}">
              <c16:uniqueId val="{00000000-46F6-4BB1-A74F-E1288E4D01DC}"/>
            </c:ext>
          </c:extLst>
        </c:ser>
        <c:dLbls>
          <c:showLegendKey val="0"/>
          <c:showVal val="0"/>
          <c:showCatName val="0"/>
          <c:showSerName val="0"/>
          <c:showPercent val="0"/>
          <c:showBubbleSize val="0"/>
        </c:dLbls>
        <c:smooth val="0"/>
        <c:axId val="252215952"/>
        <c:axId val="252219088"/>
      </c:lineChart>
      <c:dateAx>
        <c:axId val="25221595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9088"/>
        <c:crosses val="autoZero"/>
        <c:auto val="0"/>
        <c:lblOffset val="100"/>
        <c:baseTimeUnit val="days"/>
        <c:majorUnit val="4"/>
        <c:majorTimeUnit val="days"/>
      </c:dateAx>
      <c:valAx>
        <c:axId val="252219088"/>
        <c:scaling>
          <c:orientation val="minMax"/>
          <c:max val="35"/>
          <c:min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5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F6EEF-312A-41A7-9F87-615A66118BC7}" type="doc">
      <dgm:prSet loTypeId="urn:microsoft.com/office/officeart/2005/8/layout/vList3" loCatId="list" qsTypeId="urn:microsoft.com/office/officeart/2005/8/quickstyle/simple1" qsCatId="simple" csTypeId="urn:microsoft.com/office/officeart/2005/8/colors/accent1_2" csCatId="accent1" phldr="1"/>
      <dgm:spPr/>
    </dgm:pt>
    <dgm:pt modelId="{46447188-3F8B-408A-B3F6-B25382D5AF06}">
      <dgm:prSet phldrT="[Text]" custT="1"/>
      <dgm:spPr>
        <a:noFill/>
      </dgm:spPr>
      <dgm:t>
        <a:bodyPr/>
        <a:lstStyle/>
        <a:p>
          <a:pPr algn="l"/>
          <a:r>
            <a:rPr lang="en-US" sz="2200" b="1" dirty="0" smtClean="0">
              <a:solidFill>
                <a:schemeClr val="tx1"/>
              </a:solidFill>
              <a:latin typeface="Calibri Light" panose="020F0302020204030204" pitchFamily="34" charset="0"/>
              <a:cs typeface="Calibri Light" panose="020F0302020204030204" pitchFamily="34" charset="0"/>
            </a:rPr>
            <a:t>On-road vehicles 24%</a:t>
          </a:r>
          <a:br>
            <a:rPr lang="en-US" sz="2200" b="1" dirty="0" smtClean="0">
              <a:solidFill>
                <a:schemeClr val="tx1"/>
              </a:solidFill>
              <a:latin typeface="Calibri Light" panose="020F0302020204030204" pitchFamily="34" charset="0"/>
              <a:cs typeface="Calibri Light" panose="020F0302020204030204" pitchFamily="34" charset="0"/>
            </a:rPr>
          </a:br>
          <a:r>
            <a:rPr lang="en-US" sz="2200" i="1" dirty="0" smtClean="0">
              <a:solidFill>
                <a:schemeClr val="tx1"/>
              </a:solidFill>
              <a:latin typeface="Calibri Light" panose="020F0302020204030204" pitchFamily="34" charset="0"/>
              <a:cs typeface="Calibri Light" panose="020F0302020204030204" pitchFamily="34" charset="0"/>
            </a:rPr>
            <a:t>Cars, trucks</a:t>
          </a:r>
          <a:endParaRPr lang="en-US" sz="2200" i="1" dirty="0">
            <a:solidFill>
              <a:schemeClr val="tx1"/>
            </a:solidFill>
            <a:latin typeface="Calibri Light" panose="020F0302020204030204" pitchFamily="34" charset="0"/>
            <a:cs typeface="Calibri Light" panose="020F0302020204030204" pitchFamily="34" charset="0"/>
          </a:endParaRPr>
        </a:p>
      </dgm:t>
    </dgm:pt>
    <dgm:pt modelId="{8CCAE538-28BD-4083-BF9B-7586A4D78717}" type="parTrans" cxnId="{F3304203-CABA-4B2A-9E3A-CF2BA84F1255}">
      <dgm:prSet/>
      <dgm:spPr/>
      <dgm:t>
        <a:bodyPr/>
        <a:lstStyle/>
        <a:p>
          <a:endParaRPr lang="en-US"/>
        </a:p>
      </dgm:t>
    </dgm:pt>
    <dgm:pt modelId="{2A9C5AFE-3935-4E16-8B3B-C18837917CCA}" type="sibTrans" cxnId="{F3304203-CABA-4B2A-9E3A-CF2BA84F1255}">
      <dgm:prSet/>
      <dgm:spPr/>
      <dgm:t>
        <a:bodyPr/>
        <a:lstStyle/>
        <a:p>
          <a:endParaRPr lang="en-US"/>
        </a:p>
      </dgm:t>
    </dgm:pt>
    <dgm:pt modelId="{34336F26-7373-4D05-93AB-84D390671CC2}">
      <dgm:prSet phldrT="[Text]" custT="1"/>
      <dgm:spPr>
        <a:noFill/>
      </dgm:spPr>
      <dgm:t>
        <a:bodyPr/>
        <a:lstStyle/>
        <a:p>
          <a:pPr algn="l"/>
          <a:r>
            <a:rPr lang="en-US" sz="2200" b="1" dirty="0" smtClean="0">
              <a:solidFill>
                <a:schemeClr val="tx1"/>
              </a:solidFill>
              <a:latin typeface="Calibri Light" panose="020F0302020204030204" pitchFamily="34" charset="0"/>
              <a:cs typeface="Calibri Light" panose="020F0302020204030204" pitchFamily="34" charset="0"/>
            </a:rPr>
            <a:t>Neighborhood sources 33%</a:t>
          </a:r>
          <a:br>
            <a:rPr lang="en-US" sz="2200" b="1" dirty="0" smtClean="0">
              <a:solidFill>
                <a:schemeClr val="tx1"/>
              </a:solidFill>
              <a:latin typeface="Calibri Light" panose="020F0302020204030204" pitchFamily="34" charset="0"/>
              <a:cs typeface="Calibri Light" panose="020F0302020204030204" pitchFamily="34" charset="0"/>
            </a:rPr>
          </a:br>
          <a:r>
            <a:rPr lang="en-US" sz="2200" i="1" dirty="0" smtClean="0">
              <a:solidFill>
                <a:schemeClr val="tx1"/>
              </a:solidFill>
              <a:latin typeface="Calibri Light" panose="020F0302020204030204" pitchFamily="34" charset="0"/>
              <a:cs typeface="Calibri Light" panose="020F0302020204030204" pitchFamily="34" charset="0"/>
            </a:rPr>
            <a:t>Small businesses, heating, wood smoke</a:t>
          </a:r>
          <a:endParaRPr lang="en-US" sz="2200" i="1" dirty="0">
            <a:solidFill>
              <a:schemeClr val="tx1"/>
            </a:solidFill>
            <a:latin typeface="Calibri Light" panose="020F0302020204030204" pitchFamily="34" charset="0"/>
            <a:cs typeface="Calibri Light" panose="020F0302020204030204" pitchFamily="34" charset="0"/>
          </a:endParaRPr>
        </a:p>
      </dgm:t>
    </dgm:pt>
    <dgm:pt modelId="{726D6F88-CB18-461B-9F6C-0F3890825CA0}" type="parTrans" cxnId="{7F89E1AB-36BF-4006-8117-9C12864A2689}">
      <dgm:prSet/>
      <dgm:spPr/>
      <dgm:t>
        <a:bodyPr/>
        <a:lstStyle/>
        <a:p>
          <a:endParaRPr lang="en-US"/>
        </a:p>
      </dgm:t>
    </dgm:pt>
    <dgm:pt modelId="{746A6434-AC17-41CD-818D-C2AEB9144094}" type="sibTrans" cxnId="{7F89E1AB-36BF-4006-8117-9C12864A2689}">
      <dgm:prSet/>
      <dgm:spPr/>
      <dgm:t>
        <a:bodyPr/>
        <a:lstStyle/>
        <a:p>
          <a:endParaRPr lang="en-US"/>
        </a:p>
      </dgm:t>
    </dgm:pt>
    <dgm:pt modelId="{19D60D47-A086-4F86-93EB-1D45A2FEC5B2}">
      <dgm:prSet phldrT="[Text]" custT="1"/>
      <dgm:spPr>
        <a:noFill/>
      </dgm:spPr>
      <dgm:t>
        <a:bodyPr/>
        <a:lstStyle/>
        <a:p>
          <a:pPr algn="l"/>
          <a:r>
            <a:rPr lang="en-US" sz="2200" b="1" dirty="0" smtClean="0">
              <a:solidFill>
                <a:schemeClr val="tx1"/>
              </a:solidFill>
              <a:latin typeface="Calibri Light" panose="020F0302020204030204" pitchFamily="34" charset="0"/>
              <a:cs typeface="Calibri Light" panose="020F0302020204030204" pitchFamily="34" charset="0"/>
            </a:rPr>
            <a:t>Off-road vehicles and equipment 21%</a:t>
          </a:r>
          <a:br>
            <a:rPr lang="en-US" sz="2200" b="1" dirty="0" smtClean="0">
              <a:solidFill>
                <a:schemeClr val="tx1"/>
              </a:solidFill>
              <a:latin typeface="Calibri Light" panose="020F0302020204030204" pitchFamily="34" charset="0"/>
              <a:cs typeface="Calibri Light" panose="020F0302020204030204" pitchFamily="34" charset="0"/>
            </a:rPr>
          </a:br>
          <a:r>
            <a:rPr lang="en-US" sz="2200" i="1" dirty="0" smtClean="0">
              <a:solidFill>
                <a:schemeClr val="tx1"/>
              </a:solidFill>
              <a:latin typeface="Calibri Light" panose="020F0302020204030204" pitchFamily="34" charset="0"/>
              <a:cs typeface="Calibri Light" panose="020F0302020204030204" pitchFamily="34" charset="0"/>
            </a:rPr>
            <a:t>Construction and agricultural</a:t>
          </a:r>
          <a:endParaRPr lang="en-US" sz="2200" i="1" dirty="0">
            <a:solidFill>
              <a:schemeClr val="tx1"/>
            </a:solidFill>
            <a:latin typeface="Calibri Light" panose="020F0302020204030204" pitchFamily="34" charset="0"/>
            <a:cs typeface="Calibri Light" panose="020F0302020204030204" pitchFamily="34" charset="0"/>
          </a:endParaRPr>
        </a:p>
      </dgm:t>
    </dgm:pt>
    <dgm:pt modelId="{48352084-942C-4580-9B4D-0AAE48D502BB}" type="parTrans" cxnId="{9BD4248E-A0BB-4F69-8A13-A2EE7F4648BB}">
      <dgm:prSet/>
      <dgm:spPr/>
      <dgm:t>
        <a:bodyPr/>
        <a:lstStyle/>
        <a:p>
          <a:endParaRPr lang="en-US"/>
        </a:p>
      </dgm:t>
    </dgm:pt>
    <dgm:pt modelId="{1EE6FE60-1D18-4F57-B4C3-D45B233C2205}" type="sibTrans" cxnId="{9BD4248E-A0BB-4F69-8A13-A2EE7F4648BB}">
      <dgm:prSet/>
      <dgm:spPr/>
      <dgm:t>
        <a:bodyPr/>
        <a:lstStyle/>
        <a:p>
          <a:endParaRPr lang="en-US"/>
        </a:p>
      </dgm:t>
    </dgm:pt>
    <dgm:pt modelId="{A44788AD-2C53-40B0-858C-6773139F8EAC}">
      <dgm:prSet phldrT="[Text]" custT="1"/>
      <dgm:spPr>
        <a:noFill/>
      </dgm:spPr>
      <dgm:t>
        <a:bodyPr/>
        <a:lstStyle/>
        <a:p>
          <a:pPr algn="l"/>
          <a:r>
            <a:rPr lang="en-US" sz="2200" b="1" dirty="0" smtClean="0">
              <a:solidFill>
                <a:schemeClr val="tx1"/>
              </a:solidFill>
              <a:latin typeface="Calibri Light" panose="020F0302020204030204" pitchFamily="34" charset="0"/>
              <a:cs typeface="Calibri Light" panose="020F0302020204030204" pitchFamily="34" charset="0"/>
            </a:rPr>
            <a:t>Permitted sources 22%</a:t>
          </a:r>
          <a:br>
            <a:rPr lang="en-US" sz="2200" b="1" dirty="0" smtClean="0">
              <a:solidFill>
                <a:schemeClr val="tx1"/>
              </a:solidFill>
              <a:latin typeface="Calibri Light" panose="020F0302020204030204" pitchFamily="34" charset="0"/>
              <a:cs typeface="Calibri Light" panose="020F0302020204030204" pitchFamily="34" charset="0"/>
            </a:rPr>
          </a:br>
          <a:r>
            <a:rPr lang="en-US" sz="2200" i="1" dirty="0" smtClean="0">
              <a:solidFill>
                <a:schemeClr val="tx1"/>
              </a:solidFill>
              <a:latin typeface="Calibri Light" panose="020F0302020204030204" pitchFamily="34" charset="0"/>
              <a:cs typeface="Calibri Light" panose="020F0302020204030204" pitchFamily="34" charset="0"/>
            </a:rPr>
            <a:t>Power plants, factories</a:t>
          </a:r>
          <a:endParaRPr lang="en-US" sz="2200" i="1" dirty="0">
            <a:solidFill>
              <a:schemeClr val="tx1"/>
            </a:solidFill>
            <a:latin typeface="Calibri Light" panose="020F0302020204030204" pitchFamily="34" charset="0"/>
            <a:cs typeface="Calibri Light" panose="020F0302020204030204" pitchFamily="34" charset="0"/>
          </a:endParaRPr>
        </a:p>
      </dgm:t>
    </dgm:pt>
    <dgm:pt modelId="{24ECF64D-F61E-433D-80F4-088FDA634403}" type="parTrans" cxnId="{6E6C490E-36DC-40D3-89D3-94A3FE8F7B16}">
      <dgm:prSet/>
      <dgm:spPr/>
      <dgm:t>
        <a:bodyPr/>
        <a:lstStyle/>
        <a:p>
          <a:endParaRPr lang="en-US"/>
        </a:p>
      </dgm:t>
    </dgm:pt>
    <dgm:pt modelId="{38D3BD65-92C8-42FE-8827-8F0B550AAAB4}" type="sibTrans" cxnId="{6E6C490E-36DC-40D3-89D3-94A3FE8F7B16}">
      <dgm:prSet/>
      <dgm:spPr/>
      <dgm:t>
        <a:bodyPr/>
        <a:lstStyle/>
        <a:p>
          <a:endParaRPr lang="en-US"/>
        </a:p>
      </dgm:t>
    </dgm:pt>
    <dgm:pt modelId="{6758CEB3-98C4-44AF-8FE9-A93EE441E54B}" type="pres">
      <dgm:prSet presAssocID="{F67F6EEF-312A-41A7-9F87-615A66118BC7}" presName="linearFlow" presStyleCnt="0">
        <dgm:presLayoutVars>
          <dgm:dir/>
          <dgm:resizeHandles val="exact"/>
        </dgm:presLayoutVars>
      </dgm:prSet>
      <dgm:spPr/>
    </dgm:pt>
    <dgm:pt modelId="{CE26CD51-3943-445D-AB41-5254BA35C0E7}" type="pres">
      <dgm:prSet presAssocID="{46447188-3F8B-408A-B3F6-B25382D5AF06}" presName="composite" presStyleCnt="0"/>
      <dgm:spPr/>
    </dgm:pt>
    <dgm:pt modelId="{07EE6BF8-D9C8-42DE-9AB4-926BA243B8C7}" type="pres">
      <dgm:prSet presAssocID="{46447188-3F8B-408A-B3F6-B25382D5AF06}" presName="imgShp" presStyleLbl="fgImgPlace1" presStyleIdx="0" presStyleCnt="4" custScaleX="82933" custScaleY="82933" custLinFactNeighborX="-97191"/>
      <dgm:spPr>
        <a:solidFill>
          <a:schemeClr val="accent1"/>
        </a:solidFill>
      </dgm:spPr>
    </dgm:pt>
    <dgm:pt modelId="{9BD7476B-F809-4E67-BE32-FBDDE787862D}" type="pres">
      <dgm:prSet presAssocID="{46447188-3F8B-408A-B3F6-B25382D5AF06}" presName="txShp" presStyleLbl="node1" presStyleIdx="0" presStyleCnt="4" custScaleX="123367" custLinFactNeighborX="-5182">
        <dgm:presLayoutVars>
          <dgm:bulletEnabled val="1"/>
        </dgm:presLayoutVars>
      </dgm:prSet>
      <dgm:spPr/>
      <dgm:t>
        <a:bodyPr/>
        <a:lstStyle/>
        <a:p>
          <a:endParaRPr lang="en-US"/>
        </a:p>
      </dgm:t>
    </dgm:pt>
    <dgm:pt modelId="{B51B09D6-1438-4F16-8AD5-1A6E1CC72847}" type="pres">
      <dgm:prSet presAssocID="{2A9C5AFE-3935-4E16-8B3B-C18837917CCA}" presName="spacing" presStyleCnt="0"/>
      <dgm:spPr/>
    </dgm:pt>
    <dgm:pt modelId="{889B8934-DF9E-47B7-AD22-3D02AED35242}" type="pres">
      <dgm:prSet presAssocID="{34336F26-7373-4D05-93AB-84D390671CC2}" presName="composite" presStyleCnt="0"/>
      <dgm:spPr/>
    </dgm:pt>
    <dgm:pt modelId="{932FED02-1DFB-4B6C-B7E1-AEEA382EA29D}" type="pres">
      <dgm:prSet presAssocID="{34336F26-7373-4D05-93AB-84D390671CC2}" presName="imgShp" presStyleLbl="fgImgPlace1" presStyleIdx="1" presStyleCnt="4" custScaleX="82933" custScaleY="82933" custLinFactNeighborX="-97191"/>
      <dgm:spPr>
        <a:solidFill>
          <a:schemeClr val="accent2"/>
        </a:solidFill>
      </dgm:spPr>
    </dgm:pt>
    <dgm:pt modelId="{6C9375D6-8FCF-44A7-B172-063A8C7FC529}" type="pres">
      <dgm:prSet presAssocID="{34336F26-7373-4D05-93AB-84D390671CC2}" presName="txShp" presStyleLbl="node1" presStyleIdx="1" presStyleCnt="4" custScaleX="123367" custLinFactNeighborX="-5182">
        <dgm:presLayoutVars>
          <dgm:bulletEnabled val="1"/>
        </dgm:presLayoutVars>
      </dgm:prSet>
      <dgm:spPr/>
      <dgm:t>
        <a:bodyPr/>
        <a:lstStyle/>
        <a:p>
          <a:endParaRPr lang="en-US"/>
        </a:p>
      </dgm:t>
    </dgm:pt>
    <dgm:pt modelId="{6297692F-E18B-4020-8313-85178D6A2EAC}" type="pres">
      <dgm:prSet presAssocID="{746A6434-AC17-41CD-818D-C2AEB9144094}" presName="spacing" presStyleCnt="0"/>
      <dgm:spPr/>
    </dgm:pt>
    <dgm:pt modelId="{289CF98E-AF0C-4A1C-BBD8-301D09C18B22}" type="pres">
      <dgm:prSet presAssocID="{19D60D47-A086-4F86-93EB-1D45A2FEC5B2}" presName="composite" presStyleCnt="0"/>
      <dgm:spPr/>
    </dgm:pt>
    <dgm:pt modelId="{2F6C8492-2F76-43FF-B921-101227DD3DAD}" type="pres">
      <dgm:prSet presAssocID="{19D60D47-A086-4F86-93EB-1D45A2FEC5B2}" presName="imgShp" presStyleLbl="fgImgPlace1" presStyleIdx="2" presStyleCnt="4" custScaleX="82933" custScaleY="82933" custLinFactNeighborX="-97191"/>
      <dgm:spPr>
        <a:solidFill>
          <a:schemeClr val="accent4"/>
        </a:solidFill>
      </dgm:spPr>
    </dgm:pt>
    <dgm:pt modelId="{A6532E62-0641-49D9-94F9-AD0BAA86A4A9}" type="pres">
      <dgm:prSet presAssocID="{19D60D47-A086-4F86-93EB-1D45A2FEC5B2}" presName="txShp" presStyleLbl="node1" presStyleIdx="2" presStyleCnt="4" custScaleX="123367" custLinFactNeighborX="-5182">
        <dgm:presLayoutVars>
          <dgm:bulletEnabled val="1"/>
        </dgm:presLayoutVars>
      </dgm:prSet>
      <dgm:spPr/>
      <dgm:t>
        <a:bodyPr/>
        <a:lstStyle/>
        <a:p>
          <a:endParaRPr lang="en-US"/>
        </a:p>
      </dgm:t>
    </dgm:pt>
    <dgm:pt modelId="{58877928-3F8E-4661-88ED-20322090424C}" type="pres">
      <dgm:prSet presAssocID="{1EE6FE60-1D18-4F57-B4C3-D45B233C2205}" presName="spacing" presStyleCnt="0"/>
      <dgm:spPr/>
    </dgm:pt>
    <dgm:pt modelId="{95A7C21A-A8FC-4008-8DB0-B60098D10C06}" type="pres">
      <dgm:prSet presAssocID="{A44788AD-2C53-40B0-858C-6773139F8EAC}" presName="composite" presStyleCnt="0"/>
      <dgm:spPr/>
    </dgm:pt>
    <dgm:pt modelId="{237DEE85-4E87-4F07-B351-DD858744BCA3}" type="pres">
      <dgm:prSet presAssocID="{A44788AD-2C53-40B0-858C-6773139F8EAC}" presName="imgShp" presStyleLbl="fgImgPlace1" presStyleIdx="3" presStyleCnt="4" custScaleX="82933" custScaleY="82933" custLinFactNeighborX="-97191"/>
      <dgm:spPr>
        <a:solidFill>
          <a:schemeClr val="accent3"/>
        </a:solidFill>
      </dgm:spPr>
    </dgm:pt>
    <dgm:pt modelId="{9A187D4F-924C-4858-BAA4-B0DD4EA5DA04}" type="pres">
      <dgm:prSet presAssocID="{A44788AD-2C53-40B0-858C-6773139F8EAC}" presName="txShp" presStyleLbl="node1" presStyleIdx="3" presStyleCnt="4" custScaleX="123367" custLinFactNeighborX="-5182">
        <dgm:presLayoutVars>
          <dgm:bulletEnabled val="1"/>
        </dgm:presLayoutVars>
      </dgm:prSet>
      <dgm:spPr/>
      <dgm:t>
        <a:bodyPr/>
        <a:lstStyle/>
        <a:p>
          <a:endParaRPr lang="en-US"/>
        </a:p>
      </dgm:t>
    </dgm:pt>
  </dgm:ptLst>
  <dgm:cxnLst>
    <dgm:cxn modelId="{E73E1C17-26D8-45FE-AC65-CF4CAEF90610}" type="presOf" srcId="{19D60D47-A086-4F86-93EB-1D45A2FEC5B2}" destId="{A6532E62-0641-49D9-94F9-AD0BAA86A4A9}" srcOrd="0" destOrd="0" presId="urn:microsoft.com/office/officeart/2005/8/layout/vList3"/>
    <dgm:cxn modelId="{F3304203-CABA-4B2A-9E3A-CF2BA84F1255}" srcId="{F67F6EEF-312A-41A7-9F87-615A66118BC7}" destId="{46447188-3F8B-408A-B3F6-B25382D5AF06}" srcOrd="0" destOrd="0" parTransId="{8CCAE538-28BD-4083-BF9B-7586A4D78717}" sibTransId="{2A9C5AFE-3935-4E16-8B3B-C18837917CCA}"/>
    <dgm:cxn modelId="{375DE41D-9C2C-4BA3-89C7-02EE4E47BD93}" type="presOf" srcId="{46447188-3F8B-408A-B3F6-B25382D5AF06}" destId="{9BD7476B-F809-4E67-BE32-FBDDE787862D}" srcOrd="0" destOrd="0" presId="urn:microsoft.com/office/officeart/2005/8/layout/vList3"/>
    <dgm:cxn modelId="{9BD4248E-A0BB-4F69-8A13-A2EE7F4648BB}" srcId="{F67F6EEF-312A-41A7-9F87-615A66118BC7}" destId="{19D60D47-A086-4F86-93EB-1D45A2FEC5B2}" srcOrd="2" destOrd="0" parTransId="{48352084-942C-4580-9B4D-0AAE48D502BB}" sibTransId="{1EE6FE60-1D18-4F57-B4C3-D45B233C2205}"/>
    <dgm:cxn modelId="{6E6C490E-36DC-40D3-89D3-94A3FE8F7B16}" srcId="{F67F6EEF-312A-41A7-9F87-615A66118BC7}" destId="{A44788AD-2C53-40B0-858C-6773139F8EAC}" srcOrd="3" destOrd="0" parTransId="{24ECF64D-F61E-433D-80F4-088FDA634403}" sibTransId="{38D3BD65-92C8-42FE-8827-8F0B550AAAB4}"/>
    <dgm:cxn modelId="{DF522406-2376-46E3-AD88-2065B0E25D38}" type="presOf" srcId="{34336F26-7373-4D05-93AB-84D390671CC2}" destId="{6C9375D6-8FCF-44A7-B172-063A8C7FC529}" srcOrd="0" destOrd="0" presId="urn:microsoft.com/office/officeart/2005/8/layout/vList3"/>
    <dgm:cxn modelId="{7F89E1AB-36BF-4006-8117-9C12864A2689}" srcId="{F67F6EEF-312A-41A7-9F87-615A66118BC7}" destId="{34336F26-7373-4D05-93AB-84D390671CC2}" srcOrd="1" destOrd="0" parTransId="{726D6F88-CB18-461B-9F6C-0F3890825CA0}" sibTransId="{746A6434-AC17-41CD-818D-C2AEB9144094}"/>
    <dgm:cxn modelId="{B4767FAE-CCA9-477F-895F-982C6E8DD21C}" type="presOf" srcId="{F67F6EEF-312A-41A7-9F87-615A66118BC7}" destId="{6758CEB3-98C4-44AF-8FE9-A93EE441E54B}" srcOrd="0" destOrd="0" presId="urn:microsoft.com/office/officeart/2005/8/layout/vList3"/>
    <dgm:cxn modelId="{A009D8CC-654E-4001-91E2-B37AAC0DE48F}" type="presOf" srcId="{A44788AD-2C53-40B0-858C-6773139F8EAC}" destId="{9A187D4F-924C-4858-BAA4-B0DD4EA5DA04}" srcOrd="0" destOrd="0" presId="urn:microsoft.com/office/officeart/2005/8/layout/vList3"/>
    <dgm:cxn modelId="{CEB0E210-4D06-4D97-8EAD-402C3F927535}" type="presParOf" srcId="{6758CEB3-98C4-44AF-8FE9-A93EE441E54B}" destId="{CE26CD51-3943-445D-AB41-5254BA35C0E7}" srcOrd="0" destOrd="0" presId="urn:microsoft.com/office/officeart/2005/8/layout/vList3"/>
    <dgm:cxn modelId="{080F382F-803A-421C-BC2E-1F9C83ECFEAC}" type="presParOf" srcId="{CE26CD51-3943-445D-AB41-5254BA35C0E7}" destId="{07EE6BF8-D9C8-42DE-9AB4-926BA243B8C7}" srcOrd="0" destOrd="0" presId="urn:microsoft.com/office/officeart/2005/8/layout/vList3"/>
    <dgm:cxn modelId="{CFE11ED5-633C-49B5-B126-B89B4780BA91}" type="presParOf" srcId="{CE26CD51-3943-445D-AB41-5254BA35C0E7}" destId="{9BD7476B-F809-4E67-BE32-FBDDE787862D}" srcOrd="1" destOrd="0" presId="urn:microsoft.com/office/officeart/2005/8/layout/vList3"/>
    <dgm:cxn modelId="{FDC48AF5-3182-49F2-A844-2EE03064EA82}" type="presParOf" srcId="{6758CEB3-98C4-44AF-8FE9-A93EE441E54B}" destId="{B51B09D6-1438-4F16-8AD5-1A6E1CC72847}" srcOrd="1" destOrd="0" presId="urn:microsoft.com/office/officeart/2005/8/layout/vList3"/>
    <dgm:cxn modelId="{FA70DC5A-2C47-4C49-B559-7CDD6C1AD665}" type="presParOf" srcId="{6758CEB3-98C4-44AF-8FE9-A93EE441E54B}" destId="{889B8934-DF9E-47B7-AD22-3D02AED35242}" srcOrd="2" destOrd="0" presId="urn:microsoft.com/office/officeart/2005/8/layout/vList3"/>
    <dgm:cxn modelId="{2E5C1C19-2A8B-4732-8E88-D5DE9C959BE8}" type="presParOf" srcId="{889B8934-DF9E-47B7-AD22-3D02AED35242}" destId="{932FED02-1DFB-4B6C-B7E1-AEEA382EA29D}" srcOrd="0" destOrd="0" presId="urn:microsoft.com/office/officeart/2005/8/layout/vList3"/>
    <dgm:cxn modelId="{6B3383EB-9C10-4067-816D-9A5B07419C8C}" type="presParOf" srcId="{889B8934-DF9E-47B7-AD22-3D02AED35242}" destId="{6C9375D6-8FCF-44A7-B172-063A8C7FC529}" srcOrd="1" destOrd="0" presId="urn:microsoft.com/office/officeart/2005/8/layout/vList3"/>
    <dgm:cxn modelId="{40D4D791-6B58-493D-8D9C-7AFBC90BBB0C}" type="presParOf" srcId="{6758CEB3-98C4-44AF-8FE9-A93EE441E54B}" destId="{6297692F-E18B-4020-8313-85178D6A2EAC}" srcOrd="3" destOrd="0" presId="urn:microsoft.com/office/officeart/2005/8/layout/vList3"/>
    <dgm:cxn modelId="{28CE89A7-A82D-4F9F-B6DB-E4A7DF027B2B}" type="presParOf" srcId="{6758CEB3-98C4-44AF-8FE9-A93EE441E54B}" destId="{289CF98E-AF0C-4A1C-BBD8-301D09C18B22}" srcOrd="4" destOrd="0" presId="urn:microsoft.com/office/officeart/2005/8/layout/vList3"/>
    <dgm:cxn modelId="{FF8F8D76-DE6F-422A-A41C-A2CB149CF16A}" type="presParOf" srcId="{289CF98E-AF0C-4A1C-BBD8-301D09C18B22}" destId="{2F6C8492-2F76-43FF-B921-101227DD3DAD}" srcOrd="0" destOrd="0" presId="urn:microsoft.com/office/officeart/2005/8/layout/vList3"/>
    <dgm:cxn modelId="{70A29E01-D741-44CF-859A-4EE5D0F9F267}" type="presParOf" srcId="{289CF98E-AF0C-4A1C-BBD8-301D09C18B22}" destId="{A6532E62-0641-49D9-94F9-AD0BAA86A4A9}" srcOrd="1" destOrd="0" presId="urn:microsoft.com/office/officeart/2005/8/layout/vList3"/>
    <dgm:cxn modelId="{F02335D3-CDC3-4DD1-84D5-4FAED5CD905F}" type="presParOf" srcId="{6758CEB3-98C4-44AF-8FE9-A93EE441E54B}" destId="{58877928-3F8E-4661-88ED-20322090424C}" srcOrd="5" destOrd="0" presId="urn:microsoft.com/office/officeart/2005/8/layout/vList3"/>
    <dgm:cxn modelId="{96602C2A-C007-4A29-B396-62072AE5F0D4}" type="presParOf" srcId="{6758CEB3-98C4-44AF-8FE9-A93EE441E54B}" destId="{95A7C21A-A8FC-4008-8DB0-B60098D10C06}" srcOrd="6" destOrd="0" presId="urn:microsoft.com/office/officeart/2005/8/layout/vList3"/>
    <dgm:cxn modelId="{C49DF26D-213B-4351-BE58-2077C1EC9CEC}" type="presParOf" srcId="{95A7C21A-A8FC-4008-8DB0-B60098D10C06}" destId="{237DEE85-4E87-4F07-B351-DD858744BCA3}" srcOrd="0" destOrd="0" presId="urn:microsoft.com/office/officeart/2005/8/layout/vList3"/>
    <dgm:cxn modelId="{308145CB-95A8-4C32-B1E2-19738BA933A2}" type="presParOf" srcId="{95A7C21A-A8FC-4008-8DB0-B60098D10C06}" destId="{9A187D4F-924C-4858-BAA4-B0DD4EA5DA04}"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2DF559-F7AC-45DD-BE7C-FAAF027A5498}" type="doc">
      <dgm:prSet loTypeId="urn:microsoft.com/office/officeart/2005/8/layout/chevron1" loCatId="process" qsTypeId="urn:microsoft.com/office/officeart/2005/8/quickstyle/simple1" qsCatId="simple" csTypeId="urn:microsoft.com/office/officeart/2005/8/colors/accent1_2" csCatId="accent1" phldr="1"/>
      <dgm:spPr/>
    </dgm:pt>
    <dgm:pt modelId="{E262B30B-4B64-446F-84EC-6E3BCBE112CA}">
      <dgm:prSet phldrT="[Text]"/>
      <dgm:spPr>
        <a:solidFill>
          <a:schemeClr val="accent1"/>
        </a:solidFill>
      </dgm:spPr>
      <dgm:t>
        <a:bodyPr/>
        <a:lstStyle/>
        <a:p>
          <a:r>
            <a:rPr lang="en-US" dirty="0" smtClean="0"/>
            <a:t>1860s</a:t>
          </a:r>
          <a:endParaRPr lang="en-US" dirty="0"/>
        </a:p>
      </dgm:t>
    </dgm:pt>
    <dgm:pt modelId="{DC2C7255-EC8A-47A6-8872-0D9EF554E13D}" type="parTrans" cxnId="{92E6F1E3-5261-469E-906F-C34D1D8457A2}">
      <dgm:prSet/>
      <dgm:spPr/>
      <dgm:t>
        <a:bodyPr/>
        <a:lstStyle/>
        <a:p>
          <a:endParaRPr lang="en-US"/>
        </a:p>
      </dgm:t>
    </dgm:pt>
    <dgm:pt modelId="{5C68DC27-32DC-4BC2-99F7-5A5153FD3AC7}" type="sibTrans" cxnId="{92E6F1E3-5261-469E-906F-C34D1D8457A2}">
      <dgm:prSet/>
      <dgm:spPr/>
      <dgm:t>
        <a:bodyPr/>
        <a:lstStyle/>
        <a:p>
          <a:endParaRPr lang="en-US"/>
        </a:p>
      </dgm:t>
    </dgm:pt>
    <dgm:pt modelId="{1D35A5D8-83EF-44A6-AC7F-BF453A45A1B3}">
      <dgm:prSet phldrT="[Text]"/>
      <dgm:spPr>
        <a:solidFill>
          <a:schemeClr val="accent2"/>
        </a:solidFill>
      </dgm:spPr>
      <dgm:t>
        <a:bodyPr/>
        <a:lstStyle/>
        <a:p>
          <a:r>
            <a:rPr lang="en-US" dirty="0" smtClean="0"/>
            <a:t>1870s</a:t>
          </a:r>
          <a:endParaRPr lang="en-US" dirty="0"/>
        </a:p>
      </dgm:t>
    </dgm:pt>
    <dgm:pt modelId="{1EA12EDA-2223-4785-9AE3-8743CA723796}" type="parTrans" cxnId="{30CA70FA-8089-427C-9F32-89199E9CA513}">
      <dgm:prSet/>
      <dgm:spPr/>
      <dgm:t>
        <a:bodyPr/>
        <a:lstStyle/>
        <a:p>
          <a:endParaRPr lang="en-US"/>
        </a:p>
      </dgm:t>
    </dgm:pt>
    <dgm:pt modelId="{0CD9C6ED-D6C9-49C6-B00D-D30E06B349CA}" type="sibTrans" cxnId="{30CA70FA-8089-427C-9F32-89199E9CA513}">
      <dgm:prSet/>
      <dgm:spPr/>
      <dgm:t>
        <a:bodyPr/>
        <a:lstStyle/>
        <a:p>
          <a:endParaRPr lang="en-US"/>
        </a:p>
      </dgm:t>
    </dgm:pt>
    <dgm:pt modelId="{A4D34091-CD7E-4A9C-89CD-42490C13A12A}">
      <dgm:prSet phldrT="[Text]"/>
      <dgm:spPr>
        <a:solidFill>
          <a:schemeClr val="accent2"/>
        </a:solidFill>
      </dgm:spPr>
      <dgm:t>
        <a:bodyPr/>
        <a:lstStyle/>
        <a:p>
          <a:r>
            <a:rPr lang="en-US" dirty="0" smtClean="0"/>
            <a:t>1880s</a:t>
          </a:r>
          <a:endParaRPr lang="en-US" dirty="0"/>
        </a:p>
      </dgm:t>
    </dgm:pt>
    <dgm:pt modelId="{32E7021A-3D3B-4D81-9EED-FD93C36F2B0E}" type="parTrans" cxnId="{8F12CAE1-5615-4948-84AD-F79A701AA814}">
      <dgm:prSet/>
      <dgm:spPr/>
      <dgm:t>
        <a:bodyPr/>
        <a:lstStyle/>
        <a:p>
          <a:endParaRPr lang="en-US"/>
        </a:p>
      </dgm:t>
    </dgm:pt>
    <dgm:pt modelId="{8BF6A22F-BED6-460B-A5CF-C80A8C034072}" type="sibTrans" cxnId="{8F12CAE1-5615-4948-84AD-F79A701AA814}">
      <dgm:prSet/>
      <dgm:spPr/>
      <dgm:t>
        <a:bodyPr/>
        <a:lstStyle/>
        <a:p>
          <a:endParaRPr lang="en-US"/>
        </a:p>
      </dgm:t>
    </dgm:pt>
    <dgm:pt modelId="{126932CB-BDB2-4D58-955D-2BD71F6441AE}">
      <dgm:prSet phldrT="[Text]"/>
      <dgm:spPr>
        <a:solidFill>
          <a:schemeClr val="accent2"/>
        </a:solidFill>
      </dgm:spPr>
      <dgm:t>
        <a:bodyPr/>
        <a:lstStyle/>
        <a:p>
          <a:r>
            <a:rPr lang="en-US" dirty="0" smtClean="0"/>
            <a:t>1900s</a:t>
          </a:r>
          <a:endParaRPr lang="en-US" dirty="0"/>
        </a:p>
      </dgm:t>
    </dgm:pt>
    <dgm:pt modelId="{DA0148E6-CBCA-42A7-8793-76A4486B8EBF}" type="parTrans" cxnId="{EA234F0B-DC74-4D52-A748-6D8DD2D3314C}">
      <dgm:prSet/>
      <dgm:spPr/>
      <dgm:t>
        <a:bodyPr/>
        <a:lstStyle/>
        <a:p>
          <a:endParaRPr lang="en-US"/>
        </a:p>
      </dgm:t>
    </dgm:pt>
    <dgm:pt modelId="{C7EEF631-2A11-4641-92C4-3505B1A25CFC}" type="sibTrans" cxnId="{EA234F0B-DC74-4D52-A748-6D8DD2D3314C}">
      <dgm:prSet/>
      <dgm:spPr/>
      <dgm:t>
        <a:bodyPr/>
        <a:lstStyle/>
        <a:p>
          <a:endParaRPr lang="en-US"/>
        </a:p>
      </dgm:t>
    </dgm:pt>
    <dgm:pt modelId="{C1D43EEF-326D-4D5F-8D33-0FA0C4BE26C8}">
      <dgm:prSet phldrT="[Text]"/>
      <dgm:spPr>
        <a:solidFill>
          <a:schemeClr val="accent1"/>
        </a:solidFill>
      </dgm:spPr>
      <dgm:t>
        <a:bodyPr/>
        <a:lstStyle/>
        <a:p>
          <a:r>
            <a:rPr lang="en-US" dirty="0" smtClean="0"/>
            <a:t>1910s</a:t>
          </a:r>
          <a:endParaRPr lang="en-US" dirty="0"/>
        </a:p>
      </dgm:t>
    </dgm:pt>
    <dgm:pt modelId="{09417045-AE0D-4670-8F35-C8A52FE0CAF8}" type="parTrans" cxnId="{93CBF696-B1CE-4321-A1C8-4156EA4ADB8B}">
      <dgm:prSet/>
      <dgm:spPr/>
      <dgm:t>
        <a:bodyPr/>
        <a:lstStyle/>
        <a:p>
          <a:endParaRPr lang="en-US"/>
        </a:p>
      </dgm:t>
    </dgm:pt>
    <dgm:pt modelId="{9BDEFDAA-1ACE-42B8-8727-F28CB3241BDE}" type="sibTrans" cxnId="{93CBF696-B1CE-4321-A1C8-4156EA4ADB8B}">
      <dgm:prSet/>
      <dgm:spPr/>
      <dgm:t>
        <a:bodyPr/>
        <a:lstStyle/>
        <a:p>
          <a:endParaRPr lang="en-US"/>
        </a:p>
      </dgm:t>
    </dgm:pt>
    <dgm:pt modelId="{7AF7CF7C-114D-47CC-BE01-B62FE1E770D9}">
      <dgm:prSet phldrT="[Text]"/>
      <dgm:spPr>
        <a:solidFill>
          <a:schemeClr val="accent2"/>
        </a:solidFill>
      </dgm:spPr>
      <dgm:t>
        <a:bodyPr/>
        <a:lstStyle/>
        <a:p>
          <a:r>
            <a:rPr lang="en-US" dirty="0" smtClean="0"/>
            <a:t>1920s</a:t>
          </a:r>
          <a:endParaRPr lang="en-US" dirty="0"/>
        </a:p>
      </dgm:t>
    </dgm:pt>
    <dgm:pt modelId="{E1F266F5-8437-456C-90E3-131B81225A9A}" type="parTrans" cxnId="{411874AF-8045-423D-812A-21D23ABE8DAC}">
      <dgm:prSet/>
      <dgm:spPr/>
      <dgm:t>
        <a:bodyPr/>
        <a:lstStyle/>
        <a:p>
          <a:endParaRPr lang="en-US"/>
        </a:p>
      </dgm:t>
    </dgm:pt>
    <dgm:pt modelId="{F30981C5-509E-437F-B890-37C75EB18D99}" type="sibTrans" cxnId="{411874AF-8045-423D-812A-21D23ABE8DAC}">
      <dgm:prSet/>
      <dgm:spPr/>
      <dgm:t>
        <a:bodyPr/>
        <a:lstStyle/>
        <a:p>
          <a:endParaRPr lang="en-US"/>
        </a:p>
      </dgm:t>
    </dgm:pt>
    <dgm:pt modelId="{60DF42AE-489D-4EA8-8D56-5D19D10C7E65}">
      <dgm:prSet phldrT="[Text]"/>
      <dgm:spPr>
        <a:solidFill>
          <a:schemeClr val="accent2"/>
        </a:solidFill>
      </dgm:spPr>
      <dgm:t>
        <a:bodyPr/>
        <a:lstStyle/>
        <a:p>
          <a:r>
            <a:rPr lang="en-US" dirty="0" smtClean="0"/>
            <a:t>1930s</a:t>
          </a:r>
          <a:endParaRPr lang="en-US" dirty="0"/>
        </a:p>
      </dgm:t>
    </dgm:pt>
    <dgm:pt modelId="{CB81EF40-506C-4553-A56A-3ACCBF81A478}" type="parTrans" cxnId="{27C53FFE-A17C-4893-B7DF-A17278B31870}">
      <dgm:prSet/>
      <dgm:spPr/>
      <dgm:t>
        <a:bodyPr/>
        <a:lstStyle/>
        <a:p>
          <a:endParaRPr lang="en-US"/>
        </a:p>
      </dgm:t>
    </dgm:pt>
    <dgm:pt modelId="{9CE388AC-6295-4219-B6DD-92E112AF05AC}" type="sibTrans" cxnId="{27C53FFE-A17C-4893-B7DF-A17278B31870}">
      <dgm:prSet/>
      <dgm:spPr/>
      <dgm:t>
        <a:bodyPr/>
        <a:lstStyle/>
        <a:p>
          <a:endParaRPr lang="en-US"/>
        </a:p>
      </dgm:t>
    </dgm:pt>
    <dgm:pt modelId="{9D7215EC-E5FF-4401-9A2E-5FBED846A16F}">
      <dgm:prSet phldrT="[Text]"/>
      <dgm:spPr>
        <a:solidFill>
          <a:schemeClr val="accent1"/>
        </a:solidFill>
      </dgm:spPr>
      <dgm:t>
        <a:bodyPr/>
        <a:lstStyle/>
        <a:p>
          <a:r>
            <a:rPr lang="en-US" dirty="0" smtClean="0"/>
            <a:t>1940s</a:t>
          </a:r>
          <a:endParaRPr lang="en-US" dirty="0"/>
        </a:p>
      </dgm:t>
    </dgm:pt>
    <dgm:pt modelId="{E49C1417-4FDA-41FA-BC55-2F98416C6C36}" type="parTrans" cxnId="{07431698-434B-40FF-A2FE-EF05FA956F36}">
      <dgm:prSet/>
      <dgm:spPr/>
      <dgm:t>
        <a:bodyPr/>
        <a:lstStyle/>
        <a:p>
          <a:endParaRPr lang="en-US"/>
        </a:p>
      </dgm:t>
    </dgm:pt>
    <dgm:pt modelId="{8F21690A-5266-42EE-979F-350F618C99F3}" type="sibTrans" cxnId="{07431698-434B-40FF-A2FE-EF05FA956F36}">
      <dgm:prSet/>
      <dgm:spPr/>
      <dgm:t>
        <a:bodyPr/>
        <a:lstStyle/>
        <a:p>
          <a:endParaRPr lang="en-US"/>
        </a:p>
      </dgm:t>
    </dgm:pt>
    <dgm:pt modelId="{4019E862-0951-49E3-A065-6A5A81542997}">
      <dgm:prSet phldrT="[Text]"/>
      <dgm:spPr>
        <a:solidFill>
          <a:schemeClr val="accent2"/>
        </a:solidFill>
      </dgm:spPr>
      <dgm:t>
        <a:bodyPr/>
        <a:lstStyle/>
        <a:p>
          <a:r>
            <a:rPr lang="en-US" dirty="0" smtClean="0"/>
            <a:t>1950s</a:t>
          </a:r>
          <a:endParaRPr lang="en-US" dirty="0"/>
        </a:p>
      </dgm:t>
    </dgm:pt>
    <dgm:pt modelId="{AE11FE5B-A8BA-4B71-8ED6-43FC7A650A22}" type="parTrans" cxnId="{112C6CA9-A000-4B6C-B42F-FB4D757C1957}">
      <dgm:prSet/>
      <dgm:spPr/>
      <dgm:t>
        <a:bodyPr/>
        <a:lstStyle/>
        <a:p>
          <a:endParaRPr lang="en-US"/>
        </a:p>
      </dgm:t>
    </dgm:pt>
    <dgm:pt modelId="{5ACFCDA1-C620-449D-A985-11256B5174EE}" type="sibTrans" cxnId="{112C6CA9-A000-4B6C-B42F-FB4D757C1957}">
      <dgm:prSet/>
      <dgm:spPr/>
      <dgm:t>
        <a:bodyPr/>
        <a:lstStyle/>
        <a:p>
          <a:endParaRPr lang="en-US"/>
        </a:p>
      </dgm:t>
    </dgm:pt>
    <dgm:pt modelId="{C7FF0A48-97EF-4899-9A7E-9D319EC5C555}">
      <dgm:prSet phldrT="[Text]"/>
      <dgm:spPr>
        <a:solidFill>
          <a:schemeClr val="accent2"/>
        </a:solidFill>
      </dgm:spPr>
      <dgm:t>
        <a:bodyPr/>
        <a:lstStyle/>
        <a:p>
          <a:r>
            <a:rPr lang="en-US" dirty="0" smtClean="0"/>
            <a:t>1960s</a:t>
          </a:r>
          <a:endParaRPr lang="en-US" dirty="0"/>
        </a:p>
      </dgm:t>
    </dgm:pt>
    <dgm:pt modelId="{71000ABA-243B-45F9-BB53-DAEF1AA2DD62}" type="parTrans" cxnId="{143CC367-D480-49C4-BD6C-67CE39DB3158}">
      <dgm:prSet/>
      <dgm:spPr/>
      <dgm:t>
        <a:bodyPr/>
        <a:lstStyle/>
        <a:p>
          <a:endParaRPr lang="en-US"/>
        </a:p>
      </dgm:t>
    </dgm:pt>
    <dgm:pt modelId="{1478DCB0-7891-45E5-B6A8-D086B76A03C1}" type="sibTrans" cxnId="{143CC367-D480-49C4-BD6C-67CE39DB3158}">
      <dgm:prSet/>
      <dgm:spPr/>
      <dgm:t>
        <a:bodyPr/>
        <a:lstStyle/>
        <a:p>
          <a:endParaRPr lang="en-US"/>
        </a:p>
      </dgm:t>
    </dgm:pt>
    <dgm:pt modelId="{D6A9870B-0A51-4EA0-A62B-EC155BEC091D}">
      <dgm:prSet phldrT="[Text]"/>
      <dgm:spPr>
        <a:solidFill>
          <a:schemeClr val="accent1"/>
        </a:solidFill>
      </dgm:spPr>
      <dgm:t>
        <a:bodyPr/>
        <a:lstStyle/>
        <a:p>
          <a:r>
            <a:rPr lang="en-US" dirty="0" smtClean="0"/>
            <a:t>1970s</a:t>
          </a:r>
          <a:endParaRPr lang="en-US" dirty="0"/>
        </a:p>
      </dgm:t>
    </dgm:pt>
    <dgm:pt modelId="{07E31F13-BFC1-41BF-AEB7-1B02CF699DD5}" type="parTrans" cxnId="{36469C25-A2AD-48D2-9787-C4D94E2C145D}">
      <dgm:prSet/>
      <dgm:spPr/>
      <dgm:t>
        <a:bodyPr/>
        <a:lstStyle/>
        <a:p>
          <a:endParaRPr lang="en-US"/>
        </a:p>
      </dgm:t>
    </dgm:pt>
    <dgm:pt modelId="{5A6AF3D5-394A-4122-B0B7-739A6B8FEC17}" type="sibTrans" cxnId="{36469C25-A2AD-48D2-9787-C4D94E2C145D}">
      <dgm:prSet/>
      <dgm:spPr/>
      <dgm:t>
        <a:bodyPr/>
        <a:lstStyle/>
        <a:p>
          <a:endParaRPr lang="en-US"/>
        </a:p>
      </dgm:t>
    </dgm:pt>
    <dgm:pt modelId="{3F6E8958-297A-49C8-8180-36D4317B38DA}">
      <dgm:prSet phldrT="[Text]"/>
      <dgm:spPr>
        <a:solidFill>
          <a:schemeClr val="accent1"/>
        </a:solidFill>
      </dgm:spPr>
      <dgm:t>
        <a:bodyPr/>
        <a:lstStyle/>
        <a:p>
          <a:r>
            <a:rPr lang="en-US" dirty="0" smtClean="0"/>
            <a:t>1980s</a:t>
          </a:r>
          <a:endParaRPr lang="en-US" dirty="0"/>
        </a:p>
      </dgm:t>
    </dgm:pt>
    <dgm:pt modelId="{45490BBC-D845-4486-8229-9A5ABC9AAB3F}" type="parTrans" cxnId="{A2DB190F-26F7-4D77-8336-2210EBE1D678}">
      <dgm:prSet/>
      <dgm:spPr/>
      <dgm:t>
        <a:bodyPr/>
        <a:lstStyle/>
        <a:p>
          <a:endParaRPr lang="en-US"/>
        </a:p>
      </dgm:t>
    </dgm:pt>
    <dgm:pt modelId="{FD6113AC-DEEF-487D-9B24-99300EE9F502}" type="sibTrans" cxnId="{A2DB190F-26F7-4D77-8336-2210EBE1D678}">
      <dgm:prSet/>
      <dgm:spPr/>
      <dgm:t>
        <a:bodyPr/>
        <a:lstStyle/>
        <a:p>
          <a:endParaRPr lang="en-US"/>
        </a:p>
      </dgm:t>
    </dgm:pt>
    <dgm:pt modelId="{CC162C2D-872F-4BC4-9727-CFF2ABD88E36}">
      <dgm:prSet phldrT="[Text]"/>
      <dgm:spPr>
        <a:solidFill>
          <a:schemeClr val="accent2"/>
        </a:solidFill>
      </dgm:spPr>
      <dgm:t>
        <a:bodyPr/>
        <a:lstStyle/>
        <a:p>
          <a:r>
            <a:rPr lang="en-US" dirty="0" smtClean="0"/>
            <a:t>1990s</a:t>
          </a:r>
          <a:endParaRPr lang="en-US" dirty="0"/>
        </a:p>
      </dgm:t>
    </dgm:pt>
    <dgm:pt modelId="{F6CB0528-41E7-4463-B20B-58DC0EE147C1}" type="parTrans" cxnId="{C08AD554-C6B5-457D-AC76-4B4144D679EB}">
      <dgm:prSet/>
      <dgm:spPr/>
      <dgm:t>
        <a:bodyPr/>
        <a:lstStyle/>
        <a:p>
          <a:endParaRPr lang="en-US"/>
        </a:p>
      </dgm:t>
    </dgm:pt>
    <dgm:pt modelId="{40138959-3B0C-4F3C-9CC4-6C97CC89A9CE}" type="sibTrans" cxnId="{C08AD554-C6B5-457D-AC76-4B4144D679EB}">
      <dgm:prSet/>
      <dgm:spPr/>
      <dgm:t>
        <a:bodyPr/>
        <a:lstStyle/>
        <a:p>
          <a:endParaRPr lang="en-US"/>
        </a:p>
      </dgm:t>
    </dgm:pt>
    <dgm:pt modelId="{454726BE-A267-4D6A-8AA8-F5CE92A09567}">
      <dgm:prSet phldrT="[Text]"/>
      <dgm:spPr>
        <a:solidFill>
          <a:schemeClr val="accent1"/>
        </a:solidFill>
      </dgm:spPr>
      <dgm:t>
        <a:bodyPr/>
        <a:lstStyle/>
        <a:p>
          <a:r>
            <a:rPr lang="en-US" dirty="0" smtClean="0"/>
            <a:t>2000s</a:t>
          </a:r>
          <a:endParaRPr lang="en-US" dirty="0"/>
        </a:p>
      </dgm:t>
    </dgm:pt>
    <dgm:pt modelId="{47005D30-4AEE-4ADC-B046-BC6C79371796}" type="parTrans" cxnId="{4547A46A-DD3B-4234-AFAE-D3C5D0EED517}">
      <dgm:prSet/>
      <dgm:spPr/>
      <dgm:t>
        <a:bodyPr/>
        <a:lstStyle/>
        <a:p>
          <a:endParaRPr lang="en-US"/>
        </a:p>
      </dgm:t>
    </dgm:pt>
    <dgm:pt modelId="{179E75BE-D59C-4286-938E-EF0C730955EF}" type="sibTrans" cxnId="{4547A46A-DD3B-4234-AFAE-D3C5D0EED517}">
      <dgm:prSet/>
      <dgm:spPr/>
      <dgm:t>
        <a:bodyPr/>
        <a:lstStyle/>
        <a:p>
          <a:endParaRPr lang="en-US"/>
        </a:p>
      </dgm:t>
    </dgm:pt>
    <dgm:pt modelId="{B93F83A7-B3AE-458E-B478-E2A2A335DADE}">
      <dgm:prSet phldrT="[Text]"/>
      <dgm:spPr>
        <a:solidFill>
          <a:schemeClr val="accent1"/>
        </a:solidFill>
      </dgm:spPr>
      <dgm:t>
        <a:bodyPr/>
        <a:lstStyle/>
        <a:p>
          <a:r>
            <a:rPr lang="en-US" dirty="0" smtClean="0"/>
            <a:t>2010s</a:t>
          </a:r>
          <a:endParaRPr lang="en-US" dirty="0"/>
        </a:p>
      </dgm:t>
    </dgm:pt>
    <dgm:pt modelId="{0AEDDD8A-B5C6-4E06-B122-FC4488C0990F}" type="parTrans" cxnId="{84886A6F-FB3A-481B-897D-8925172A0540}">
      <dgm:prSet/>
      <dgm:spPr/>
      <dgm:t>
        <a:bodyPr/>
        <a:lstStyle/>
        <a:p>
          <a:endParaRPr lang="en-US"/>
        </a:p>
      </dgm:t>
    </dgm:pt>
    <dgm:pt modelId="{77C11D7B-7C02-4C1C-8053-D2BCB57BF844}" type="sibTrans" cxnId="{84886A6F-FB3A-481B-897D-8925172A0540}">
      <dgm:prSet/>
      <dgm:spPr/>
      <dgm:t>
        <a:bodyPr/>
        <a:lstStyle/>
        <a:p>
          <a:endParaRPr lang="en-US"/>
        </a:p>
      </dgm:t>
    </dgm:pt>
    <dgm:pt modelId="{9F5F0D82-F98E-4181-81E7-34053C7F1666}">
      <dgm:prSet phldrT="[Text]"/>
      <dgm:spPr>
        <a:solidFill>
          <a:schemeClr val="accent2"/>
        </a:solidFill>
      </dgm:spPr>
      <dgm:t>
        <a:bodyPr/>
        <a:lstStyle/>
        <a:p>
          <a:r>
            <a:rPr lang="en-US" dirty="0" smtClean="0"/>
            <a:t>2020s</a:t>
          </a:r>
          <a:endParaRPr lang="en-US" dirty="0"/>
        </a:p>
      </dgm:t>
    </dgm:pt>
    <dgm:pt modelId="{053E52A9-7E20-451B-8381-8981E4B43374}" type="parTrans" cxnId="{E23DC875-27FB-4E67-B3BF-3916613C4E99}">
      <dgm:prSet/>
      <dgm:spPr/>
      <dgm:t>
        <a:bodyPr/>
        <a:lstStyle/>
        <a:p>
          <a:endParaRPr lang="en-US"/>
        </a:p>
      </dgm:t>
    </dgm:pt>
    <dgm:pt modelId="{FBFA8691-0222-4AE3-AE9F-CB99FD91E82A}" type="sibTrans" cxnId="{E23DC875-27FB-4E67-B3BF-3916613C4E99}">
      <dgm:prSet/>
      <dgm:spPr/>
      <dgm:t>
        <a:bodyPr/>
        <a:lstStyle/>
        <a:p>
          <a:endParaRPr lang="en-US"/>
        </a:p>
      </dgm:t>
    </dgm:pt>
    <dgm:pt modelId="{519ED0C6-3489-49A9-B0CC-FEFC0798E5A7}">
      <dgm:prSet phldrT="[Text]"/>
      <dgm:spPr>
        <a:solidFill>
          <a:schemeClr val="accent2"/>
        </a:solidFill>
      </dgm:spPr>
      <dgm:t>
        <a:bodyPr/>
        <a:lstStyle/>
        <a:p>
          <a:r>
            <a:rPr lang="en-US" dirty="0" smtClean="0"/>
            <a:t>1890s</a:t>
          </a:r>
          <a:endParaRPr lang="en-US" dirty="0"/>
        </a:p>
      </dgm:t>
    </dgm:pt>
    <dgm:pt modelId="{B309E7CF-8F63-496A-B168-EBCAEF2122E9}" type="parTrans" cxnId="{5C7CF1ED-75B2-4710-8592-B0CB88ACFE08}">
      <dgm:prSet/>
      <dgm:spPr/>
      <dgm:t>
        <a:bodyPr/>
        <a:lstStyle/>
        <a:p>
          <a:endParaRPr lang="en-US"/>
        </a:p>
      </dgm:t>
    </dgm:pt>
    <dgm:pt modelId="{3AEC84A7-ED26-4EC9-ABD5-4AF74A4E820C}" type="sibTrans" cxnId="{5C7CF1ED-75B2-4710-8592-B0CB88ACFE08}">
      <dgm:prSet/>
      <dgm:spPr/>
      <dgm:t>
        <a:bodyPr/>
        <a:lstStyle/>
        <a:p>
          <a:endParaRPr lang="en-US"/>
        </a:p>
      </dgm:t>
    </dgm:pt>
    <dgm:pt modelId="{6EBA607F-91CA-4C15-BB6D-968EAF728820}" type="pres">
      <dgm:prSet presAssocID="{0E2DF559-F7AC-45DD-BE7C-FAAF027A5498}" presName="Name0" presStyleCnt="0">
        <dgm:presLayoutVars>
          <dgm:dir/>
          <dgm:animLvl val="lvl"/>
          <dgm:resizeHandles val="exact"/>
        </dgm:presLayoutVars>
      </dgm:prSet>
      <dgm:spPr/>
    </dgm:pt>
    <dgm:pt modelId="{941C956F-9446-4A01-A908-04667CE92DE2}" type="pres">
      <dgm:prSet presAssocID="{E262B30B-4B64-446F-84EC-6E3BCBE112CA}" presName="parTxOnly" presStyleLbl="node1" presStyleIdx="0" presStyleCnt="17">
        <dgm:presLayoutVars>
          <dgm:chMax val="0"/>
          <dgm:chPref val="0"/>
          <dgm:bulletEnabled val="1"/>
        </dgm:presLayoutVars>
      </dgm:prSet>
      <dgm:spPr/>
      <dgm:t>
        <a:bodyPr/>
        <a:lstStyle/>
        <a:p>
          <a:endParaRPr lang="en-US"/>
        </a:p>
      </dgm:t>
    </dgm:pt>
    <dgm:pt modelId="{7DD5D39B-3AF0-4825-84D3-315F7416B565}" type="pres">
      <dgm:prSet presAssocID="{5C68DC27-32DC-4BC2-99F7-5A5153FD3AC7}" presName="parTxOnlySpace" presStyleCnt="0"/>
      <dgm:spPr/>
    </dgm:pt>
    <dgm:pt modelId="{7CB27C75-2E40-4F4B-8FBB-37D1F0AD0371}" type="pres">
      <dgm:prSet presAssocID="{1D35A5D8-83EF-44A6-AC7F-BF453A45A1B3}" presName="parTxOnly" presStyleLbl="node1" presStyleIdx="1" presStyleCnt="17">
        <dgm:presLayoutVars>
          <dgm:chMax val="0"/>
          <dgm:chPref val="0"/>
          <dgm:bulletEnabled val="1"/>
        </dgm:presLayoutVars>
      </dgm:prSet>
      <dgm:spPr/>
      <dgm:t>
        <a:bodyPr/>
        <a:lstStyle/>
        <a:p>
          <a:endParaRPr lang="en-US"/>
        </a:p>
      </dgm:t>
    </dgm:pt>
    <dgm:pt modelId="{77FDB121-AF04-4A01-BB54-6EDDB43CDD9A}" type="pres">
      <dgm:prSet presAssocID="{0CD9C6ED-D6C9-49C6-B00D-D30E06B349CA}" presName="parTxOnlySpace" presStyleCnt="0"/>
      <dgm:spPr/>
    </dgm:pt>
    <dgm:pt modelId="{47F935AF-9970-4000-A196-1B424DCC8311}" type="pres">
      <dgm:prSet presAssocID="{A4D34091-CD7E-4A9C-89CD-42490C13A12A}" presName="parTxOnly" presStyleLbl="node1" presStyleIdx="2" presStyleCnt="17">
        <dgm:presLayoutVars>
          <dgm:chMax val="0"/>
          <dgm:chPref val="0"/>
          <dgm:bulletEnabled val="1"/>
        </dgm:presLayoutVars>
      </dgm:prSet>
      <dgm:spPr/>
      <dgm:t>
        <a:bodyPr/>
        <a:lstStyle/>
        <a:p>
          <a:endParaRPr lang="en-US"/>
        </a:p>
      </dgm:t>
    </dgm:pt>
    <dgm:pt modelId="{889B3CE6-7540-43F1-A7F5-9C79AFBF0CF4}" type="pres">
      <dgm:prSet presAssocID="{8BF6A22F-BED6-460B-A5CF-C80A8C034072}" presName="parTxOnlySpace" presStyleCnt="0"/>
      <dgm:spPr/>
    </dgm:pt>
    <dgm:pt modelId="{5CAE095B-DDF8-4596-97C4-EB11880559FF}" type="pres">
      <dgm:prSet presAssocID="{519ED0C6-3489-49A9-B0CC-FEFC0798E5A7}" presName="parTxOnly" presStyleLbl="node1" presStyleIdx="3" presStyleCnt="17">
        <dgm:presLayoutVars>
          <dgm:chMax val="0"/>
          <dgm:chPref val="0"/>
          <dgm:bulletEnabled val="1"/>
        </dgm:presLayoutVars>
      </dgm:prSet>
      <dgm:spPr/>
      <dgm:t>
        <a:bodyPr/>
        <a:lstStyle/>
        <a:p>
          <a:endParaRPr lang="en-US"/>
        </a:p>
      </dgm:t>
    </dgm:pt>
    <dgm:pt modelId="{B42AD1CE-71E8-43EF-87BA-7F3E925B09FE}" type="pres">
      <dgm:prSet presAssocID="{3AEC84A7-ED26-4EC9-ABD5-4AF74A4E820C}" presName="parTxOnlySpace" presStyleCnt="0"/>
      <dgm:spPr/>
    </dgm:pt>
    <dgm:pt modelId="{0E5BCECB-18A3-4A20-B182-AD6A6EE48FE8}" type="pres">
      <dgm:prSet presAssocID="{126932CB-BDB2-4D58-955D-2BD71F6441AE}" presName="parTxOnly" presStyleLbl="node1" presStyleIdx="4" presStyleCnt="17">
        <dgm:presLayoutVars>
          <dgm:chMax val="0"/>
          <dgm:chPref val="0"/>
          <dgm:bulletEnabled val="1"/>
        </dgm:presLayoutVars>
      </dgm:prSet>
      <dgm:spPr/>
      <dgm:t>
        <a:bodyPr/>
        <a:lstStyle/>
        <a:p>
          <a:endParaRPr lang="en-US"/>
        </a:p>
      </dgm:t>
    </dgm:pt>
    <dgm:pt modelId="{4291AB70-DBC6-4CD4-A9E4-235065D6901B}" type="pres">
      <dgm:prSet presAssocID="{C7EEF631-2A11-4641-92C4-3505B1A25CFC}" presName="parTxOnlySpace" presStyleCnt="0"/>
      <dgm:spPr/>
    </dgm:pt>
    <dgm:pt modelId="{1DE41919-3DA8-4DED-9C0D-F611BC906884}" type="pres">
      <dgm:prSet presAssocID="{C1D43EEF-326D-4D5F-8D33-0FA0C4BE26C8}" presName="parTxOnly" presStyleLbl="node1" presStyleIdx="5" presStyleCnt="17">
        <dgm:presLayoutVars>
          <dgm:chMax val="0"/>
          <dgm:chPref val="0"/>
          <dgm:bulletEnabled val="1"/>
        </dgm:presLayoutVars>
      </dgm:prSet>
      <dgm:spPr/>
      <dgm:t>
        <a:bodyPr/>
        <a:lstStyle/>
        <a:p>
          <a:endParaRPr lang="en-US"/>
        </a:p>
      </dgm:t>
    </dgm:pt>
    <dgm:pt modelId="{B8484F83-3DCD-440E-AA73-91C784120B18}" type="pres">
      <dgm:prSet presAssocID="{9BDEFDAA-1ACE-42B8-8727-F28CB3241BDE}" presName="parTxOnlySpace" presStyleCnt="0"/>
      <dgm:spPr/>
    </dgm:pt>
    <dgm:pt modelId="{7753317E-8E6B-4422-9BC9-9D6F12DC4FCE}" type="pres">
      <dgm:prSet presAssocID="{7AF7CF7C-114D-47CC-BE01-B62FE1E770D9}" presName="parTxOnly" presStyleLbl="node1" presStyleIdx="6" presStyleCnt="17">
        <dgm:presLayoutVars>
          <dgm:chMax val="0"/>
          <dgm:chPref val="0"/>
          <dgm:bulletEnabled val="1"/>
        </dgm:presLayoutVars>
      </dgm:prSet>
      <dgm:spPr/>
      <dgm:t>
        <a:bodyPr/>
        <a:lstStyle/>
        <a:p>
          <a:endParaRPr lang="en-US"/>
        </a:p>
      </dgm:t>
    </dgm:pt>
    <dgm:pt modelId="{73C54F8D-8EA6-4283-80E7-7B2278BC0057}" type="pres">
      <dgm:prSet presAssocID="{F30981C5-509E-437F-B890-37C75EB18D99}" presName="parTxOnlySpace" presStyleCnt="0"/>
      <dgm:spPr/>
    </dgm:pt>
    <dgm:pt modelId="{C4B1BFE3-69B9-4761-8A3C-F0FBFFADF3CE}" type="pres">
      <dgm:prSet presAssocID="{60DF42AE-489D-4EA8-8D56-5D19D10C7E65}" presName="parTxOnly" presStyleLbl="node1" presStyleIdx="7" presStyleCnt="17">
        <dgm:presLayoutVars>
          <dgm:chMax val="0"/>
          <dgm:chPref val="0"/>
          <dgm:bulletEnabled val="1"/>
        </dgm:presLayoutVars>
      </dgm:prSet>
      <dgm:spPr/>
      <dgm:t>
        <a:bodyPr/>
        <a:lstStyle/>
        <a:p>
          <a:endParaRPr lang="en-US"/>
        </a:p>
      </dgm:t>
    </dgm:pt>
    <dgm:pt modelId="{93F771DE-0841-4B1E-901E-084290D254E7}" type="pres">
      <dgm:prSet presAssocID="{9CE388AC-6295-4219-B6DD-92E112AF05AC}" presName="parTxOnlySpace" presStyleCnt="0"/>
      <dgm:spPr/>
    </dgm:pt>
    <dgm:pt modelId="{83417ABB-E9ED-4F0D-9767-E4B254230135}" type="pres">
      <dgm:prSet presAssocID="{9D7215EC-E5FF-4401-9A2E-5FBED846A16F}" presName="parTxOnly" presStyleLbl="node1" presStyleIdx="8" presStyleCnt="17">
        <dgm:presLayoutVars>
          <dgm:chMax val="0"/>
          <dgm:chPref val="0"/>
          <dgm:bulletEnabled val="1"/>
        </dgm:presLayoutVars>
      </dgm:prSet>
      <dgm:spPr/>
      <dgm:t>
        <a:bodyPr/>
        <a:lstStyle/>
        <a:p>
          <a:endParaRPr lang="en-US"/>
        </a:p>
      </dgm:t>
    </dgm:pt>
    <dgm:pt modelId="{9C98B9C1-EFDF-4D3F-B837-FD2E93BFD09D}" type="pres">
      <dgm:prSet presAssocID="{8F21690A-5266-42EE-979F-350F618C99F3}" presName="parTxOnlySpace" presStyleCnt="0"/>
      <dgm:spPr/>
    </dgm:pt>
    <dgm:pt modelId="{21CB3BD9-B6C5-4E9A-B003-02A089AE9EFB}" type="pres">
      <dgm:prSet presAssocID="{4019E862-0951-49E3-A065-6A5A81542997}" presName="parTxOnly" presStyleLbl="node1" presStyleIdx="9" presStyleCnt="17">
        <dgm:presLayoutVars>
          <dgm:chMax val="0"/>
          <dgm:chPref val="0"/>
          <dgm:bulletEnabled val="1"/>
        </dgm:presLayoutVars>
      </dgm:prSet>
      <dgm:spPr/>
      <dgm:t>
        <a:bodyPr/>
        <a:lstStyle/>
        <a:p>
          <a:endParaRPr lang="en-US"/>
        </a:p>
      </dgm:t>
    </dgm:pt>
    <dgm:pt modelId="{3C3E9B5B-9203-44EC-879E-07AA8F7A4027}" type="pres">
      <dgm:prSet presAssocID="{5ACFCDA1-C620-449D-A985-11256B5174EE}" presName="parTxOnlySpace" presStyleCnt="0"/>
      <dgm:spPr/>
    </dgm:pt>
    <dgm:pt modelId="{F9A82878-F801-43E9-8A58-87E88A4D3402}" type="pres">
      <dgm:prSet presAssocID="{C7FF0A48-97EF-4899-9A7E-9D319EC5C555}" presName="parTxOnly" presStyleLbl="node1" presStyleIdx="10" presStyleCnt="17">
        <dgm:presLayoutVars>
          <dgm:chMax val="0"/>
          <dgm:chPref val="0"/>
          <dgm:bulletEnabled val="1"/>
        </dgm:presLayoutVars>
      </dgm:prSet>
      <dgm:spPr/>
      <dgm:t>
        <a:bodyPr/>
        <a:lstStyle/>
        <a:p>
          <a:endParaRPr lang="en-US"/>
        </a:p>
      </dgm:t>
    </dgm:pt>
    <dgm:pt modelId="{7C9F3719-CCB5-4A60-B04D-1292EF731B3C}" type="pres">
      <dgm:prSet presAssocID="{1478DCB0-7891-45E5-B6A8-D086B76A03C1}" presName="parTxOnlySpace" presStyleCnt="0"/>
      <dgm:spPr/>
    </dgm:pt>
    <dgm:pt modelId="{A3048975-D567-4CC1-9F71-B6283BA54ECA}" type="pres">
      <dgm:prSet presAssocID="{D6A9870B-0A51-4EA0-A62B-EC155BEC091D}" presName="parTxOnly" presStyleLbl="node1" presStyleIdx="11" presStyleCnt="17">
        <dgm:presLayoutVars>
          <dgm:chMax val="0"/>
          <dgm:chPref val="0"/>
          <dgm:bulletEnabled val="1"/>
        </dgm:presLayoutVars>
      </dgm:prSet>
      <dgm:spPr/>
      <dgm:t>
        <a:bodyPr/>
        <a:lstStyle/>
        <a:p>
          <a:endParaRPr lang="en-US"/>
        </a:p>
      </dgm:t>
    </dgm:pt>
    <dgm:pt modelId="{4FE28798-5FC5-4C82-A27C-E3149085234B}" type="pres">
      <dgm:prSet presAssocID="{5A6AF3D5-394A-4122-B0B7-739A6B8FEC17}" presName="parTxOnlySpace" presStyleCnt="0"/>
      <dgm:spPr/>
    </dgm:pt>
    <dgm:pt modelId="{94961205-C117-4488-A957-88D4DDDA0814}" type="pres">
      <dgm:prSet presAssocID="{3F6E8958-297A-49C8-8180-36D4317B38DA}" presName="parTxOnly" presStyleLbl="node1" presStyleIdx="12" presStyleCnt="17">
        <dgm:presLayoutVars>
          <dgm:chMax val="0"/>
          <dgm:chPref val="0"/>
          <dgm:bulletEnabled val="1"/>
        </dgm:presLayoutVars>
      </dgm:prSet>
      <dgm:spPr/>
      <dgm:t>
        <a:bodyPr/>
        <a:lstStyle/>
        <a:p>
          <a:endParaRPr lang="en-US"/>
        </a:p>
      </dgm:t>
    </dgm:pt>
    <dgm:pt modelId="{F13C5A8D-F5D9-4909-9260-29F081076C03}" type="pres">
      <dgm:prSet presAssocID="{FD6113AC-DEEF-487D-9B24-99300EE9F502}" presName="parTxOnlySpace" presStyleCnt="0"/>
      <dgm:spPr/>
    </dgm:pt>
    <dgm:pt modelId="{27E6628E-457E-4DB3-ABF0-5DC82EFA73AC}" type="pres">
      <dgm:prSet presAssocID="{CC162C2D-872F-4BC4-9727-CFF2ABD88E36}" presName="parTxOnly" presStyleLbl="node1" presStyleIdx="13" presStyleCnt="17">
        <dgm:presLayoutVars>
          <dgm:chMax val="0"/>
          <dgm:chPref val="0"/>
          <dgm:bulletEnabled val="1"/>
        </dgm:presLayoutVars>
      </dgm:prSet>
      <dgm:spPr/>
      <dgm:t>
        <a:bodyPr/>
        <a:lstStyle/>
        <a:p>
          <a:endParaRPr lang="en-US"/>
        </a:p>
      </dgm:t>
    </dgm:pt>
    <dgm:pt modelId="{DAE460D3-164A-4F45-8CFD-D3967C040BBA}" type="pres">
      <dgm:prSet presAssocID="{40138959-3B0C-4F3C-9CC4-6C97CC89A9CE}" presName="parTxOnlySpace" presStyleCnt="0"/>
      <dgm:spPr/>
    </dgm:pt>
    <dgm:pt modelId="{9656DC1F-F708-4F36-81A8-BABB315BC12A}" type="pres">
      <dgm:prSet presAssocID="{454726BE-A267-4D6A-8AA8-F5CE92A09567}" presName="parTxOnly" presStyleLbl="node1" presStyleIdx="14" presStyleCnt="17">
        <dgm:presLayoutVars>
          <dgm:chMax val="0"/>
          <dgm:chPref val="0"/>
          <dgm:bulletEnabled val="1"/>
        </dgm:presLayoutVars>
      </dgm:prSet>
      <dgm:spPr/>
      <dgm:t>
        <a:bodyPr/>
        <a:lstStyle/>
        <a:p>
          <a:endParaRPr lang="en-US"/>
        </a:p>
      </dgm:t>
    </dgm:pt>
    <dgm:pt modelId="{08640D2A-C041-456D-824E-D44425653A4D}" type="pres">
      <dgm:prSet presAssocID="{179E75BE-D59C-4286-938E-EF0C730955EF}" presName="parTxOnlySpace" presStyleCnt="0"/>
      <dgm:spPr/>
    </dgm:pt>
    <dgm:pt modelId="{8F3D9C8B-D79B-456B-9165-EC72668B892E}" type="pres">
      <dgm:prSet presAssocID="{B93F83A7-B3AE-458E-B478-E2A2A335DADE}" presName="parTxOnly" presStyleLbl="node1" presStyleIdx="15" presStyleCnt="17">
        <dgm:presLayoutVars>
          <dgm:chMax val="0"/>
          <dgm:chPref val="0"/>
          <dgm:bulletEnabled val="1"/>
        </dgm:presLayoutVars>
      </dgm:prSet>
      <dgm:spPr/>
      <dgm:t>
        <a:bodyPr/>
        <a:lstStyle/>
        <a:p>
          <a:endParaRPr lang="en-US"/>
        </a:p>
      </dgm:t>
    </dgm:pt>
    <dgm:pt modelId="{20D2A48D-15D2-41CD-A614-01CB6D8AE59B}" type="pres">
      <dgm:prSet presAssocID="{77C11D7B-7C02-4C1C-8053-D2BCB57BF844}" presName="parTxOnlySpace" presStyleCnt="0"/>
      <dgm:spPr/>
    </dgm:pt>
    <dgm:pt modelId="{BF935BA8-898F-4201-9EA0-A7D2A8836A29}" type="pres">
      <dgm:prSet presAssocID="{9F5F0D82-F98E-4181-81E7-34053C7F1666}" presName="parTxOnly" presStyleLbl="node1" presStyleIdx="16" presStyleCnt="17">
        <dgm:presLayoutVars>
          <dgm:chMax val="0"/>
          <dgm:chPref val="0"/>
          <dgm:bulletEnabled val="1"/>
        </dgm:presLayoutVars>
      </dgm:prSet>
      <dgm:spPr/>
      <dgm:t>
        <a:bodyPr/>
        <a:lstStyle/>
        <a:p>
          <a:endParaRPr lang="en-US"/>
        </a:p>
      </dgm:t>
    </dgm:pt>
  </dgm:ptLst>
  <dgm:cxnLst>
    <dgm:cxn modelId="{FAD95B23-451E-43F0-A822-0698DB80DE4D}" type="presOf" srcId="{1D35A5D8-83EF-44A6-AC7F-BF453A45A1B3}" destId="{7CB27C75-2E40-4F4B-8FBB-37D1F0AD0371}" srcOrd="0" destOrd="0" presId="urn:microsoft.com/office/officeart/2005/8/layout/chevron1"/>
    <dgm:cxn modelId="{07431698-434B-40FF-A2FE-EF05FA956F36}" srcId="{0E2DF559-F7AC-45DD-BE7C-FAAF027A5498}" destId="{9D7215EC-E5FF-4401-9A2E-5FBED846A16F}" srcOrd="8" destOrd="0" parTransId="{E49C1417-4FDA-41FA-BC55-2F98416C6C36}" sibTransId="{8F21690A-5266-42EE-979F-350F618C99F3}"/>
    <dgm:cxn modelId="{C9E897FF-EC67-4A13-8C4E-047215DAFBEF}" type="presOf" srcId="{4019E862-0951-49E3-A065-6A5A81542997}" destId="{21CB3BD9-B6C5-4E9A-B003-02A089AE9EFB}" srcOrd="0" destOrd="0" presId="urn:microsoft.com/office/officeart/2005/8/layout/chevron1"/>
    <dgm:cxn modelId="{36469C25-A2AD-48D2-9787-C4D94E2C145D}" srcId="{0E2DF559-F7AC-45DD-BE7C-FAAF027A5498}" destId="{D6A9870B-0A51-4EA0-A62B-EC155BEC091D}" srcOrd="11" destOrd="0" parTransId="{07E31F13-BFC1-41BF-AEB7-1B02CF699DD5}" sibTransId="{5A6AF3D5-394A-4122-B0B7-739A6B8FEC17}"/>
    <dgm:cxn modelId="{78B23B39-95CF-41CE-A3EE-9524F4D0A5FD}" type="presOf" srcId="{3F6E8958-297A-49C8-8180-36D4317B38DA}" destId="{94961205-C117-4488-A957-88D4DDDA0814}" srcOrd="0" destOrd="0" presId="urn:microsoft.com/office/officeart/2005/8/layout/chevron1"/>
    <dgm:cxn modelId="{8F12CAE1-5615-4948-84AD-F79A701AA814}" srcId="{0E2DF559-F7AC-45DD-BE7C-FAAF027A5498}" destId="{A4D34091-CD7E-4A9C-89CD-42490C13A12A}" srcOrd="2" destOrd="0" parTransId="{32E7021A-3D3B-4D81-9EED-FD93C36F2B0E}" sibTransId="{8BF6A22F-BED6-460B-A5CF-C80A8C034072}"/>
    <dgm:cxn modelId="{30CA70FA-8089-427C-9F32-89199E9CA513}" srcId="{0E2DF559-F7AC-45DD-BE7C-FAAF027A5498}" destId="{1D35A5D8-83EF-44A6-AC7F-BF453A45A1B3}" srcOrd="1" destOrd="0" parTransId="{1EA12EDA-2223-4785-9AE3-8743CA723796}" sibTransId="{0CD9C6ED-D6C9-49C6-B00D-D30E06B349CA}"/>
    <dgm:cxn modelId="{E6D8FD3F-25A5-48B8-B2A6-1142D0F3A1F9}" type="presOf" srcId="{A4D34091-CD7E-4A9C-89CD-42490C13A12A}" destId="{47F935AF-9970-4000-A196-1B424DCC8311}" srcOrd="0" destOrd="0" presId="urn:microsoft.com/office/officeart/2005/8/layout/chevron1"/>
    <dgm:cxn modelId="{92E6F1E3-5261-469E-906F-C34D1D8457A2}" srcId="{0E2DF559-F7AC-45DD-BE7C-FAAF027A5498}" destId="{E262B30B-4B64-446F-84EC-6E3BCBE112CA}" srcOrd="0" destOrd="0" parTransId="{DC2C7255-EC8A-47A6-8872-0D9EF554E13D}" sibTransId="{5C68DC27-32DC-4BC2-99F7-5A5153FD3AC7}"/>
    <dgm:cxn modelId="{BBFB3F2E-9447-4349-838C-0E3FAA2FB94F}" type="presOf" srcId="{519ED0C6-3489-49A9-B0CC-FEFC0798E5A7}" destId="{5CAE095B-DDF8-4596-97C4-EB11880559FF}" srcOrd="0" destOrd="0" presId="urn:microsoft.com/office/officeart/2005/8/layout/chevron1"/>
    <dgm:cxn modelId="{4547A46A-DD3B-4234-AFAE-D3C5D0EED517}" srcId="{0E2DF559-F7AC-45DD-BE7C-FAAF027A5498}" destId="{454726BE-A267-4D6A-8AA8-F5CE92A09567}" srcOrd="14" destOrd="0" parTransId="{47005D30-4AEE-4ADC-B046-BC6C79371796}" sibTransId="{179E75BE-D59C-4286-938E-EF0C730955EF}"/>
    <dgm:cxn modelId="{F1F262C4-C94C-48A9-B6BB-3755B4B5C077}" type="presOf" srcId="{454726BE-A267-4D6A-8AA8-F5CE92A09567}" destId="{9656DC1F-F708-4F36-81A8-BABB315BC12A}" srcOrd="0" destOrd="0" presId="urn:microsoft.com/office/officeart/2005/8/layout/chevron1"/>
    <dgm:cxn modelId="{84886A6F-FB3A-481B-897D-8925172A0540}" srcId="{0E2DF559-F7AC-45DD-BE7C-FAAF027A5498}" destId="{B93F83A7-B3AE-458E-B478-E2A2A335DADE}" srcOrd="15" destOrd="0" parTransId="{0AEDDD8A-B5C6-4E06-B122-FC4488C0990F}" sibTransId="{77C11D7B-7C02-4C1C-8053-D2BCB57BF844}"/>
    <dgm:cxn modelId="{E45D4637-668A-4CD3-B998-D6D0B5B783B4}" type="presOf" srcId="{60DF42AE-489D-4EA8-8D56-5D19D10C7E65}" destId="{C4B1BFE3-69B9-4761-8A3C-F0FBFFADF3CE}" srcOrd="0" destOrd="0" presId="urn:microsoft.com/office/officeart/2005/8/layout/chevron1"/>
    <dgm:cxn modelId="{143CC367-D480-49C4-BD6C-67CE39DB3158}" srcId="{0E2DF559-F7AC-45DD-BE7C-FAAF027A5498}" destId="{C7FF0A48-97EF-4899-9A7E-9D319EC5C555}" srcOrd="10" destOrd="0" parTransId="{71000ABA-243B-45F9-BB53-DAEF1AA2DD62}" sibTransId="{1478DCB0-7891-45E5-B6A8-D086B76A03C1}"/>
    <dgm:cxn modelId="{D315EBCA-F53B-471A-9AB4-CBA44E28A8D2}" type="presOf" srcId="{0E2DF559-F7AC-45DD-BE7C-FAAF027A5498}" destId="{6EBA607F-91CA-4C15-BB6D-968EAF728820}" srcOrd="0" destOrd="0" presId="urn:microsoft.com/office/officeart/2005/8/layout/chevron1"/>
    <dgm:cxn modelId="{D29AB6E2-E496-4F6A-921B-9E8F0C9D5839}" type="presOf" srcId="{126932CB-BDB2-4D58-955D-2BD71F6441AE}" destId="{0E5BCECB-18A3-4A20-B182-AD6A6EE48FE8}" srcOrd="0" destOrd="0" presId="urn:microsoft.com/office/officeart/2005/8/layout/chevron1"/>
    <dgm:cxn modelId="{A4637331-C1B6-45F2-86E5-283186DD3DB0}" type="presOf" srcId="{9F5F0D82-F98E-4181-81E7-34053C7F1666}" destId="{BF935BA8-898F-4201-9EA0-A7D2A8836A29}" srcOrd="0" destOrd="0" presId="urn:microsoft.com/office/officeart/2005/8/layout/chevron1"/>
    <dgm:cxn modelId="{7F3DA177-8DB4-4F87-9794-D2AA8334F45C}" type="presOf" srcId="{C1D43EEF-326D-4D5F-8D33-0FA0C4BE26C8}" destId="{1DE41919-3DA8-4DED-9C0D-F611BC906884}" srcOrd="0" destOrd="0" presId="urn:microsoft.com/office/officeart/2005/8/layout/chevron1"/>
    <dgm:cxn modelId="{112C6CA9-A000-4B6C-B42F-FB4D757C1957}" srcId="{0E2DF559-F7AC-45DD-BE7C-FAAF027A5498}" destId="{4019E862-0951-49E3-A065-6A5A81542997}" srcOrd="9" destOrd="0" parTransId="{AE11FE5B-A8BA-4B71-8ED6-43FC7A650A22}" sibTransId="{5ACFCDA1-C620-449D-A985-11256B5174EE}"/>
    <dgm:cxn modelId="{3D0B8EE7-03FF-4734-9708-8DF044E6B32D}" type="presOf" srcId="{CC162C2D-872F-4BC4-9727-CFF2ABD88E36}" destId="{27E6628E-457E-4DB3-ABF0-5DC82EFA73AC}" srcOrd="0" destOrd="0" presId="urn:microsoft.com/office/officeart/2005/8/layout/chevron1"/>
    <dgm:cxn modelId="{8AFEF10D-279B-40E6-AAE6-30F57377C4A3}" type="presOf" srcId="{C7FF0A48-97EF-4899-9A7E-9D319EC5C555}" destId="{F9A82878-F801-43E9-8A58-87E88A4D3402}" srcOrd="0" destOrd="0" presId="urn:microsoft.com/office/officeart/2005/8/layout/chevron1"/>
    <dgm:cxn modelId="{EA234F0B-DC74-4D52-A748-6D8DD2D3314C}" srcId="{0E2DF559-F7AC-45DD-BE7C-FAAF027A5498}" destId="{126932CB-BDB2-4D58-955D-2BD71F6441AE}" srcOrd="4" destOrd="0" parTransId="{DA0148E6-CBCA-42A7-8793-76A4486B8EBF}" sibTransId="{C7EEF631-2A11-4641-92C4-3505B1A25CFC}"/>
    <dgm:cxn modelId="{5C7CF1ED-75B2-4710-8592-B0CB88ACFE08}" srcId="{0E2DF559-F7AC-45DD-BE7C-FAAF027A5498}" destId="{519ED0C6-3489-49A9-B0CC-FEFC0798E5A7}" srcOrd="3" destOrd="0" parTransId="{B309E7CF-8F63-496A-B168-EBCAEF2122E9}" sibTransId="{3AEC84A7-ED26-4EC9-ABD5-4AF74A4E820C}"/>
    <dgm:cxn modelId="{BAB8EBBC-E21D-422B-9551-84A253E01CE6}" type="presOf" srcId="{D6A9870B-0A51-4EA0-A62B-EC155BEC091D}" destId="{A3048975-D567-4CC1-9F71-B6283BA54ECA}" srcOrd="0" destOrd="0" presId="urn:microsoft.com/office/officeart/2005/8/layout/chevron1"/>
    <dgm:cxn modelId="{93CBF696-B1CE-4321-A1C8-4156EA4ADB8B}" srcId="{0E2DF559-F7AC-45DD-BE7C-FAAF027A5498}" destId="{C1D43EEF-326D-4D5F-8D33-0FA0C4BE26C8}" srcOrd="5" destOrd="0" parTransId="{09417045-AE0D-4670-8F35-C8A52FE0CAF8}" sibTransId="{9BDEFDAA-1ACE-42B8-8727-F28CB3241BDE}"/>
    <dgm:cxn modelId="{D7CE8850-8467-4E59-94A2-A7824925CC86}" type="presOf" srcId="{7AF7CF7C-114D-47CC-BE01-B62FE1E770D9}" destId="{7753317E-8E6B-4422-9BC9-9D6F12DC4FCE}" srcOrd="0" destOrd="0" presId="urn:microsoft.com/office/officeart/2005/8/layout/chevron1"/>
    <dgm:cxn modelId="{411874AF-8045-423D-812A-21D23ABE8DAC}" srcId="{0E2DF559-F7AC-45DD-BE7C-FAAF027A5498}" destId="{7AF7CF7C-114D-47CC-BE01-B62FE1E770D9}" srcOrd="6" destOrd="0" parTransId="{E1F266F5-8437-456C-90E3-131B81225A9A}" sibTransId="{F30981C5-509E-437F-B890-37C75EB18D99}"/>
    <dgm:cxn modelId="{C08AD554-C6B5-457D-AC76-4B4144D679EB}" srcId="{0E2DF559-F7AC-45DD-BE7C-FAAF027A5498}" destId="{CC162C2D-872F-4BC4-9727-CFF2ABD88E36}" srcOrd="13" destOrd="0" parTransId="{F6CB0528-41E7-4463-B20B-58DC0EE147C1}" sibTransId="{40138959-3B0C-4F3C-9CC4-6C97CC89A9CE}"/>
    <dgm:cxn modelId="{C378E580-4659-48C3-9ABB-9C1072EADE7D}" type="presOf" srcId="{9D7215EC-E5FF-4401-9A2E-5FBED846A16F}" destId="{83417ABB-E9ED-4F0D-9767-E4B254230135}" srcOrd="0" destOrd="0" presId="urn:microsoft.com/office/officeart/2005/8/layout/chevron1"/>
    <dgm:cxn modelId="{A8AE62D1-88EF-4CAE-81CF-E6CE03B35365}" type="presOf" srcId="{E262B30B-4B64-446F-84EC-6E3BCBE112CA}" destId="{941C956F-9446-4A01-A908-04667CE92DE2}" srcOrd="0" destOrd="0" presId="urn:microsoft.com/office/officeart/2005/8/layout/chevron1"/>
    <dgm:cxn modelId="{27C53FFE-A17C-4893-B7DF-A17278B31870}" srcId="{0E2DF559-F7AC-45DD-BE7C-FAAF027A5498}" destId="{60DF42AE-489D-4EA8-8D56-5D19D10C7E65}" srcOrd="7" destOrd="0" parTransId="{CB81EF40-506C-4553-A56A-3ACCBF81A478}" sibTransId="{9CE388AC-6295-4219-B6DD-92E112AF05AC}"/>
    <dgm:cxn modelId="{A2DB190F-26F7-4D77-8336-2210EBE1D678}" srcId="{0E2DF559-F7AC-45DD-BE7C-FAAF027A5498}" destId="{3F6E8958-297A-49C8-8180-36D4317B38DA}" srcOrd="12" destOrd="0" parTransId="{45490BBC-D845-4486-8229-9A5ABC9AAB3F}" sibTransId="{FD6113AC-DEEF-487D-9B24-99300EE9F502}"/>
    <dgm:cxn modelId="{E23DC875-27FB-4E67-B3BF-3916613C4E99}" srcId="{0E2DF559-F7AC-45DD-BE7C-FAAF027A5498}" destId="{9F5F0D82-F98E-4181-81E7-34053C7F1666}" srcOrd="16" destOrd="0" parTransId="{053E52A9-7E20-451B-8381-8981E4B43374}" sibTransId="{FBFA8691-0222-4AE3-AE9F-CB99FD91E82A}"/>
    <dgm:cxn modelId="{01CB21B9-2B28-47C3-A435-C26D7C99CC07}" type="presOf" srcId="{B93F83A7-B3AE-458E-B478-E2A2A335DADE}" destId="{8F3D9C8B-D79B-456B-9165-EC72668B892E}" srcOrd="0" destOrd="0" presId="urn:microsoft.com/office/officeart/2005/8/layout/chevron1"/>
    <dgm:cxn modelId="{557A23A9-2DC5-4A5F-8A43-E4292A2810FE}" type="presParOf" srcId="{6EBA607F-91CA-4C15-BB6D-968EAF728820}" destId="{941C956F-9446-4A01-A908-04667CE92DE2}" srcOrd="0" destOrd="0" presId="urn:microsoft.com/office/officeart/2005/8/layout/chevron1"/>
    <dgm:cxn modelId="{E8D3317B-95D8-41EE-80D4-4D1A7B57B46E}" type="presParOf" srcId="{6EBA607F-91CA-4C15-BB6D-968EAF728820}" destId="{7DD5D39B-3AF0-4825-84D3-315F7416B565}" srcOrd="1" destOrd="0" presId="urn:microsoft.com/office/officeart/2005/8/layout/chevron1"/>
    <dgm:cxn modelId="{5760AB2B-4B83-41CB-9214-6B8A161EFBEE}" type="presParOf" srcId="{6EBA607F-91CA-4C15-BB6D-968EAF728820}" destId="{7CB27C75-2E40-4F4B-8FBB-37D1F0AD0371}" srcOrd="2" destOrd="0" presId="urn:microsoft.com/office/officeart/2005/8/layout/chevron1"/>
    <dgm:cxn modelId="{63BB0F46-DFE3-4397-9F49-F10B66D8DF34}" type="presParOf" srcId="{6EBA607F-91CA-4C15-BB6D-968EAF728820}" destId="{77FDB121-AF04-4A01-BB54-6EDDB43CDD9A}" srcOrd="3" destOrd="0" presId="urn:microsoft.com/office/officeart/2005/8/layout/chevron1"/>
    <dgm:cxn modelId="{F071846E-9D97-44EC-B10C-85886B2C339C}" type="presParOf" srcId="{6EBA607F-91CA-4C15-BB6D-968EAF728820}" destId="{47F935AF-9970-4000-A196-1B424DCC8311}" srcOrd="4" destOrd="0" presId="urn:microsoft.com/office/officeart/2005/8/layout/chevron1"/>
    <dgm:cxn modelId="{AAFED5E3-D9EE-498F-B188-38FA245B5A5A}" type="presParOf" srcId="{6EBA607F-91CA-4C15-BB6D-968EAF728820}" destId="{889B3CE6-7540-43F1-A7F5-9C79AFBF0CF4}" srcOrd="5" destOrd="0" presId="urn:microsoft.com/office/officeart/2005/8/layout/chevron1"/>
    <dgm:cxn modelId="{F2A6203A-3472-42CD-83A6-F19D9C7FAC21}" type="presParOf" srcId="{6EBA607F-91CA-4C15-BB6D-968EAF728820}" destId="{5CAE095B-DDF8-4596-97C4-EB11880559FF}" srcOrd="6" destOrd="0" presId="urn:microsoft.com/office/officeart/2005/8/layout/chevron1"/>
    <dgm:cxn modelId="{B2902288-1837-4686-9756-45AF84A4DCC9}" type="presParOf" srcId="{6EBA607F-91CA-4C15-BB6D-968EAF728820}" destId="{B42AD1CE-71E8-43EF-87BA-7F3E925B09FE}" srcOrd="7" destOrd="0" presId="urn:microsoft.com/office/officeart/2005/8/layout/chevron1"/>
    <dgm:cxn modelId="{5CDEB261-CAF5-42CE-9EC6-4BD6082914E3}" type="presParOf" srcId="{6EBA607F-91CA-4C15-BB6D-968EAF728820}" destId="{0E5BCECB-18A3-4A20-B182-AD6A6EE48FE8}" srcOrd="8" destOrd="0" presId="urn:microsoft.com/office/officeart/2005/8/layout/chevron1"/>
    <dgm:cxn modelId="{9E18B463-1950-454E-94AB-F637AE0B380D}" type="presParOf" srcId="{6EBA607F-91CA-4C15-BB6D-968EAF728820}" destId="{4291AB70-DBC6-4CD4-A9E4-235065D6901B}" srcOrd="9" destOrd="0" presId="urn:microsoft.com/office/officeart/2005/8/layout/chevron1"/>
    <dgm:cxn modelId="{30CF53F0-E588-4BF0-8C9D-9A6F879FE70A}" type="presParOf" srcId="{6EBA607F-91CA-4C15-BB6D-968EAF728820}" destId="{1DE41919-3DA8-4DED-9C0D-F611BC906884}" srcOrd="10" destOrd="0" presId="urn:microsoft.com/office/officeart/2005/8/layout/chevron1"/>
    <dgm:cxn modelId="{DFC7CE3C-AF44-4649-B985-476F8819FDF7}" type="presParOf" srcId="{6EBA607F-91CA-4C15-BB6D-968EAF728820}" destId="{B8484F83-3DCD-440E-AA73-91C784120B18}" srcOrd="11" destOrd="0" presId="urn:microsoft.com/office/officeart/2005/8/layout/chevron1"/>
    <dgm:cxn modelId="{20359958-4C07-4D07-A7B9-0E3A1D7304D7}" type="presParOf" srcId="{6EBA607F-91CA-4C15-BB6D-968EAF728820}" destId="{7753317E-8E6B-4422-9BC9-9D6F12DC4FCE}" srcOrd="12" destOrd="0" presId="urn:microsoft.com/office/officeart/2005/8/layout/chevron1"/>
    <dgm:cxn modelId="{F7863DC4-AC11-4E92-9732-4FC80D3BF1BF}" type="presParOf" srcId="{6EBA607F-91CA-4C15-BB6D-968EAF728820}" destId="{73C54F8D-8EA6-4283-80E7-7B2278BC0057}" srcOrd="13" destOrd="0" presId="urn:microsoft.com/office/officeart/2005/8/layout/chevron1"/>
    <dgm:cxn modelId="{488D17B4-1939-4523-A4CA-106076102AB2}" type="presParOf" srcId="{6EBA607F-91CA-4C15-BB6D-968EAF728820}" destId="{C4B1BFE3-69B9-4761-8A3C-F0FBFFADF3CE}" srcOrd="14" destOrd="0" presId="urn:microsoft.com/office/officeart/2005/8/layout/chevron1"/>
    <dgm:cxn modelId="{FBF0DC14-1269-4761-9751-002BB3571E1F}" type="presParOf" srcId="{6EBA607F-91CA-4C15-BB6D-968EAF728820}" destId="{93F771DE-0841-4B1E-901E-084290D254E7}" srcOrd="15" destOrd="0" presId="urn:microsoft.com/office/officeart/2005/8/layout/chevron1"/>
    <dgm:cxn modelId="{E44A9173-399F-4F87-B025-5B29F7421A34}" type="presParOf" srcId="{6EBA607F-91CA-4C15-BB6D-968EAF728820}" destId="{83417ABB-E9ED-4F0D-9767-E4B254230135}" srcOrd="16" destOrd="0" presId="urn:microsoft.com/office/officeart/2005/8/layout/chevron1"/>
    <dgm:cxn modelId="{7F5E1F32-5C1C-48FC-AC13-4BB2B36FC4F9}" type="presParOf" srcId="{6EBA607F-91CA-4C15-BB6D-968EAF728820}" destId="{9C98B9C1-EFDF-4D3F-B837-FD2E93BFD09D}" srcOrd="17" destOrd="0" presId="urn:microsoft.com/office/officeart/2005/8/layout/chevron1"/>
    <dgm:cxn modelId="{0D375410-790A-4BA0-909A-8A119D5E28C3}" type="presParOf" srcId="{6EBA607F-91CA-4C15-BB6D-968EAF728820}" destId="{21CB3BD9-B6C5-4E9A-B003-02A089AE9EFB}" srcOrd="18" destOrd="0" presId="urn:microsoft.com/office/officeart/2005/8/layout/chevron1"/>
    <dgm:cxn modelId="{708BE349-B1DD-4770-92EB-55BE8FFBC21A}" type="presParOf" srcId="{6EBA607F-91CA-4C15-BB6D-968EAF728820}" destId="{3C3E9B5B-9203-44EC-879E-07AA8F7A4027}" srcOrd="19" destOrd="0" presId="urn:microsoft.com/office/officeart/2005/8/layout/chevron1"/>
    <dgm:cxn modelId="{CA1B74C4-D85D-4AE2-ABBA-62611C68CFD3}" type="presParOf" srcId="{6EBA607F-91CA-4C15-BB6D-968EAF728820}" destId="{F9A82878-F801-43E9-8A58-87E88A4D3402}" srcOrd="20" destOrd="0" presId="urn:microsoft.com/office/officeart/2005/8/layout/chevron1"/>
    <dgm:cxn modelId="{8BE93ED3-ED0E-418E-9E47-63843F830CE0}" type="presParOf" srcId="{6EBA607F-91CA-4C15-BB6D-968EAF728820}" destId="{7C9F3719-CCB5-4A60-B04D-1292EF731B3C}" srcOrd="21" destOrd="0" presId="urn:microsoft.com/office/officeart/2005/8/layout/chevron1"/>
    <dgm:cxn modelId="{C59727FE-B95D-4F73-9BE5-5C41C50F4A3E}" type="presParOf" srcId="{6EBA607F-91CA-4C15-BB6D-968EAF728820}" destId="{A3048975-D567-4CC1-9F71-B6283BA54ECA}" srcOrd="22" destOrd="0" presId="urn:microsoft.com/office/officeart/2005/8/layout/chevron1"/>
    <dgm:cxn modelId="{D0F836FB-1074-4C52-8C3B-845D61E7EBAA}" type="presParOf" srcId="{6EBA607F-91CA-4C15-BB6D-968EAF728820}" destId="{4FE28798-5FC5-4C82-A27C-E3149085234B}" srcOrd="23" destOrd="0" presId="urn:microsoft.com/office/officeart/2005/8/layout/chevron1"/>
    <dgm:cxn modelId="{9587B5D4-B7C6-4765-A93C-AE4AA01C6138}" type="presParOf" srcId="{6EBA607F-91CA-4C15-BB6D-968EAF728820}" destId="{94961205-C117-4488-A957-88D4DDDA0814}" srcOrd="24" destOrd="0" presId="urn:microsoft.com/office/officeart/2005/8/layout/chevron1"/>
    <dgm:cxn modelId="{43A62245-5137-4DE7-8BB7-5A941E127AFA}" type="presParOf" srcId="{6EBA607F-91CA-4C15-BB6D-968EAF728820}" destId="{F13C5A8D-F5D9-4909-9260-29F081076C03}" srcOrd="25" destOrd="0" presId="urn:microsoft.com/office/officeart/2005/8/layout/chevron1"/>
    <dgm:cxn modelId="{BC090355-D0CB-4787-982F-762CFDFB9E9A}" type="presParOf" srcId="{6EBA607F-91CA-4C15-BB6D-968EAF728820}" destId="{27E6628E-457E-4DB3-ABF0-5DC82EFA73AC}" srcOrd="26" destOrd="0" presId="urn:microsoft.com/office/officeart/2005/8/layout/chevron1"/>
    <dgm:cxn modelId="{28EBD613-D5E2-4D61-96F3-A0C29A096A70}" type="presParOf" srcId="{6EBA607F-91CA-4C15-BB6D-968EAF728820}" destId="{DAE460D3-164A-4F45-8CFD-D3967C040BBA}" srcOrd="27" destOrd="0" presId="urn:microsoft.com/office/officeart/2005/8/layout/chevron1"/>
    <dgm:cxn modelId="{784E85D2-583E-46D0-9E63-E5FC8BB794C7}" type="presParOf" srcId="{6EBA607F-91CA-4C15-BB6D-968EAF728820}" destId="{9656DC1F-F708-4F36-81A8-BABB315BC12A}" srcOrd="28" destOrd="0" presId="urn:microsoft.com/office/officeart/2005/8/layout/chevron1"/>
    <dgm:cxn modelId="{FEEF8018-7754-40C5-9C70-1794B5D44B29}" type="presParOf" srcId="{6EBA607F-91CA-4C15-BB6D-968EAF728820}" destId="{08640D2A-C041-456D-824E-D44425653A4D}" srcOrd="29" destOrd="0" presId="urn:microsoft.com/office/officeart/2005/8/layout/chevron1"/>
    <dgm:cxn modelId="{4BD7964F-19D2-494E-85A7-09096AB66096}" type="presParOf" srcId="{6EBA607F-91CA-4C15-BB6D-968EAF728820}" destId="{8F3D9C8B-D79B-456B-9165-EC72668B892E}" srcOrd="30" destOrd="0" presId="urn:microsoft.com/office/officeart/2005/8/layout/chevron1"/>
    <dgm:cxn modelId="{17CE9020-F483-4639-B0C9-553BBCDD6611}" type="presParOf" srcId="{6EBA607F-91CA-4C15-BB6D-968EAF728820}" destId="{20D2A48D-15D2-41CD-A614-01CB6D8AE59B}" srcOrd="31" destOrd="0" presId="urn:microsoft.com/office/officeart/2005/8/layout/chevron1"/>
    <dgm:cxn modelId="{8922BDAD-4158-4B2F-A7D0-711262EE364F}" type="presParOf" srcId="{6EBA607F-91CA-4C15-BB6D-968EAF728820}" destId="{BF935BA8-898F-4201-9EA0-A7D2A8836A29}" srcOrd="3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7476B-F809-4E67-BE32-FBDDE787862D}">
      <dsp:nvSpPr>
        <dsp:cNvPr id="0" name=""/>
        <dsp:cNvSpPr/>
      </dsp:nvSpPr>
      <dsp:spPr>
        <a:xfrm rot="10800000">
          <a:off x="379552" y="407"/>
          <a:ext cx="5626239" cy="698876"/>
        </a:xfrm>
        <a:prstGeom prst="homePlate">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8185" tIns="83820" rIns="156464" bIns="83820" numCol="1" spcCol="1270" anchor="ctr" anchorCtr="0">
          <a:noAutofit/>
        </a:bodyPr>
        <a:lstStyle/>
        <a:p>
          <a:pPr lvl="0" algn="l" defTabSz="977900">
            <a:lnSpc>
              <a:spcPct val="90000"/>
            </a:lnSpc>
            <a:spcBef>
              <a:spcPct val="0"/>
            </a:spcBef>
            <a:spcAft>
              <a:spcPct val="35000"/>
            </a:spcAft>
          </a:pPr>
          <a:r>
            <a:rPr lang="en-US" sz="2200" b="1" kern="1200" dirty="0" smtClean="0">
              <a:solidFill>
                <a:schemeClr val="tx1"/>
              </a:solidFill>
              <a:latin typeface="Calibri Light" panose="020F0302020204030204" pitchFamily="34" charset="0"/>
              <a:cs typeface="Calibri Light" panose="020F0302020204030204" pitchFamily="34" charset="0"/>
            </a:rPr>
            <a:t>On-road vehicles 24%</a:t>
          </a:r>
          <a:br>
            <a:rPr lang="en-US" sz="2200" b="1" kern="1200" dirty="0" smtClean="0">
              <a:solidFill>
                <a:schemeClr val="tx1"/>
              </a:solidFill>
              <a:latin typeface="Calibri Light" panose="020F0302020204030204" pitchFamily="34" charset="0"/>
              <a:cs typeface="Calibri Light" panose="020F0302020204030204" pitchFamily="34" charset="0"/>
            </a:rPr>
          </a:br>
          <a:r>
            <a:rPr lang="en-US" sz="2200" i="1" kern="1200" dirty="0" smtClean="0">
              <a:solidFill>
                <a:schemeClr val="tx1"/>
              </a:solidFill>
              <a:latin typeface="Calibri Light" panose="020F0302020204030204" pitchFamily="34" charset="0"/>
              <a:cs typeface="Calibri Light" panose="020F0302020204030204" pitchFamily="34" charset="0"/>
            </a:rPr>
            <a:t>Cars, trucks</a:t>
          </a:r>
          <a:endParaRPr lang="en-US" sz="2200" i="1" kern="1200" dirty="0">
            <a:solidFill>
              <a:schemeClr val="tx1"/>
            </a:solidFill>
            <a:latin typeface="Calibri Light" panose="020F0302020204030204" pitchFamily="34" charset="0"/>
            <a:cs typeface="Calibri Light" panose="020F0302020204030204" pitchFamily="34" charset="0"/>
          </a:endParaRPr>
        </a:p>
      </dsp:txBody>
      <dsp:txXfrm rot="10800000">
        <a:off x="554271" y="407"/>
        <a:ext cx="5451520" cy="698876"/>
      </dsp:txXfrm>
    </dsp:sp>
    <dsp:sp modelId="{07EE6BF8-D9C8-42DE-9AB4-926BA243B8C7}">
      <dsp:nvSpPr>
        <dsp:cNvPr id="0" name=""/>
        <dsp:cNvSpPr/>
      </dsp:nvSpPr>
      <dsp:spPr>
        <a:xfrm>
          <a:off x="179670" y="60046"/>
          <a:ext cx="579599" cy="579599"/>
        </a:xfrm>
        <a:prstGeom prst="ellipse">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9375D6-8FCF-44A7-B172-063A8C7FC529}">
      <dsp:nvSpPr>
        <dsp:cNvPr id="0" name=""/>
        <dsp:cNvSpPr/>
      </dsp:nvSpPr>
      <dsp:spPr>
        <a:xfrm rot="10800000">
          <a:off x="379552" y="907904"/>
          <a:ext cx="5626239" cy="698876"/>
        </a:xfrm>
        <a:prstGeom prst="homePlate">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8185" tIns="83820" rIns="156464" bIns="83820" numCol="1" spcCol="1270" anchor="ctr" anchorCtr="0">
          <a:noAutofit/>
        </a:bodyPr>
        <a:lstStyle/>
        <a:p>
          <a:pPr lvl="0" algn="l" defTabSz="977900">
            <a:lnSpc>
              <a:spcPct val="90000"/>
            </a:lnSpc>
            <a:spcBef>
              <a:spcPct val="0"/>
            </a:spcBef>
            <a:spcAft>
              <a:spcPct val="35000"/>
            </a:spcAft>
          </a:pPr>
          <a:r>
            <a:rPr lang="en-US" sz="2200" b="1" kern="1200" dirty="0" smtClean="0">
              <a:solidFill>
                <a:schemeClr val="tx1"/>
              </a:solidFill>
              <a:latin typeface="Calibri Light" panose="020F0302020204030204" pitchFamily="34" charset="0"/>
              <a:cs typeface="Calibri Light" panose="020F0302020204030204" pitchFamily="34" charset="0"/>
            </a:rPr>
            <a:t>Neighborhood sources 33%</a:t>
          </a:r>
          <a:br>
            <a:rPr lang="en-US" sz="2200" b="1" kern="1200" dirty="0" smtClean="0">
              <a:solidFill>
                <a:schemeClr val="tx1"/>
              </a:solidFill>
              <a:latin typeface="Calibri Light" panose="020F0302020204030204" pitchFamily="34" charset="0"/>
              <a:cs typeface="Calibri Light" panose="020F0302020204030204" pitchFamily="34" charset="0"/>
            </a:rPr>
          </a:br>
          <a:r>
            <a:rPr lang="en-US" sz="2200" i="1" kern="1200" dirty="0" smtClean="0">
              <a:solidFill>
                <a:schemeClr val="tx1"/>
              </a:solidFill>
              <a:latin typeface="Calibri Light" panose="020F0302020204030204" pitchFamily="34" charset="0"/>
              <a:cs typeface="Calibri Light" panose="020F0302020204030204" pitchFamily="34" charset="0"/>
            </a:rPr>
            <a:t>Small businesses, heating, wood smoke</a:t>
          </a:r>
          <a:endParaRPr lang="en-US" sz="2200" i="1" kern="1200" dirty="0">
            <a:solidFill>
              <a:schemeClr val="tx1"/>
            </a:solidFill>
            <a:latin typeface="Calibri Light" panose="020F0302020204030204" pitchFamily="34" charset="0"/>
            <a:cs typeface="Calibri Light" panose="020F0302020204030204" pitchFamily="34" charset="0"/>
          </a:endParaRPr>
        </a:p>
      </dsp:txBody>
      <dsp:txXfrm rot="10800000">
        <a:off x="554271" y="907904"/>
        <a:ext cx="5451520" cy="698876"/>
      </dsp:txXfrm>
    </dsp:sp>
    <dsp:sp modelId="{932FED02-1DFB-4B6C-B7E1-AEEA382EA29D}">
      <dsp:nvSpPr>
        <dsp:cNvPr id="0" name=""/>
        <dsp:cNvSpPr/>
      </dsp:nvSpPr>
      <dsp:spPr>
        <a:xfrm>
          <a:off x="179670" y="967542"/>
          <a:ext cx="579599" cy="579599"/>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532E62-0641-49D9-94F9-AD0BAA86A4A9}">
      <dsp:nvSpPr>
        <dsp:cNvPr id="0" name=""/>
        <dsp:cNvSpPr/>
      </dsp:nvSpPr>
      <dsp:spPr>
        <a:xfrm rot="10800000">
          <a:off x="379552" y="1815400"/>
          <a:ext cx="5626239" cy="698876"/>
        </a:xfrm>
        <a:prstGeom prst="homePlate">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8185" tIns="83820" rIns="156464" bIns="83820" numCol="1" spcCol="1270" anchor="ctr" anchorCtr="0">
          <a:noAutofit/>
        </a:bodyPr>
        <a:lstStyle/>
        <a:p>
          <a:pPr lvl="0" algn="l" defTabSz="977900">
            <a:lnSpc>
              <a:spcPct val="90000"/>
            </a:lnSpc>
            <a:spcBef>
              <a:spcPct val="0"/>
            </a:spcBef>
            <a:spcAft>
              <a:spcPct val="35000"/>
            </a:spcAft>
          </a:pPr>
          <a:r>
            <a:rPr lang="en-US" sz="2200" b="1" kern="1200" dirty="0" smtClean="0">
              <a:solidFill>
                <a:schemeClr val="tx1"/>
              </a:solidFill>
              <a:latin typeface="Calibri Light" panose="020F0302020204030204" pitchFamily="34" charset="0"/>
              <a:cs typeface="Calibri Light" panose="020F0302020204030204" pitchFamily="34" charset="0"/>
            </a:rPr>
            <a:t>Off-road vehicles and equipment 21%</a:t>
          </a:r>
          <a:br>
            <a:rPr lang="en-US" sz="2200" b="1" kern="1200" dirty="0" smtClean="0">
              <a:solidFill>
                <a:schemeClr val="tx1"/>
              </a:solidFill>
              <a:latin typeface="Calibri Light" panose="020F0302020204030204" pitchFamily="34" charset="0"/>
              <a:cs typeface="Calibri Light" panose="020F0302020204030204" pitchFamily="34" charset="0"/>
            </a:rPr>
          </a:br>
          <a:r>
            <a:rPr lang="en-US" sz="2200" i="1" kern="1200" dirty="0" smtClean="0">
              <a:solidFill>
                <a:schemeClr val="tx1"/>
              </a:solidFill>
              <a:latin typeface="Calibri Light" panose="020F0302020204030204" pitchFamily="34" charset="0"/>
              <a:cs typeface="Calibri Light" panose="020F0302020204030204" pitchFamily="34" charset="0"/>
            </a:rPr>
            <a:t>Construction and agricultural</a:t>
          </a:r>
          <a:endParaRPr lang="en-US" sz="2200" i="1" kern="1200" dirty="0">
            <a:solidFill>
              <a:schemeClr val="tx1"/>
            </a:solidFill>
            <a:latin typeface="Calibri Light" panose="020F0302020204030204" pitchFamily="34" charset="0"/>
            <a:cs typeface="Calibri Light" panose="020F0302020204030204" pitchFamily="34" charset="0"/>
          </a:endParaRPr>
        </a:p>
      </dsp:txBody>
      <dsp:txXfrm rot="10800000">
        <a:off x="554271" y="1815400"/>
        <a:ext cx="5451520" cy="698876"/>
      </dsp:txXfrm>
    </dsp:sp>
    <dsp:sp modelId="{2F6C8492-2F76-43FF-B921-101227DD3DAD}">
      <dsp:nvSpPr>
        <dsp:cNvPr id="0" name=""/>
        <dsp:cNvSpPr/>
      </dsp:nvSpPr>
      <dsp:spPr>
        <a:xfrm>
          <a:off x="179670" y="1875039"/>
          <a:ext cx="579599" cy="579599"/>
        </a:xfrm>
        <a:prstGeom prst="ellipse">
          <a:avLst/>
        </a:prstGeom>
        <a:solidFill>
          <a:schemeClr val="accent4"/>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187D4F-924C-4858-BAA4-B0DD4EA5DA04}">
      <dsp:nvSpPr>
        <dsp:cNvPr id="0" name=""/>
        <dsp:cNvSpPr/>
      </dsp:nvSpPr>
      <dsp:spPr>
        <a:xfrm rot="10800000">
          <a:off x="379552" y="2722896"/>
          <a:ext cx="5626239" cy="698876"/>
        </a:xfrm>
        <a:prstGeom prst="homePlate">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8185" tIns="83820" rIns="156464" bIns="83820" numCol="1" spcCol="1270" anchor="ctr" anchorCtr="0">
          <a:noAutofit/>
        </a:bodyPr>
        <a:lstStyle/>
        <a:p>
          <a:pPr lvl="0" algn="l" defTabSz="977900">
            <a:lnSpc>
              <a:spcPct val="90000"/>
            </a:lnSpc>
            <a:spcBef>
              <a:spcPct val="0"/>
            </a:spcBef>
            <a:spcAft>
              <a:spcPct val="35000"/>
            </a:spcAft>
          </a:pPr>
          <a:r>
            <a:rPr lang="en-US" sz="2200" b="1" kern="1200" dirty="0" smtClean="0">
              <a:solidFill>
                <a:schemeClr val="tx1"/>
              </a:solidFill>
              <a:latin typeface="Calibri Light" panose="020F0302020204030204" pitchFamily="34" charset="0"/>
              <a:cs typeface="Calibri Light" panose="020F0302020204030204" pitchFamily="34" charset="0"/>
            </a:rPr>
            <a:t>Permitted sources 22%</a:t>
          </a:r>
          <a:br>
            <a:rPr lang="en-US" sz="2200" b="1" kern="1200" dirty="0" smtClean="0">
              <a:solidFill>
                <a:schemeClr val="tx1"/>
              </a:solidFill>
              <a:latin typeface="Calibri Light" panose="020F0302020204030204" pitchFamily="34" charset="0"/>
              <a:cs typeface="Calibri Light" panose="020F0302020204030204" pitchFamily="34" charset="0"/>
            </a:rPr>
          </a:br>
          <a:r>
            <a:rPr lang="en-US" sz="2200" i="1" kern="1200" dirty="0" smtClean="0">
              <a:solidFill>
                <a:schemeClr val="tx1"/>
              </a:solidFill>
              <a:latin typeface="Calibri Light" panose="020F0302020204030204" pitchFamily="34" charset="0"/>
              <a:cs typeface="Calibri Light" panose="020F0302020204030204" pitchFamily="34" charset="0"/>
            </a:rPr>
            <a:t>Power plants, factories</a:t>
          </a:r>
          <a:endParaRPr lang="en-US" sz="2200" i="1" kern="1200" dirty="0">
            <a:solidFill>
              <a:schemeClr val="tx1"/>
            </a:solidFill>
            <a:latin typeface="Calibri Light" panose="020F0302020204030204" pitchFamily="34" charset="0"/>
            <a:cs typeface="Calibri Light" panose="020F0302020204030204" pitchFamily="34" charset="0"/>
          </a:endParaRPr>
        </a:p>
      </dsp:txBody>
      <dsp:txXfrm rot="10800000">
        <a:off x="554271" y="2722896"/>
        <a:ext cx="5451520" cy="698876"/>
      </dsp:txXfrm>
    </dsp:sp>
    <dsp:sp modelId="{237DEE85-4E87-4F07-B351-DD858744BCA3}">
      <dsp:nvSpPr>
        <dsp:cNvPr id="0" name=""/>
        <dsp:cNvSpPr/>
      </dsp:nvSpPr>
      <dsp:spPr>
        <a:xfrm>
          <a:off x="179670" y="2782535"/>
          <a:ext cx="579599" cy="579599"/>
        </a:xfrm>
        <a:prstGeom prst="ellipse">
          <a:avLst/>
        </a:prstGeom>
        <a:solidFill>
          <a:schemeClr val="accent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C956F-9446-4A01-A908-04667CE92DE2}">
      <dsp:nvSpPr>
        <dsp:cNvPr id="0" name=""/>
        <dsp:cNvSpPr/>
      </dsp:nvSpPr>
      <dsp:spPr>
        <a:xfrm>
          <a:off x="10763"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1860s</a:t>
          </a:r>
          <a:endParaRPr lang="en-US" sz="1300" kern="1200" dirty="0"/>
        </a:p>
      </dsp:txBody>
      <dsp:txXfrm>
        <a:off x="167344" y="402976"/>
        <a:ext cx="469743" cy="313162"/>
      </dsp:txXfrm>
    </dsp:sp>
    <dsp:sp modelId="{7CB27C75-2E40-4F4B-8FBB-37D1F0AD0371}">
      <dsp:nvSpPr>
        <dsp:cNvPr id="0" name=""/>
        <dsp:cNvSpPr/>
      </dsp:nvSpPr>
      <dsp:spPr>
        <a:xfrm>
          <a:off x="715377"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1870s</a:t>
          </a:r>
          <a:endParaRPr lang="en-US" sz="1300" kern="1200" dirty="0"/>
        </a:p>
      </dsp:txBody>
      <dsp:txXfrm>
        <a:off x="871958" y="402976"/>
        <a:ext cx="469743" cy="313162"/>
      </dsp:txXfrm>
    </dsp:sp>
    <dsp:sp modelId="{47F935AF-9970-4000-A196-1B424DCC8311}">
      <dsp:nvSpPr>
        <dsp:cNvPr id="0" name=""/>
        <dsp:cNvSpPr/>
      </dsp:nvSpPr>
      <dsp:spPr>
        <a:xfrm>
          <a:off x="141999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1880s</a:t>
          </a:r>
          <a:endParaRPr lang="en-US" sz="1300" kern="1200" dirty="0"/>
        </a:p>
      </dsp:txBody>
      <dsp:txXfrm>
        <a:off x="1576573" y="402976"/>
        <a:ext cx="469743" cy="313162"/>
      </dsp:txXfrm>
    </dsp:sp>
    <dsp:sp modelId="{5CAE095B-DDF8-4596-97C4-EB11880559FF}">
      <dsp:nvSpPr>
        <dsp:cNvPr id="0" name=""/>
        <dsp:cNvSpPr/>
      </dsp:nvSpPr>
      <dsp:spPr>
        <a:xfrm>
          <a:off x="2124607"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1890s</a:t>
          </a:r>
          <a:endParaRPr lang="en-US" sz="1300" kern="1200" dirty="0"/>
        </a:p>
      </dsp:txBody>
      <dsp:txXfrm>
        <a:off x="2281188" y="402976"/>
        <a:ext cx="469743" cy="313162"/>
      </dsp:txXfrm>
    </dsp:sp>
    <dsp:sp modelId="{0E5BCECB-18A3-4A20-B182-AD6A6EE48FE8}">
      <dsp:nvSpPr>
        <dsp:cNvPr id="0" name=""/>
        <dsp:cNvSpPr/>
      </dsp:nvSpPr>
      <dsp:spPr>
        <a:xfrm>
          <a:off x="282922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1900s</a:t>
          </a:r>
          <a:endParaRPr lang="en-US" sz="1300" kern="1200" dirty="0"/>
        </a:p>
      </dsp:txBody>
      <dsp:txXfrm>
        <a:off x="2985803" y="402976"/>
        <a:ext cx="469743" cy="313162"/>
      </dsp:txXfrm>
    </dsp:sp>
    <dsp:sp modelId="{1DE41919-3DA8-4DED-9C0D-F611BC906884}">
      <dsp:nvSpPr>
        <dsp:cNvPr id="0" name=""/>
        <dsp:cNvSpPr/>
      </dsp:nvSpPr>
      <dsp:spPr>
        <a:xfrm>
          <a:off x="3533837"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1910s</a:t>
          </a:r>
          <a:endParaRPr lang="en-US" sz="1300" kern="1200" dirty="0"/>
        </a:p>
      </dsp:txBody>
      <dsp:txXfrm>
        <a:off x="3690418" y="402976"/>
        <a:ext cx="469743" cy="313162"/>
      </dsp:txXfrm>
    </dsp:sp>
    <dsp:sp modelId="{7753317E-8E6B-4422-9BC9-9D6F12DC4FCE}">
      <dsp:nvSpPr>
        <dsp:cNvPr id="0" name=""/>
        <dsp:cNvSpPr/>
      </dsp:nvSpPr>
      <dsp:spPr>
        <a:xfrm>
          <a:off x="423845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1920s</a:t>
          </a:r>
          <a:endParaRPr lang="en-US" sz="1300" kern="1200" dirty="0"/>
        </a:p>
      </dsp:txBody>
      <dsp:txXfrm>
        <a:off x="4395033" y="402976"/>
        <a:ext cx="469743" cy="313162"/>
      </dsp:txXfrm>
    </dsp:sp>
    <dsp:sp modelId="{C4B1BFE3-69B9-4761-8A3C-F0FBFFADF3CE}">
      <dsp:nvSpPr>
        <dsp:cNvPr id="0" name=""/>
        <dsp:cNvSpPr/>
      </dsp:nvSpPr>
      <dsp:spPr>
        <a:xfrm>
          <a:off x="494306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1930s</a:t>
          </a:r>
          <a:endParaRPr lang="en-US" sz="1300" kern="1200" dirty="0"/>
        </a:p>
      </dsp:txBody>
      <dsp:txXfrm>
        <a:off x="5099647" y="402976"/>
        <a:ext cx="469743" cy="313162"/>
      </dsp:txXfrm>
    </dsp:sp>
    <dsp:sp modelId="{83417ABB-E9ED-4F0D-9767-E4B254230135}">
      <dsp:nvSpPr>
        <dsp:cNvPr id="0" name=""/>
        <dsp:cNvSpPr/>
      </dsp:nvSpPr>
      <dsp:spPr>
        <a:xfrm>
          <a:off x="5647681"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1940s</a:t>
          </a:r>
          <a:endParaRPr lang="en-US" sz="1300" kern="1200" dirty="0"/>
        </a:p>
      </dsp:txBody>
      <dsp:txXfrm>
        <a:off x="5804262" y="402976"/>
        <a:ext cx="469743" cy="313162"/>
      </dsp:txXfrm>
    </dsp:sp>
    <dsp:sp modelId="{21CB3BD9-B6C5-4E9A-B003-02A089AE9EFB}">
      <dsp:nvSpPr>
        <dsp:cNvPr id="0" name=""/>
        <dsp:cNvSpPr/>
      </dsp:nvSpPr>
      <dsp:spPr>
        <a:xfrm>
          <a:off x="635229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1950s</a:t>
          </a:r>
          <a:endParaRPr lang="en-US" sz="1300" kern="1200" dirty="0"/>
        </a:p>
      </dsp:txBody>
      <dsp:txXfrm>
        <a:off x="6508877" y="402976"/>
        <a:ext cx="469743" cy="313162"/>
      </dsp:txXfrm>
    </dsp:sp>
    <dsp:sp modelId="{F9A82878-F801-43E9-8A58-87E88A4D3402}">
      <dsp:nvSpPr>
        <dsp:cNvPr id="0" name=""/>
        <dsp:cNvSpPr/>
      </dsp:nvSpPr>
      <dsp:spPr>
        <a:xfrm>
          <a:off x="7056911"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1960s</a:t>
          </a:r>
          <a:endParaRPr lang="en-US" sz="1300" kern="1200" dirty="0"/>
        </a:p>
      </dsp:txBody>
      <dsp:txXfrm>
        <a:off x="7213492" y="402976"/>
        <a:ext cx="469743" cy="313162"/>
      </dsp:txXfrm>
    </dsp:sp>
    <dsp:sp modelId="{A3048975-D567-4CC1-9F71-B6283BA54ECA}">
      <dsp:nvSpPr>
        <dsp:cNvPr id="0" name=""/>
        <dsp:cNvSpPr/>
      </dsp:nvSpPr>
      <dsp:spPr>
        <a:xfrm>
          <a:off x="7761526"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1970s</a:t>
          </a:r>
          <a:endParaRPr lang="en-US" sz="1300" kern="1200" dirty="0"/>
        </a:p>
      </dsp:txBody>
      <dsp:txXfrm>
        <a:off x="7918107" y="402976"/>
        <a:ext cx="469743" cy="313162"/>
      </dsp:txXfrm>
    </dsp:sp>
    <dsp:sp modelId="{94961205-C117-4488-A957-88D4DDDA0814}">
      <dsp:nvSpPr>
        <dsp:cNvPr id="0" name=""/>
        <dsp:cNvSpPr/>
      </dsp:nvSpPr>
      <dsp:spPr>
        <a:xfrm>
          <a:off x="8466141"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1980s</a:t>
          </a:r>
          <a:endParaRPr lang="en-US" sz="1300" kern="1200" dirty="0"/>
        </a:p>
      </dsp:txBody>
      <dsp:txXfrm>
        <a:off x="8622722" y="402976"/>
        <a:ext cx="469743" cy="313162"/>
      </dsp:txXfrm>
    </dsp:sp>
    <dsp:sp modelId="{27E6628E-457E-4DB3-ABF0-5DC82EFA73AC}">
      <dsp:nvSpPr>
        <dsp:cNvPr id="0" name=""/>
        <dsp:cNvSpPr/>
      </dsp:nvSpPr>
      <dsp:spPr>
        <a:xfrm>
          <a:off x="917075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1990s</a:t>
          </a:r>
          <a:endParaRPr lang="en-US" sz="1300" kern="1200" dirty="0"/>
        </a:p>
      </dsp:txBody>
      <dsp:txXfrm>
        <a:off x="9327337" y="402976"/>
        <a:ext cx="469743" cy="313162"/>
      </dsp:txXfrm>
    </dsp:sp>
    <dsp:sp modelId="{9656DC1F-F708-4F36-81A8-BABB315BC12A}">
      <dsp:nvSpPr>
        <dsp:cNvPr id="0" name=""/>
        <dsp:cNvSpPr/>
      </dsp:nvSpPr>
      <dsp:spPr>
        <a:xfrm>
          <a:off x="9875370"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2000s</a:t>
          </a:r>
          <a:endParaRPr lang="en-US" sz="1300" kern="1200" dirty="0"/>
        </a:p>
      </dsp:txBody>
      <dsp:txXfrm>
        <a:off x="10031951" y="402976"/>
        <a:ext cx="469743" cy="313162"/>
      </dsp:txXfrm>
    </dsp:sp>
    <dsp:sp modelId="{8F3D9C8B-D79B-456B-9165-EC72668B892E}">
      <dsp:nvSpPr>
        <dsp:cNvPr id="0" name=""/>
        <dsp:cNvSpPr/>
      </dsp:nvSpPr>
      <dsp:spPr>
        <a:xfrm>
          <a:off x="10579985"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2010s</a:t>
          </a:r>
          <a:endParaRPr lang="en-US" sz="1300" kern="1200" dirty="0"/>
        </a:p>
      </dsp:txBody>
      <dsp:txXfrm>
        <a:off x="10736566" y="402976"/>
        <a:ext cx="469743" cy="313162"/>
      </dsp:txXfrm>
    </dsp:sp>
    <dsp:sp modelId="{BF935BA8-898F-4201-9EA0-A7D2A8836A29}">
      <dsp:nvSpPr>
        <dsp:cNvPr id="0" name=""/>
        <dsp:cNvSpPr/>
      </dsp:nvSpPr>
      <dsp:spPr>
        <a:xfrm>
          <a:off x="11284600"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2020s</a:t>
          </a:r>
          <a:endParaRPr lang="en-US" sz="1300" kern="1200" dirty="0"/>
        </a:p>
      </dsp:txBody>
      <dsp:txXfrm>
        <a:off x="11441181" y="402976"/>
        <a:ext cx="469743" cy="313162"/>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9/25/2018</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9/25/2018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cdc.noaa.gov/ca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cdc.noaa.gov/ca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ncdc.noaa.gov/ca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pca.state.mn.us/aqi"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This </a:t>
            </a:r>
            <a:r>
              <a:rPr lang="en-US" altLang="en-US" i="1" dirty="0" smtClean="0"/>
              <a:t>Air</a:t>
            </a:r>
            <a:r>
              <a:rPr lang="en-US" altLang="en-US" i="1" baseline="0" dirty="0" smtClean="0"/>
              <a:t> Quality &amp; </a:t>
            </a:r>
            <a:r>
              <a:rPr lang="en-US" altLang="en-US" i="1" dirty="0" smtClean="0"/>
              <a:t>Health </a:t>
            </a:r>
            <a:r>
              <a:rPr lang="en-US" altLang="en-US" i="0" dirty="0" smtClean="0"/>
              <a:t>climate change </a:t>
            </a:r>
            <a:r>
              <a:rPr lang="en-US" altLang="en-US" dirty="0" smtClean="0"/>
              <a:t>training module is one of six one-hour introductions to the health effects of climate changes in Minnesota. The other training modules are:</a:t>
            </a:r>
          </a:p>
          <a:p>
            <a:pPr marL="171450" indent="-171450" eaLnBrk="1" hangingPunct="1">
              <a:spcBef>
                <a:spcPct val="0"/>
              </a:spcBef>
              <a:buFont typeface="Arial" panose="020B0604020202020204" pitchFamily="34" charset="0"/>
              <a:buChar char="•"/>
            </a:pPr>
            <a:r>
              <a:rPr lang="en-US" altLang="en-US" i="1" baseline="0" dirty="0" smtClean="0"/>
              <a:t>Climate Change &amp; Health 101</a:t>
            </a:r>
          </a:p>
          <a:p>
            <a:pPr marL="171450" indent="-171450" eaLnBrk="1" hangingPunct="1">
              <a:spcBef>
                <a:spcPct val="0"/>
              </a:spcBef>
              <a:buFont typeface="Arial" panose="020B0604020202020204" pitchFamily="34" charset="0"/>
              <a:buChar char="•"/>
            </a:pPr>
            <a:r>
              <a:rPr lang="en-US" altLang="en-US" i="1" baseline="0" dirty="0" smtClean="0"/>
              <a:t>Agriculture &amp; Food Security</a:t>
            </a:r>
          </a:p>
          <a:p>
            <a:pPr marL="171450" indent="-171450" eaLnBrk="1" hangingPunct="1">
              <a:spcBef>
                <a:spcPct val="0"/>
              </a:spcBef>
              <a:buFont typeface="Arial" panose="020B0604020202020204" pitchFamily="34" charset="0"/>
              <a:buChar char="•"/>
            </a:pPr>
            <a:r>
              <a:rPr lang="en-US" altLang="en-US" i="1" dirty="0" smtClean="0"/>
              <a:t>Water Quality</a:t>
            </a:r>
            <a:r>
              <a:rPr lang="en-US" altLang="en-US" i="1" baseline="0" dirty="0" smtClean="0"/>
              <a:t> &amp; </a:t>
            </a:r>
            <a:r>
              <a:rPr lang="en-US" altLang="en-US" i="1" dirty="0" smtClean="0"/>
              <a:t>Health </a:t>
            </a:r>
          </a:p>
          <a:p>
            <a:pPr marL="171450" indent="-171450" eaLnBrk="1" hangingPunct="1">
              <a:spcBef>
                <a:spcPct val="0"/>
              </a:spcBef>
              <a:buFont typeface="Arial" panose="020B0604020202020204" pitchFamily="34" charset="0"/>
              <a:buChar char="•"/>
            </a:pPr>
            <a:r>
              <a:rPr lang="en-US" altLang="en-US" i="1" dirty="0" smtClean="0"/>
              <a:t>Extreme Heat Events &amp; Health</a:t>
            </a:r>
          </a:p>
          <a:p>
            <a:pPr marL="171450" indent="-171450" eaLnBrk="1" hangingPunct="1">
              <a:spcBef>
                <a:spcPct val="0"/>
              </a:spcBef>
              <a:buFont typeface="Arial" panose="020B0604020202020204" pitchFamily="34" charset="0"/>
              <a:buChar char="•"/>
            </a:pPr>
            <a:r>
              <a:rPr lang="en-US" altLang="en-US" i="1" baseline="0" dirty="0" smtClean="0"/>
              <a:t>Well-being &amp; Health</a:t>
            </a:r>
            <a:endParaRPr lang="en-US" altLang="en-US" baseline="0" dirty="0" smtClean="0"/>
          </a:p>
          <a:p>
            <a:pPr marL="0" indent="0" eaLnBrk="1" hangingPunct="1">
              <a:spcBef>
                <a:spcPct val="0"/>
              </a:spcBef>
              <a:buFont typeface="Arial" panose="020B0604020202020204" pitchFamily="34" charset="0"/>
              <a:buNone/>
            </a:pPr>
            <a:endParaRPr lang="en-US" altLang="en-US" baseline="0" dirty="0" smtClean="0"/>
          </a:p>
          <a:p>
            <a:pPr marL="0" indent="0" eaLnBrk="1" hangingPunct="1">
              <a:spcBef>
                <a:spcPct val="0"/>
              </a:spcBef>
              <a:buFont typeface="Arial" panose="020B0604020202020204" pitchFamily="34" charset="0"/>
              <a:buNone/>
            </a:pPr>
            <a:r>
              <a:rPr lang="en-US" altLang="en-US" dirty="0" smtClean="0"/>
              <a:t>These modules have been designed for public health professionals, as well as others concerned about climate change, to provide a basic level of information about the observed climate changes in Minnesota and their health impacts. </a:t>
            </a:r>
          </a:p>
          <a:p>
            <a:pPr eaLnBrk="1" hangingPunct="1">
              <a:spcBef>
                <a:spcPct val="0"/>
              </a:spcBef>
            </a:pPr>
            <a:endParaRPr lang="en-US" altLang="en-US" dirty="0" smtClean="0"/>
          </a:p>
          <a:p>
            <a:pPr eaLnBrk="1" hangingPunct="1">
              <a:spcBef>
                <a:spcPct val="0"/>
              </a:spcBef>
            </a:pPr>
            <a:r>
              <a:rPr lang="en-US" altLang="en-US" dirty="0" smtClean="0"/>
              <a:t>The training modules generally focus on climate adaptation (preparing for and adjusting to new conditions to reduce harm or risk of negative health outcomes), and includes some references to climate mitigation (reducing harmful greenhouse gas emissions) as well.</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357920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Wingdings" panose="05000000000000000000" pitchFamily="2" charset="2"/>
              <a:buNone/>
            </a:pPr>
            <a:r>
              <a:rPr lang="en-US" altLang="en-US" dirty="0" smtClean="0"/>
              <a:t>Although related, the terms weather and climate are defined differently. Weather generally refers to conditions of the atmosphere over a short period of time (days or weeks), while climate refers to conditions of the atmosphere over long periods of time (30-year standard averaging period) (NASA, 2005). </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Therefore, climate change refers to any significant change in the measures of climate lasting for an extended period of several decades (US EPA, 2016a). </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Weather has always fascinated Minnesotans, perhaps because we have all kinds of it, but recently climate change has also become a leading topic of concern. </a:t>
            </a:r>
          </a:p>
          <a:p>
            <a:pPr eaLnBrk="1" hangingPunct="1">
              <a:spcBef>
                <a:spcPct val="0"/>
              </a:spcBef>
            </a:pPr>
            <a:endParaRPr lang="en-US" altLang="en-US" dirty="0" smtClean="0"/>
          </a:p>
          <a:p>
            <a:pPr eaLnBrk="1" hangingPunct="1">
              <a:spcBef>
                <a:spcPct val="0"/>
              </a:spcBef>
            </a:pPr>
            <a:r>
              <a:rPr lang="en-US" altLang="en-US" dirty="0" smtClean="0"/>
              <a:t>Source: NASA, 2005; US EPA, 2016a</a:t>
            </a:r>
          </a:p>
          <a:p>
            <a:pPr eaLnBrk="1" hangingPunct="1">
              <a:spcBef>
                <a:spcPct val="0"/>
              </a:spcBef>
            </a:pPr>
            <a:r>
              <a:rPr lang="en-US" altLang="en-US" dirty="0" smtClean="0"/>
              <a:t>Image source: Lightning bolt and sun – Microsoft Clip Art</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1706024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Actions to prevent the adverse health effects of climate change can be described as ‘adaptation efforts’ or ‘mitigation efforts.’ </a:t>
            </a:r>
          </a:p>
          <a:p>
            <a:pPr eaLnBrk="1" hangingPunct="1">
              <a:spcBef>
                <a:spcPct val="0"/>
              </a:spcBef>
            </a:pPr>
            <a:endParaRPr lang="en-US" altLang="en-US" dirty="0" smtClean="0"/>
          </a:p>
          <a:p>
            <a:pPr eaLnBrk="1" hangingPunct="1">
              <a:spcBef>
                <a:spcPct val="0"/>
              </a:spcBef>
            </a:pPr>
            <a:r>
              <a:rPr lang="en-US" altLang="en-US" dirty="0" smtClean="0"/>
              <a:t>Adapting to climate change means anticipating and preparing for the effects of climate change and reducing the associated health burden.</a:t>
            </a:r>
          </a:p>
          <a:p>
            <a:pPr eaLnBrk="1" hangingPunct="1">
              <a:spcBef>
                <a:spcPct val="0"/>
              </a:spcBef>
            </a:pPr>
            <a:endParaRPr lang="en-US" altLang="en-US" dirty="0" smtClean="0"/>
          </a:p>
          <a:p>
            <a:pPr eaLnBrk="1" hangingPunct="1">
              <a:spcBef>
                <a:spcPct val="0"/>
              </a:spcBef>
            </a:pPr>
            <a:r>
              <a:rPr lang="en-US" altLang="en-US" dirty="0" smtClean="0"/>
              <a:t>Mitigating climate change means taking on or supporting efforts that slow, stabilize or reverse climate change by reducing greenhouse gas emissions.</a:t>
            </a:r>
          </a:p>
          <a:p>
            <a:endParaRPr lang="en-US" dirty="0" smtClean="0"/>
          </a:p>
          <a:p>
            <a:r>
              <a:rPr lang="en-US" dirty="0" smtClean="0"/>
              <a:t>Image: Microsoft Clip Art</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2086068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MDH’s MN Climate &amp; Health Program is dedicated to understanding the links between climate changes and adverse health impacts and identifying opportunities for implementing adaptation measures in Minnesota communities. </a:t>
            </a:r>
          </a:p>
          <a:p>
            <a:endParaRPr lang="en-US" altLang="en-US" dirty="0" smtClean="0"/>
          </a:p>
          <a:p>
            <a:r>
              <a:rPr lang="en-US" altLang="en-US" dirty="0" smtClean="0"/>
              <a:t>Recent climate change is resulting in warmer temperatures and changing precipitation. Most climate scientists attribute these changes to burning of fossil fuels, like coal and oil, to produce energy for everyday use. This burning adds heat-trapping gases, such as carbon dioxide, into the air. These gases are called greenhouse gases (NASA, 2016). </a:t>
            </a:r>
          </a:p>
          <a:p>
            <a:endParaRPr lang="en-US" altLang="en-US" dirty="0" smtClean="0"/>
          </a:p>
          <a:p>
            <a:pPr eaLnBrk="1" hangingPunct="1"/>
            <a:r>
              <a:rPr lang="en-US" altLang="en-US" dirty="0" smtClean="0"/>
              <a:t>As this graphic shows, the rise in greenhouse gases is leading to increases in temperature and changes in precipitation. These changes are causing changes in air quality, weather patterns, water quality and quantity, and ecosystems which, in turn, are leading to more air pollution, extreme heat, floods &amp; drought, and ecosystem threats. </a:t>
            </a:r>
          </a:p>
          <a:p>
            <a:pPr eaLnBrk="1" hangingPunct="1">
              <a:spcBef>
                <a:spcPct val="0"/>
              </a:spcBef>
            </a:pPr>
            <a:endParaRPr lang="en-US" altLang="en-US" dirty="0" smtClean="0"/>
          </a:p>
          <a:p>
            <a:pPr eaLnBrk="1" hangingPunct="1">
              <a:spcBef>
                <a:spcPct val="0"/>
              </a:spcBef>
            </a:pPr>
            <a:endParaRPr lang="en-US" altLang="en-US" dirty="0" smtClean="0"/>
          </a:p>
          <a:p>
            <a:pPr eaLnBrk="1" hangingPunct="1"/>
            <a:r>
              <a:rPr lang="en-US" altLang="en-US" dirty="0" smtClean="0"/>
              <a:t>Source: EQB, 2015; MDH, 2015; NASA, 2016</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3519628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Minnesota has gotten noticeably warmer, especially over the last few decades. Since the beginning of the data record (1895) through 1959, Minnesota’s annual average temperature increased by nearly 0.2°F per decade,</a:t>
            </a:r>
            <a:r>
              <a:rPr lang="en-US" altLang="en-US" baseline="0" dirty="0" smtClean="0"/>
              <a:t> which is </a:t>
            </a:r>
            <a:r>
              <a:rPr lang="en-US" altLang="en-US" dirty="0" smtClean="0"/>
              <a:t>equivalent to over 2°F per century.</a:t>
            </a:r>
            <a:r>
              <a:rPr lang="en-US" altLang="en-US" baseline="0" dirty="0" smtClean="0"/>
              <a:t> This is shown in the graph to the left. T</a:t>
            </a:r>
            <a:r>
              <a:rPr lang="en-US" altLang="en-US" dirty="0" smtClean="0"/>
              <a:t>his warming effect has accelerated over the last 50+ years. Data from</a:t>
            </a:r>
            <a:r>
              <a:rPr lang="en-US" altLang="en-US" baseline="0" dirty="0" smtClean="0"/>
              <a:t> </a:t>
            </a:r>
            <a:r>
              <a:rPr lang="en-US" altLang="en-US" dirty="0" smtClean="0"/>
              <a:t>1960-2016 show that the recent rate of warming for Minnesota has sped up substantially to over 0.5°F per decade,</a:t>
            </a:r>
            <a:r>
              <a:rPr lang="en-US" altLang="en-US" baseline="0" dirty="0" smtClean="0"/>
              <a:t> which is equivalent to 5.0</a:t>
            </a:r>
            <a:r>
              <a:rPr lang="en-US" altLang="en-US" dirty="0" smtClean="0"/>
              <a:t>°F per century.</a:t>
            </a:r>
            <a:r>
              <a:rPr lang="en-US" altLang="en-US" baseline="0" dirty="0" smtClean="0"/>
              <a:t> This is shown in the graph to the right. </a:t>
            </a:r>
            <a:r>
              <a:rPr lang="en-US" altLang="en-US" dirty="0" smtClean="0"/>
              <a:t> </a:t>
            </a:r>
          </a:p>
          <a:p>
            <a:endParaRPr lang="en-US" altLang="en-US" dirty="0" smtClean="0"/>
          </a:p>
          <a:p>
            <a:r>
              <a:rPr lang="en-US" altLang="en-US" dirty="0" smtClean="0"/>
              <a:t>Source: </a:t>
            </a:r>
            <a:r>
              <a:rPr lang="en-US" sz="1200" kern="1200" dirty="0" smtClean="0">
                <a:solidFill>
                  <a:schemeClr val="tx1"/>
                </a:solidFill>
                <a:effectLst/>
                <a:latin typeface="NeueHaasGroteskText Std" panose="020B0504020202020204" pitchFamily="34" charset="0"/>
                <a:ea typeface="+mn-ea"/>
                <a:cs typeface="+mn-cs"/>
              </a:rPr>
              <a:t>National Oceanic and Atmospheric Administration (NOAA). </a:t>
            </a:r>
            <a:r>
              <a:rPr lang="en-US" dirty="0" smtClean="0"/>
              <a:t>2017a. NOAA National Centers for Environmental information, Climate at a Glance: U.S. Time Series, Average Temperature, published February 2017, retrieved on February 9, 2017 from </a:t>
            </a:r>
            <a:r>
              <a:rPr lang="en-US" dirty="0" smtClean="0">
                <a:hlinkClick r:id="rId3"/>
              </a:rPr>
              <a:t>http://www.ncdc.noaa.gov/cag/</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722611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increase in temperature trend is driving changes in the environment, affecting ice cover, soil moisture, bird migrations, insect behavior, and forest and plant growth. Based on more than a century of data, 9 of the top 10 warmest years for Minnesota,</a:t>
            </a:r>
            <a:r>
              <a:rPr lang="en-US" altLang="en-US" baseline="0" dirty="0" smtClean="0"/>
              <a:t> shown in the slide as the peaks with red points, </a:t>
            </a:r>
            <a:r>
              <a:rPr lang="en-US" altLang="en-US" dirty="0" smtClean="0"/>
              <a:t>have occurred just within the last three decades. </a:t>
            </a:r>
          </a:p>
          <a:p>
            <a:endParaRPr lang="en-US" altLang="en-US" dirty="0" smtClean="0"/>
          </a:p>
          <a:p>
            <a:r>
              <a:rPr lang="en-US" altLang="en-US" dirty="0" smtClean="0"/>
              <a:t>Source: </a:t>
            </a:r>
            <a:r>
              <a:rPr lang="en-US" sz="1200" kern="1200" dirty="0" smtClean="0">
                <a:solidFill>
                  <a:schemeClr val="tx1"/>
                </a:solidFill>
                <a:effectLst/>
                <a:latin typeface="NeueHaasGroteskText Std" panose="020B0504020202020204" pitchFamily="34" charset="0"/>
                <a:ea typeface="+mn-ea"/>
                <a:cs typeface="+mn-cs"/>
              </a:rPr>
              <a:t>National Oceanic and Atmospheric Administration (NOAA). </a:t>
            </a:r>
            <a:r>
              <a:rPr lang="en-US" dirty="0" smtClean="0"/>
              <a:t>2017a. NOAA National Centers for Environmental information, Climate at a Glance: U.S. Time Series, Average Temperature, published February 2017, retrieved on February 9, 2017 from </a:t>
            </a:r>
            <a:r>
              <a:rPr lang="en-US" dirty="0" smtClean="0">
                <a:hlinkClick r:id="rId3"/>
              </a:rPr>
              <a:t>http://www.ncdc.noaa.gov/cag/</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3442842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this overall annual warming pattern, there have been </a:t>
            </a:r>
            <a:r>
              <a:rPr lang="en-US" b="1" dirty="0" smtClean="0"/>
              <a:t>three</a:t>
            </a:r>
            <a:r>
              <a:rPr lang="en-US" dirty="0" smtClean="0"/>
              <a:t> significant observations in Minnesota.</a:t>
            </a:r>
            <a:endParaRPr lang="en-US" baseline="0" dirty="0" smtClean="0"/>
          </a:p>
          <a:p>
            <a:pPr defTabSz="949478">
              <a:defRPr/>
            </a:pPr>
            <a:endParaRPr lang="en-US" baseline="0" dirty="0" smtClean="0"/>
          </a:p>
          <a:p>
            <a:pPr defTabSz="949478">
              <a:defRPr/>
            </a:pPr>
            <a:r>
              <a:rPr lang="en-US" baseline="0" dirty="0" smtClean="0"/>
              <a:t>First, </a:t>
            </a:r>
            <a:r>
              <a:rPr lang="en-US" b="1" baseline="0" dirty="0" smtClean="0"/>
              <a:t>winter temperatures </a:t>
            </a:r>
            <a:r>
              <a:rPr lang="en-US" baseline="0" dirty="0" smtClean="0"/>
              <a:t>are rising </a:t>
            </a:r>
            <a:r>
              <a:rPr lang="en-US" b="1" baseline="0" dirty="0" smtClean="0"/>
              <a:t>twice as fast </a:t>
            </a:r>
            <a:r>
              <a:rPr lang="en-US" baseline="0" dirty="0" smtClean="0"/>
              <a:t>as the annual average temperatures. We are now experiencing more warmer winter temps, less snow and more winter rain, and changes in the amount of ice. </a:t>
            </a:r>
          </a:p>
          <a:p>
            <a:pPr defTabSz="949478">
              <a:defRPr/>
            </a:pPr>
            <a:endParaRPr lang="en-US" baseline="0" dirty="0" smtClean="0"/>
          </a:p>
          <a:p>
            <a:pPr defTabSz="949478">
              <a:defRPr/>
            </a:pPr>
            <a:r>
              <a:rPr lang="en-US" baseline="0" dirty="0" smtClean="0"/>
              <a:t>Secondly, minimum temperatures, which are the overnight lows, </a:t>
            </a:r>
            <a:r>
              <a:rPr lang="en-US" b="1" baseline="0" dirty="0" smtClean="0"/>
              <a:t>have been rising faster </a:t>
            </a:r>
            <a:r>
              <a:rPr lang="en-US" baseline="0" dirty="0" smtClean="0"/>
              <a:t>than maximum temperatures, which are the daytime highs. </a:t>
            </a:r>
            <a:r>
              <a:rPr lang="en-US" altLang="en-US" dirty="0" smtClean="0"/>
              <a:t>In just the last 30 years, average annual overnight lows have been rising at a rate of </a:t>
            </a:r>
            <a:r>
              <a:rPr lang="en-US" altLang="en-US" b="1" dirty="0" smtClean="0"/>
              <a:t>6</a:t>
            </a:r>
            <a:r>
              <a:rPr lang="en-US" altLang="en-US" b="1" baseline="0" dirty="0" smtClean="0"/>
              <a:t> degrees Fahrenheit</a:t>
            </a:r>
            <a:r>
              <a:rPr lang="en-US" altLang="en-US" b="1" dirty="0" smtClean="0"/>
              <a:t> </a:t>
            </a:r>
            <a:r>
              <a:rPr lang="en-US" altLang="en-US" dirty="0" smtClean="0"/>
              <a:t>per 100-year</a:t>
            </a:r>
            <a:r>
              <a:rPr lang="en-US" altLang="en-US" baseline="0" dirty="0" smtClean="0"/>
              <a:t> period</a:t>
            </a:r>
            <a:r>
              <a:rPr lang="en-US" altLang="en-US" dirty="0" smtClean="0"/>
              <a:t>.</a:t>
            </a:r>
          </a:p>
          <a:p>
            <a:pPr defTabSz="949478">
              <a:defRPr/>
            </a:pPr>
            <a:endParaRPr lang="en-US" baseline="0" dirty="0" smtClean="0"/>
          </a:p>
          <a:p>
            <a:pPr defTabSz="949478">
              <a:defRPr/>
            </a:pPr>
            <a:r>
              <a:rPr lang="en-US" baseline="0" dirty="0" smtClean="0"/>
              <a:t>And lastly, the northern part of the state is warming faster than the southern part of the state. </a:t>
            </a:r>
            <a:r>
              <a:rPr lang="en-US" altLang="en-US" dirty="0" smtClean="0"/>
              <a:t>Over the last 50 years, there has been a distinct spread of warmer overnight lows into the northern part of Minnesota. This is consistent with patterns seen across the Northern Hemisphere, where climate changes are occurring more rapidly at these higher latitudes. </a:t>
            </a:r>
          </a:p>
          <a:p>
            <a:pPr defTabSz="949478">
              <a:defRPr/>
            </a:pPr>
            <a:endParaRPr lang="en-US" baseline="0" dirty="0" smtClean="0"/>
          </a:p>
          <a:p>
            <a:endParaRPr lang="en-US" baseline="0" dirty="0" smtClean="0"/>
          </a:p>
          <a:p>
            <a:r>
              <a:rPr lang="en-US" baseline="0" dirty="0" smtClean="0"/>
              <a:t>Source: </a:t>
            </a:r>
            <a:r>
              <a:rPr lang="en-US" baseline="0" dirty="0" err="1" smtClean="0"/>
              <a:t>Zandlo</a:t>
            </a:r>
            <a:r>
              <a:rPr lang="en-US" baseline="0" dirty="0" smtClean="0"/>
              <a:t>, 2008; NOAA, 2017a</a:t>
            </a:r>
          </a:p>
          <a:p>
            <a:r>
              <a:rPr lang="en-US" baseline="0" dirty="0" smtClean="0"/>
              <a:t>Image: Clip Art Images</a:t>
            </a:r>
          </a:p>
          <a:p>
            <a:pPr defTabSz="949478">
              <a:defRPr/>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3679001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change in temperature is already causing substantial shifts in the environment.  Maps of USDA plant hardiness zones show what types of plants will survive well and where. This is the standard by which gardeners and growers determine the plants that are most likely to thrive at a location. Zones are based on the average annual minimum winter temperature over a 30-year period and each zone represents a 10-degree Fahrenheit increment of minimum temperatures (USDA Agricultural Research Service, 2012).</a:t>
            </a:r>
            <a:endParaRPr lang="en-US" altLang="en-US" b="1" dirty="0" smtClean="0"/>
          </a:p>
          <a:p>
            <a:pPr eaLnBrk="1" hangingPunct="1">
              <a:spcBef>
                <a:spcPct val="0"/>
              </a:spcBef>
            </a:pPr>
            <a:endParaRPr lang="en-US" altLang="en-US" dirty="0" smtClean="0"/>
          </a:p>
          <a:p>
            <a:pPr eaLnBrk="1" hangingPunct="1">
              <a:spcBef>
                <a:spcPct val="0"/>
              </a:spcBef>
            </a:pPr>
            <a:r>
              <a:rPr lang="en-US" altLang="en-US" dirty="0" smtClean="0"/>
              <a:t>This image from the National Arbor Day Foundation compares two points in recent times. In 1990, Minnesota was predominantly zone 3 in the northern half of the state and zone 4 in the southern half of the state. In 2015, Minnesota was predominantly zone 4 across the majority of the state, with a smaller area of zone 3 in the far northern part of the state and zone 5 emerging in the far southern part of the state. </a:t>
            </a:r>
          </a:p>
          <a:p>
            <a:pPr eaLnBrk="1" hangingPunct="1">
              <a:spcBef>
                <a:spcPct val="0"/>
              </a:spcBef>
            </a:pPr>
            <a:endParaRPr lang="en-US" altLang="en-US" dirty="0" smtClean="0"/>
          </a:p>
          <a:p>
            <a:pPr eaLnBrk="1" hangingPunct="1">
              <a:spcBef>
                <a:spcPct val="0"/>
              </a:spcBef>
            </a:pPr>
            <a:r>
              <a:rPr lang="en-US" altLang="en-US" dirty="0" smtClean="0"/>
              <a:t>These shifts may stress native plant species and may make it easier for non-native plants, and the insects and pathogens that rely on them, to move into areas where they previously couldn’t survive. </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Source: USDA Agricultural Research Service, 2012</a:t>
            </a:r>
          </a:p>
          <a:p>
            <a:pPr eaLnBrk="1" hangingPunct="1">
              <a:spcBef>
                <a:spcPct val="0"/>
              </a:spcBef>
            </a:pPr>
            <a:r>
              <a:rPr lang="en-US" altLang="en-US" dirty="0" smtClean="0"/>
              <a:t>Image source: Plant Hardiness Zones – Arbor Day Foundation, 2015</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3082238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With a warming atmosphere, more evaporation occurs. Warmer air can also hold more water vapor than cool air. The water holding capacity of air increases by about 7% per 1°C warming.</a:t>
            </a:r>
          </a:p>
          <a:p>
            <a:pPr eaLnBrk="1" hangingPunct="1">
              <a:spcBef>
                <a:spcPct val="0"/>
              </a:spcBef>
            </a:pPr>
            <a:endParaRPr lang="en-US" altLang="en-US" dirty="0" smtClean="0"/>
          </a:p>
          <a:p>
            <a:pPr eaLnBrk="1" hangingPunct="1">
              <a:spcBef>
                <a:spcPct val="0"/>
              </a:spcBef>
            </a:pPr>
            <a:r>
              <a:rPr lang="en-US" altLang="en-US" dirty="0" smtClean="0"/>
              <a:t>The graph on this slide shows Minnesota's average annual precipitation from 1895 to 2016. The graph on the left highlights the trend for the early part of the last century, 1895-1959, while the graph on the right highlights the trend for the most recent half century, 1960-2016. For most of the first half of the 20th century, the trend in precipitation was slightly downward, at a loss of 0.2 inches per decade or</a:t>
            </a:r>
            <a:r>
              <a:rPr lang="en-US" altLang="en-US" baseline="0" dirty="0" smtClean="0"/>
              <a:t> the equivalent of </a:t>
            </a:r>
            <a:r>
              <a:rPr lang="en-US" altLang="en-US" dirty="0" smtClean="0"/>
              <a:t>-2 inches per century.</a:t>
            </a:r>
            <a:r>
              <a:rPr lang="en-US" altLang="en-US" baseline="0" dirty="0" smtClean="0"/>
              <a:t> This downward trend was</a:t>
            </a:r>
            <a:r>
              <a:rPr lang="en-US" altLang="en-US" dirty="0" smtClean="0"/>
              <a:t> influenced by the Dust Bowl years of the 1930s. However, the rate of precipitation across the state has increased by nearly 0.5 inches per decade or</a:t>
            </a:r>
            <a:r>
              <a:rPr lang="en-US" altLang="en-US" baseline="0" dirty="0" smtClean="0"/>
              <a:t> the equivalent of </a:t>
            </a:r>
            <a:r>
              <a:rPr lang="en-US" altLang="en-US" dirty="0" smtClean="0"/>
              <a:t>5 inches per century over the last 50+ years. </a:t>
            </a:r>
          </a:p>
          <a:p>
            <a:pPr eaLnBrk="1" hangingPunct="1">
              <a:spcBef>
                <a:spcPct val="0"/>
              </a:spcBef>
            </a:pPr>
            <a:endParaRPr lang="en-US" altLang="en-US" dirty="0" smtClean="0"/>
          </a:p>
          <a:p>
            <a:pPr eaLnBrk="1" hangingPunct="1">
              <a:spcBef>
                <a:spcPct val="0"/>
              </a:spcBef>
            </a:pPr>
            <a:r>
              <a:rPr lang="en-US" altLang="en-US" dirty="0" smtClean="0"/>
              <a:t>Source: Trenberth, 2011; </a:t>
            </a:r>
            <a:r>
              <a:rPr lang="en-US" sz="1200" kern="1200" dirty="0" smtClean="0">
                <a:solidFill>
                  <a:schemeClr val="tx1"/>
                </a:solidFill>
                <a:effectLst/>
                <a:latin typeface="NeueHaasGroteskText Std" panose="020B0504020202020204" pitchFamily="34" charset="0"/>
                <a:ea typeface="+mn-ea"/>
                <a:cs typeface="+mn-cs"/>
              </a:rPr>
              <a:t>National Oceanic and Atmospheric Administration (NOAA). </a:t>
            </a:r>
            <a:r>
              <a:rPr lang="en-US" dirty="0" smtClean="0"/>
              <a:t>2017. NOAA National Centers for Environmental information, Climate at a Glance: U.S. Time Series, Precipitation, published February 2017, retrieved on February 9, 2017 from </a:t>
            </a:r>
            <a:r>
              <a:rPr lang="en-US" dirty="0" smtClean="0">
                <a:hlinkClick r:id="rId3"/>
              </a:rPr>
              <a:t>http://www.ncdc.noaa.gov/cag</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3064722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Overall our average annual precipitation is slightly increasing and this increase is being driven by </a:t>
            </a:r>
            <a:r>
              <a:rPr lang="en-US" b="1" dirty="0" smtClean="0"/>
              <a:t>heavy precipitation events</a:t>
            </a:r>
            <a:r>
              <a:rPr lang="en-US" dirty="0" smtClean="0"/>
              <a:t>. This timeline captures the </a:t>
            </a:r>
            <a:r>
              <a:rPr lang="en-US" b="1" dirty="0" smtClean="0"/>
              <a:t>historic mega-rain events in Minnesota that have occurred since 1858</a:t>
            </a:r>
            <a:r>
              <a:rPr lang="en-US" dirty="0" smtClean="0"/>
              <a:t>. These events constitute a six-inch rainfall that covers more than 1,000 square miles, with the core of the event topping eight inches. </a:t>
            </a:r>
            <a:r>
              <a:rPr lang="en-US" b="1" dirty="0" smtClean="0"/>
              <a:t>15 mega-rain events have been identified </a:t>
            </a:r>
            <a:r>
              <a:rPr lang="en-US" dirty="0" smtClean="0"/>
              <a:t>in Minnesota since 1858 and </a:t>
            </a:r>
            <a:r>
              <a:rPr lang="en-US" b="1" dirty="0" smtClean="0"/>
              <a:t>7 of these events have occurred since 2002</a:t>
            </a:r>
            <a:r>
              <a:rPr lang="en-US" dirty="0" smtClean="0"/>
              <a:t>.</a:t>
            </a:r>
          </a:p>
          <a:p>
            <a:pPr eaLnBrk="1" hangingPunct="1">
              <a:spcBef>
                <a:spcPct val="0"/>
              </a:spcBef>
              <a:defRPr/>
            </a:pPr>
            <a:endParaRPr lang="en-US" altLang="en-US" dirty="0" smtClean="0"/>
          </a:p>
          <a:p>
            <a:pPr eaLnBrk="1" fontAlgn="auto" hangingPunct="1">
              <a:spcBef>
                <a:spcPct val="0"/>
              </a:spcBef>
              <a:spcAft>
                <a:spcPts val="0"/>
              </a:spcAft>
              <a:defRPr/>
            </a:pPr>
            <a:r>
              <a:rPr lang="en-US" altLang="en-US" b="1" dirty="0" smtClean="0">
                <a:ea typeface="ＭＳ Ｐゴシック" pitchFamily="34" charset="-128"/>
              </a:rPr>
              <a:t>A recent study of precipitation in Minnesota found that storms with 3+ inches of rainfall has increased 104% in last 50 years.</a:t>
            </a:r>
            <a:endParaRPr lang="en-US" b="1" dirty="0" smtClean="0"/>
          </a:p>
          <a:p>
            <a:pPr eaLnBrk="1" hangingPunct="1">
              <a:spcBef>
                <a:spcPct val="0"/>
              </a:spcBef>
              <a:defRPr/>
            </a:pPr>
            <a:endParaRPr lang="en-US" altLang="en-US" dirty="0" smtClean="0"/>
          </a:p>
          <a:p>
            <a:pPr eaLnBrk="1" fontAlgn="auto" hangingPunct="1">
              <a:spcBef>
                <a:spcPts val="0"/>
              </a:spcBef>
              <a:spcAft>
                <a:spcPts val="0"/>
              </a:spcAft>
              <a:defRPr/>
            </a:pPr>
            <a:r>
              <a:rPr lang="en-US" dirty="0" smtClean="0"/>
              <a:t>[Reference] These seven mega-rain events since 2002 include: </a:t>
            </a:r>
          </a:p>
          <a:p>
            <a:pPr marL="285750" indent="-285750" eaLnBrk="1" fontAlgn="auto" hangingPunct="1">
              <a:spcBef>
                <a:spcPts val="0"/>
              </a:spcBef>
              <a:spcAft>
                <a:spcPts val="0"/>
              </a:spcAft>
              <a:buFont typeface="Arial" pitchFamily="34" charset="0"/>
              <a:buChar char="•"/>
              <a:defRPr/>
            </a:pPr>
            <a:r>
              <a:rPr lang="en-US" dirty="0" smtClean="0"/>
              <a:t>June 2002 – where rainfall topped 12 inches over 48 hours in Roseau and Lake of the Woods Counties of Northern MN</a:t>
            </a:r>
          </a:p>
          <a:p>
            <a:pPr marL="285750" indent="-285750" eaLnBrk="1" fontAlgn="auto" hangingPunct="1">
              <a:spcBef>
                <a:spcPts val="0"/>
              </a:spcBef>
              <a:spcAft>
                <a:spcPts val="0"/>
              </a:spcAft>
              <a:buFont typeface="Arial" pitchFamily="34" charset="0"/>
              <a:buChar char="•"/>
              <a:defRPr/>
            </a:pPr>
            <a:r>
              <a:rPr lang="en-US" dirty="0" smtClean="0"/>
              <a:t>September 2004 – with more than 10 inches of rain in a 36-hour period in Faribault and Freeborn Counties of Southern MN</a:t>
            </a:r>
          </a:p>
          <a:p>
            <a:pPr marL="285750" indent="-285750" eaLnBrk="1" fontAlgn="auto" hangingPunct="1">
              <a:spcBef>
                <a:spcPts val="0"/>
              </a:spcBef>
              <a:spcAft>
                <a:spcPts val="0"/>
              </a:spcAft>
              <a:buFont typeface="Arial" pitchFamily="34" charset="0"/>
              <a:buChar char="•"/>
              <a:defRPr/>
            </a:pPr>
            <a:r>
              <a:rPr lang="en-US" dirty="0" smtClean="0"/>
              <a:t>August 2007 – in South East Minnesota, after 15.1 inches of rain fell in 24 hours</a:t>
            </a:r>
          </a:p>
          <a:p>
            <a:pPr marL="285750" indent="-285750" eaLnBrk="1" fontAlgn="auto" hangingPunct="1">
              <a:spcBef>
                <a:spcPts val="0"/>
              </a:spcBef>
              <a:spcAft>
                <a:spcPts val="0"/>
              </a:spcAft>
              <a:buFont typeface="Arial" pitchFamily="34" charset="0"/>
              <a:buChar char="•"/>
              <a:defRPr/>
            </a:pPr>
            <a:r>
              <a:rPr lang="en-US" dirty="0" smtClean="0"/>
              <a:t>September 2010 – in South Central Minnesota, after 9.5 inches of rain fell in one day</a:t>
            </a:r>
          </a:p>
          <a:p>
            <a:pPr marL="285750" indent="-285750" eaLnBrk="1" fontAlgn="auto" hangingPunct="1">
              <a:spcBef>
                <a:spcPts val="0"/>
              </a:spcBef>
              <a:spcAft>
                <a:spcPts val="0"/>
              </a:spcAft>
              <a:buFont typeface="Arial" pitchFamily="34" charset="0"/>
              <a:buChar char="•"/>
              <a:defRPr/>
            </a:pPr>
            <a:r>
              <a:rPr lang="en-US" dirty="0" smtClean="0"/>
              <a:t>June 2012 – in North East Minnesota, after over 10 inches of rain fell over 2 days, causing severe flash flooding and river flooding; the St. Louis River crested at over 16 feet after rising 10 feet in 24 hours</a:t>
            </a:r>
          </a:p>
          <a:p>
            <a:pPr marL="285750" indent="-285750" eaLnBrk="1" fontAlgn="auto" hangingPunct="1">
              <a:spcBef>
                <a:spcPts val="0"/>
              </a:spcBef>
              <a:spcAft>
                <a:spcPts val="0"/>
              </a:spcAft>
              <a:buFont typeface="Arial" pitchFamily="34" charset="0"/>
              <a:buChar char="•"/>
              <a:defRPr/>
            </a:pPr>
            <a:r>
              <a:rPr lang="en-US" dirty="0" smtClean="0"/>
              <a:t>July 2016 – in Central Minnesota, especially Pine County, with a two-day total of 9.3 inches </a:t>
            </a:r>
          </a:p>
          <a:p>
            <a:pPr marL="285750" indent="-285750" eaLnBrk="1" fontAlgn="auto" hangingPunct="1">
              <a:spcBef>
                <a:spcPts val="0"/>
              </a:spcBef>
              <a:spcAft>
                <a:spcPts val="0"/>
              </a:spcAft>
              <a:buFont typeface="Arial" pitchFamily="34" charset="0"/>
              <a:buChar char="•"/>
              <a:defRPr/>
            </a:pPr>
            <a:r>
              <a:rPr lang="en-US" dirty="0" smtClean="0"/>
              <a:t>August 2016 – in Central and South East Minnesota, with rainfall rates of two-three inches per hour.</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Source: MDNR, 2016</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3431186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813"/>
            <a:r>
              <a:rPr lang="en-US" altLang="en-US" dirty="0" smtClean="0"/>
              <a:t>However, more moisture in the atmosphere doesn’t necessarily mean a consistent rise in rain and snow. The character of precipitation in Minnesota is changing, increasing the potential for both extreme wet and dry spells. Minnesota is starting to experience increases in localized, heavy precipitation events. Observed trends have the potential to cause both increased flooding and drought, based on the localized nature of storms and their intensity, leaving some areas of the state drenched and other areas without any precipitation. For example, in 2012, 75 counties were declared primary or contiguous disaster areas for drought. However, in that same year 15 counties and three tribal reservations were declared disaster areas for flooding, with eight counties receiving disaster designation for both, underscoring the intensification of precipitation extremes in both directions. </a:t>
            </a:r>
          </a:p>
          <a:p>
            <a:pPr defTabSz="912813"/>
            <a:endParaRPr lang="en-US" altLang="en-US" dirty="0" smtClean="0"/>
          </a:p>
          <a:p>
            <a:pPr defTabSz="912813"/>
            <a:r>
              <a:rPr lang="en-US" altLang="en-US" dirty="0" smtClean="0"/>
              <a:t>Source: MDH, 2015</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201962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Minnesota Department of Health (MDH) developed this presentation based on scientific research published in peer-reviewed journals. References for information can be found in the relevant slides and/or at the end of the presentation.</a:t>
            </a:r>
            <a:endParaRPr lang="en-US" altLang="en-US" sz="1050"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3059143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Humidity levels are a function of both temperature and water levels in the atmosphere. Health professionals are particularly interested in humidity, since this affects the skin’s ability to evaporate moisture and cool the body. Dew point is a measure of water vapor in the air. Specifically, the dew point temperature is the temperature to which air must be cooled at constant pressure for it to become fully saturated with water. The higher the dew point is, the more uncomfortable and physically stressed a person feels. This is because people cool themselves by sweating, and if the dew point is high, it becomes more difficult for sweat to evaporate off the skin. </a:t>
            </a:r>
          </a:p>
          <a:p>
            <a:endParaRPr lang="en-US" altLang="en-US" dirty="0" smtClean="0"/>
          </a:p>
          <a:p>
            <a:r>
              <a:rPr lang="en-US" altLang="en-US" dirty="0" smtClean="0"/>
              <a:t>While many measures of dew point and humidity in Minnesota do not yet show evidence of increasing, the most extreme dew point values are becoming more frequent and more extreme over time. Based on historical data, annual maximum dew point temperatures (measured at 6pm CST) are increasing in Minnesota. This trend is modest but significant, about 0.12 degrees per decade. We are also experiencing an increase in the frequency of dew point readings at or above 75°F, a level that is extremely uncomfortable and oppressive. In fact, the frequency of these extreme dew point temperatures is 51% more common in the second half of Minnesota’s weather record (1960-2015) than in the first half (1903-1959).</a:t>
            </a:r>
          </a:p>
          <a:p>
            <a:endParaRPr lang="en-US" altLang="en-US" dirty="0" smtClean="0"/>
          </a:p>
          <a:p>
            <a:r>
              <a:rPr lang="en-US" altLang="en-US" dirty="0" smtClean="0"/>
              <a:t>Source: Trenberth, K.E., 2011; personal communication with Kenny Blumenfeld, Minnesota DNR State Climatology Office on August 9, 2016</a:t>
            </a:r>
          </a:p>
          <a:p>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1552617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next section will introduce the relationship between climate change and air quality, and review three major air pollutants that are likely to be affected by climate changes and of concern</a:t>
            </a:r>
            <a:r>
              <a:rPr lang="en-US" altLang="en-US" baseline="0" dirty="0" smtClean="0"/>
              <a:t> to public health</a:t>
            </a:r>
            <a:r>
              <a:rPr lang="en-US" altLang="en-US" dirty="0" smtClean="0"/>
              <a:t>.</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3699855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338" eaLnBrk="1" hangingPunct="1">
              <a:spcBef>
                <a:spcPct val="0"/>
              </a:spcBef>
            </a:pPr>
            <a:r>
              <a:rPr lang="en-US" altLang="en-US" dirty="0" smtClean="0"/>
              <a:t>Exposure to ambient air pollution is a major risk factor for disease. The Global Burden of Diseases, Injuries, and Risk Factors Study (GBD) is the largest and most comprehensive effort to date to measure epidemiological levels and trends worldwide. According to a recent study by the GBD, more than 5.5 billion people worldwide are dying prematurely every year as a result of air pollution. Climate change is projected to harm human health by increasing exposures to air pollution in many locations. </a:t>
            </a:r>
          </a:p>
          <a:p>
            <a:pPr defTabSz="922338" eaLnBrk="1" hangingPunct="1">
              <a:spcBef>
                <a:spcPct val="0"/>
              </a:spcBef>
            </a:pPr>
            <a:endParaRPr lang="en-US" altLang="en-US" dirty="0" smtClean="0"/>
          </a:p>
          <a:p>
            <a:pPr defTabSz="922338" eaLnBrk="1" hangingPunct="1">
              <a:spcBef>
                <a:spcPct val="0"/>
              </a:spcBef>
            </a:pPr>
            <a:r>
              <a:rPr lang="en-US" altLang="en-US" dirty="0" smtClean="0"/>
              <a:t>Source:</a:t>
            </a:r>
            <a:r>
              <a:rPr lang="en-US" altLang="en-US" baseline="0" dirty="0" smtClean="0"/>
              <a:t> </a:t>
            </a:r>
            <a:r>
              <a:rPr lang="en-US" altLang="en-US" dirty="0" err="1" smtClean="0"/>
              <a:t>Melillo</a:t>
            </a:r>
            <a:r>
              <a:rPr lang="en-US" altLang="en-US" dirty="0" smtClean="0"/>
              <a:t>, 2014</a:t>
            </a:r>
          </a:p>
          <a:p>
            <a:pPr defTabSz="922338" eaLnBrk="1" hangingPunct="1">
              <a:spcBef>
                <a:spcPct val="0"/>
              </a:spcBef>
            </a:pPr>
            <a:endParaRPr lang="en-US" altLang="en-US" dirty="0" smtClean="0"/>
          </a:p>
          <a:p>
            <a:pPr defTabSz="922338" eaLnBrk="1" hangingPunct="1">
              <a:spcBef>
                <a:spcPct val="0"/>
              </a:spcBef>
            </a:pPr>
            <a:r>
              <a:rPr lang="en-US" altLang="en-US" dirty="0" smtClean="0"/>
              <a:t>Image: “Polluted</a:t>
            </a:r>
            <a:r>
              <a:rPr lang="en-US" altLang="en-US" baseline="0" dirty="0" smtClean="0"/>
              <a:t> cityscape” – </a:t>
            </a:r>
            <a:r>
              <a:rPr lang="en-US" altLang="en-US" baseline="0" dirty="0" err="1" smtClean="0"/>
              <a:t>Pexels</a:t>
            </a:r>
            <a:r>
              <a:rPr lang="en-US" altLang="en-US" baseline="0" dirty="0" smtClean="0"/>
              <a:t>, https://www.pexels.com/photo/skyline-skyscrapers-city-fog-25610/</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1804063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A 2015 report by the Minnesota Pollution Control Agency and Minnesota Department of Health (</a:t>
            </a:r>
            <a:r>
              <a:rPr lang="en-US" altLang="en-US" i="1" dirty="0" smtClean="0"/>
              <a:t>Life and breath: How air pollution affects public health in the Twin Cities), </a:t>
            </a:r>
            <a:r>
              <a:rPr lang="en-US" altLang="en-US" i="0" dirty="0" smtClean="0"/>
              <a:t>puts</a:t>
            </a:r>
            <a:r>
              <a:rPr lang="en-US" altLang="en-US" i="0" baseline="0" dirty="0" smtClean="0"/>
              <a:t> the issue in perspective for Minnesota. The report analyzed air quality data from the MPCA and health data from MDH to estimate effects of air pollution on health outcomes for people living in the seven-county Twin Cities metro area. The report estimates that </a:t>
            </a:r>
            <a:r>
              <a:rPr lang="en-US" altLang="en-US" dirty="0" smtClean="0"/>
              <a:t>nearly 2,000 deaths, 400 hospitalizations, and 600 emergency room visits were attributable</a:t>
            </a:r>
            <a:r>
              <a:rPr lang="en-US" altLang="en-US" baseline="0" dirty="0" smtClean="0"/>
              <a:t> to </a:t>
            </a:r>
            <a:r>
              <a:rPr lang="en-US" altLang="en-US" i="0" baseline="0" dirty="0" smtClean="0"/>
              <a:t>air pollutant exposure (including fine particulate and ground-level ozone) in the Twin Cities metro area in </a:t>
            </a:r>
            <a:r>
              <a:rPr lang="en-US" altLang="en-US" dirty="0" smtClean="0"/>
              <a:t>2008.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report</a:t>
            </a:r>
            <a:r>
              <a:rPr lang="en-US" baseline="0" dirty="0" smtClean="0"/>
              <a:t> used 2008 data because that was the most recent data available which allowed for linking of air pollution levels and health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Poor Air Quality in St. Paul, 2014, MPCA (https://www.flickr.com/photos/mpcaphotos/22781822640/in/album-72157660391720208/)</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23</a:t>
            </a:fld>
            <a:endParaRPr lang="en-US" dirty="0"/>
          </a:p>
        </p:txBody>
      </p:sp>
    </p:spTree>
    <p:extLst>
      <p:ext uri="{BB962C8B-B14F-4D97-AF65-F5344CB8AC3E}">
        <p14:creationId xmlns:p14="http://schemas.microsoft.com/office/powerpoint/2010/main" val="2198502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spcAft>
                <a:spcPts val="1223"/>
              </a:spcAft>
            </a:pPr>
            <a:r>
              <a:rPr lang="en-US" altLang="en-US" dirty="0" smtClean="0"/>
              <a:t>Climate change may affect exposure to air pollutants and allergens in a number of ways.</a:t>
            </a:r>
            <a:r>
              <a:rPr lang="en-US" altLang="en-US" baseline="0" dirty="0" smtClean="0"/>
              <a:t> </a:t>
            </a:r>
          </a:p>
          <a:p>
            <a:pPr>
              <a:spcBef>
                <a:spcPct val="0"/>
              </a:spcBef>
              <a:spcAft>
                <a:spcPts val="1223"/>
              </a:spcAft>
            </a:pPr>
            <a:endParaRPr lang="en-US" altLang="en-US" baseline="0" dirty="0" smtClean="0"/>
          </a:p>
          <a:p>
            <a:pPr>
              <a:spcBef>
                <a:spcPct val="0"/>
              </a:spcBef>
              <a:spcAft>
                <a:spcPts val="1223"/>
              </a:spcAft>
            </a:pPr>
            <a:r>
              <a:rPr lang="en-US" altLang="en-US" baseline="0" dirty="0" smtClean="0"/>
              <a:t>First, changes in the climate may lead to </a:t>
            </a:r>
            <a:r>
              <a:rPr lang="en-US" altLang="en-US" dirty="0" smtClean="0"/>
              <a:t>both more windy and more calm days.</a:t>
            </a:r>
            <a:r>
              <a:rPr lang="en-US" altLang="en-US" baseline="0" dirty="0" smtClean="0"/>
              <a:t> O</a:t>
            </a:r>
            <a:r>
              <a:rPr lang="en-US" altLang="en-US" dirty="0" smtClean="0"/>
              <a:t>n the calm days,</a:t>
            </a:r>
            <a:r>
              <a:rPr lang="en-US" altLang="en-US" baseline="0" dirty="0" smtClean="0"/>
              <a:t> the still air can be </a:t>
            </a:r>
            <a:r>
              <a:rPr lang="en-US" altLang="en-US" dirty="0" smtClean="0"/>
              <a:t>stagnant </a:t>
            </a:r>
            <a:r>
              <a:rPr lang="en-US" altLang="en-US" baseline="0" dirty="0" smtClean="0"/>
              <a:t>and </a:t>
            </a:r>
            <a:r>
              <a:rPr lang="en-US" altLang="en-US" dirty="0" smtClean="0"/>
              <a:t>pollutants can hang in the air as smog.</a:t>
            </a:r>
          </a:p>
          <a:p>
            <a:pPr marL="0" indent="0">
              <a:spcBef>
                <a:spcPct val="0"/>
              </a:spcBef>
              <a:spcAft>
                <a:spcPts val="1223"/>
              </a:spcAft>
              <a:buFont typeface="Arial" panose="020B0604020202020204" pitchFamily="34" charset="0"/>
              <a:buNone/>
            </a:pPr>
            <a:endParaRPr lang="en-US" altLang="en-US" dirty="0" smtClean="0"/>
          </a:p>
          <a:p>
            <a:pPr marL="0" indent="0">
              <a:spcBef>
                <a:spcPct val="0"/>
              </a:spcBef>
              <a:spcAft>
                <a:spcPts val="1223"/>
              </a:spcAft>
              <a:buFont typeface="Arial" panose="020B0604020202020204" pitchFamily="34" charset="0"/>
              <a:buNone/>
            </a:pPr>
            <a:r>
              <a:rPr lang="en-US" altLang="en-US" dirty="0" smtClean="0"/>
              <a:t>Second,</a:t>
            </a:r>
            <a:r>
              <a:rPr lang="en-US" altLang="en-US" baseline="0" dirty="0" smtClean="0"/>
              <a:t> w</a:t>
            </a:r>
            <a:r>
              <a:rPr lang="en-US" altLang="en-US" dirty="0" smtClean="0"/>
              <a:t>ith</a:t>
            </a:r>
            <a:r>
              <a:rPr lang="en-US" altLang="en-US" baseline="0" dirty="0" smtClean="0"/>
              <a:t> higher temperatures, the demand for more air conditioning can lead to i</a:t>
            </a:r>
            <a:r>
              <a:rPr lang="en-US" altLang="en-US" dirty="0" smtClean="0"/>
              <a:t>ncreased pollution because more fossil fuels need to be burned to create more electrical</a:t>
            </a:r>
            <a:r>
              <a:rPr lang="en-US" altLang="en-US" baseline="0" dirty="0" smtClean="0"/>
              <a:t> power.</a:t>
            </a:r>
          </a:p>
          <a:p>
            <a:pPr marL="0" indent="0">
              <a:spcBef>
                <a:spcPct val="0"/>
              </a:spcBef>
              <a:spcAft>
                <a:spcPts val="1223"/>
              </a:spcAft>
              <a:buFont typeface="Arial" panose="020B0604020202020204" pitchFamily="34" charset="0"/>
              <a:buNone/>
            </a:pPr>
            <a:endParaRPr lang="en-US" altLang="en-US" baseline="0" dirty="0" smtClean="0"/>
          </a:p>
          <a:p>
            <a:pPr marL="0" marR="0" lvl="0" indent="0" algn="l" defTabSz="914400" rtl="0" eaLnBrk="1" fontAlgn="auto" latinLnBrk="0" hangingPunct="1">
              <a:lnSpc>
                <a:spcPct val="100000"/>
              </a:lnSpc>
              <a:spcBef>
                <a:spcPct val="0"/>
              </a:spcBef>
              <a:spcAft>
                <a:spcPts val="1223"/>
              </a:spcAft>
              <a:buClrTx/>
              <a:buSzTx/>
              <a:buFont typeface="Arial" panose="020B0604020202020204" pitchFamily="34" charset="0"/>
              <a:buNone/>
              <a:tabLst/>
              <a:defRPr/>
            </a:pPr>
            <a:r>
              <a:rPr lang="en-US" altLang="en-US" baseline="0" dirty="0" smtClean="0"/>
              <a:t>Lastly, climate change is l</a:t>
            </a:r>
            <a:r>
              <a:rPr lang="en-US" altLang="en-US" dirty="0" smtClean="0"/>
              <a:t>engthening the growing season, which</a:t>
            </a:r>
            <a:r>
              <a:rPr lang="en-US" altLang="en-US" baseline="0" dirty="0" smtClean="0"/>
              <a:t> in turn tends to lengthen the </a:t>
            </a:r>
            <a:r>
              <a:rPr lang="en-US" altLang="en-US" dirty="0" smtClean="0"/>
              <a:t>allergy season, increasing </a:t>
            </a:r>
            <a:r>
              <a:rPr lang="en-US" altLang="en-US" dirty="0" err="1" smtClean="0"/>
              <a:t>allergenicity</a:t>
            </a:r>
            <a:r>
              <a:rPr lang="en-US" altLang="en-US" dirty="0" smtClean="0"/>
              <a:t> (or </a:t>
            </a:r>
            <a:r>
              <a:rPr lang="en-US" altLang="en-US" baseline="0" dirty="0" smtClean="0"/>
              <a:t>the </a:t>
            </a:r>
            <a:r>
              <a:rPr lang="en-US" altLang="en-US" dirty="0" smtClean="0"/>
              <a:t>potency of allergens), and introducing plants with more allergenic pollen</a:t>
            </a:r>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24</a:t>
            </a:fld>
            <a:endParaRPr lang="en-US" dirty="0"/>
          </a:p>
        </p:txBody>
      </p:sp>
    </p:spTree>
    <p:extLst>
      <p:ext uri="{BB962C8B-B14F-4D97-AF65-F5344CB8AC3E}">
        <p14:creationId xmlns:p14="http://schemas.microsoft.com/office/powerpoint/2010/main" val="2188802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Particulate matter is a major pollutant for which concentrations are anticipated to be affected by climate change.</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Particulate matter comes in different sizes (coarse and fine) from a number of sources including:</a:t>
            </a:r>
          </a:p>
          <a:p>
            <a:pPr marL="285715" indent="-285715" eaLnBrk="1" fontAlgn="auto" hangingPunct="1">
              <a:spcBef>
                <a:spcPts val="0"/>
              </a:spcBef>
              <a:spcAft>
                <a:spcPts val="0"/>
              </a:spcAft>
              <a:buFont typeface="Wingdings" pitchFamily="2" charset="2"/>
              <a:buChar char="§"/>
              <a:defRPr/>
            </a:pPr>
            <a:r>
              <a:rPr lang="en-US" dirty="0" smtClean="0"/>
              <a:t>Dust and other small particles from construction, mining and agriculture</a:t>
            </a:r>
          </a:p>
          <a:p>
            <a:pPr marL="285715" indent="-285715" eaLnBrk="1" fontAlgn="auto" hangingPunct="1">
              <a:spcBef>
                <a:spcPts val="0"/>
              </a:spcBef>
              <a:spcAft>
                <a:spcPts val="0"/>
              </a:spcAft>
              <a:buFont typeface="Wingdings" pitchFamily="2" charset="2"/>
              <a:buChar char="§"/>
              <a:defRPr/>
            </a:pPr>
            <a:r>
              <a:rPr lang="en-US" dirty="0" smtClean="0"/>
              <a:t>Fossil fuel combustion by factories, power plants, and diesel- and gasoline-powered motor vehicles</a:t>
            </a:r>
          </a:p>
          <a:p>
            <a:pPr marL="285750" indent="-285750" eaLnBrk="1" fontAlgn="auto" hangingPunct="1">
              <a:spcBef>
                <a:spcPts val="0"/>
              </a:spcBef>
              <a:spcAft>
                <a:spcPts val="0"/>
              </a:spcAft>
              <a:buFont typeface="Wingdings" pitchFamily="2" charset="2"/>
              <a:buChar char="§"/>
              <a:defRPr/>
            </a:pPr>
            <a:r>
              <a:rPr lang="en-US" dirty="0" smtClean="0"/>
              <a:t>Wildfires and wood burning for home heating</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Source: </a:t>
            </a:r>
            <a:r>
              <a:rPr lang="en-US" dirty="0" err="1" smtClean="0"/>
              <a:t>Fuzzi</a:t>
            </a:r>
            <a:r>
              <a:rPr lang="en-US" dirty="0" smtClean="0"/>
              <a:t> et al., 2015</a:t>
            </a:r>
          </a:p>
          <a:p>
            <a:pPr eaLnBrk="1" fontAlgn="auto" hangingPunct="1">
              <a:spcBef>
                <a:spcPts val="0"/>
              </a:spcBef>
              <a:spcAft>
                <a:spcPts val="0"/>
              </a:spcAft>
              <a:defRPr/>
            </a:pPr>
            <a:r>
              <a:rPr lang="en-US" dirty="0" smtClean="0"/>
              <a:t>Image source</a:t>
            </a:r>
            <a:r>
              <a:rPr lang="en-US" baseline="0" dirty="0" smtClean="0"/>
              <a:t>: U.S. EPA – Available online at: https://www.epa.gov/pm-pollution/particulate-matter-pm-basics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25</a:t>
            </a:fld>
            <a:endParaRPr lang="en-US" dirty="0"/>
          </a:p>
        </p:txBody>
      </p:sp>
    </p:spTree>
    <p:extLst>
      <p:ext uri="{BB962C8B-B14F-4D97-AF65-F5344CB8AC3E}">
        <p14:creationId xmlns:p14="http://schemas.microsoft.com/office/powerpoint/2010/main" val="2149354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Climate change is expected to increase the number and severity of wildfires. Particulate matter from wildfire smoke can often be carried very long distances by the wind, affecting people who live far from the source of this air pollutant.</a:t>
            </a:r>
          </a:p>
          <a:p>
            <a:pPr eaLnBrk="1" hangingPunct="1">
              <a:spcBef>
                <a:spcPct val="0"/>
              </a:spcBef>
            </a:pPr>
            <a:endParaRPr lang="en-US" altLang="en-US" dirty="0" smtClean="0"/>
          </a:p>
          <a:p>
            <a:pPr eaLnBrk="1" hangingPunct="1">
              <a:spcBef>
                <a:spcPct val="0"/>
              </a:spcBef>
            </a:pPr>
            <a:r>
              <a:rPr lang="en-US" altLang="en-US" dirty="0" smtClean="0"/>
              <a:t>For example, the 2011 Boundary Waters Canoe Area wildfire in northern Minnesota burned nearly 145 square miles and costs reached $21 million. Smoke and ash spread as far as northeast Wisconsin and Traverse City, Michigan. </a:t>
            </a:r>
          </a:p>
          <a:p>
            <a:pPr eaLnBrk="1" hangingPunct="1">
              <a:spcBef>
                <a:spcPct val="0"/>
              </a:spcBef>
            </a:pPr>
            <a:r>
              <a:rPr lang="en-US" altLang="en-US" dirty="0" smtClean="0"/>
              <a:t>As another</a:t>
            </a:r>
            <a:r>
              <a:rPr lang="en-US" altLang="en-US" baseline="0" dirty="0" smtClean="0"/>
              <a:t> example, i</a:t>
            </a:r>
            <a:r>
              <a:rPr lang="en-US" altLang="en-US" dirty="0" smtClean="0"/>
              <a:t>n 2015, air quality in Minnesota was adversely impacted by smoke plumes moving into the state from several hundred fires burning in the western Canadian Rockies. Fine particle levels had reached unhealthy levels triggering an air quality health alert for the entire state of Minnesota, including the Twin Cities area.</a:t>
            </a:r>
          </a:p>
          <a:p>
            <a:pPr eaLnBrk="1" hangingPunct="1">
              <a:spcBef>
                <a:spcPct val="0"/>
              </a:spcBef>
            </a:pPr>
            <a:endParaRPr lang="en-US" altLang="en-US" dirty="0" smtClean="0"/>
          </a:p>
          <a:p>
            <a:pPr eaLnBrk="1" hangingPunct="1">
              <a:spcBef>
                <a:spcPct val="0"/>
              </a:spcBef>
            </a:pPr>
            <a:r>
              <a:rPr lang="en-US" altLang="en-US" dirty="0" smtClean="0"/>
              <a:t>Source: </a:t>
            </a:r>
            <a:r>
              <a:rPr lang="en-US" altLang="en-US" dirty="0" err="1" smtClean="0"/>
              <a:t>Fuzzi</a:t>
            </a:r>
            <a:r>
              <a:rPr lang="en-US" altLang="en-US" dirty="0" smtClean="0"/>
              <a:t> et al., 2015; MPCA, 2015b; MPR News, 2011b; U.S. EPA, 2016; USGCRP, 2016</a:t>
            </a:r>
          </a:p>
          <a:p>
            <a:pPr eaLnBrk="1" hangingPunct="1">
              <a:spcBef>
                <a:spcPct val="0"/>
              </a:spcBef>
            </a:pPr>
            <a:endParaRPr lang="en-US" altLang="en-US" dirty="0" smtClean="0"/>
          </a:p>
          <a:p>
            <a:pPr eaLnBrk="1" hangingPunct="1">
              <a:spcBef>
                <a:spcPct val="0"/>
              </a:spcBef>
            </a:pPr>
            <a:r>
              <a:rPr lang="en-US" altLang="en-US" dirty="0" smtClean="0"/>
              <a:t>Image:</a:t>
            </a:r>
            <a:r>
              <a:rPr lang="en-US" altLang="en-US" baseline="0" dirty="0" smtClean="0"/>
              <a:t> “</a:t>
            </a:r>
            <a:r>
              <a:rPr lang="en-US" altLang="en-US" baseline="0" dirty="0" err="1" smtClean="0"/>
              <a:t>Pagami</a:t>
            </a:r>
            <a:r>
              <a:rPr lang="en-US" altLang="en-US" baseline="0" dirty="0" smtClean="0"/>
              <a:t> Creek Fire, burning near Lake Polly”. 9-12-2011 by Hans Martin, USGS (http://wildfiretoday.com/tag/pagami/)</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26</a:t>
            </a:fld>
            <a:endParaRPr lang="en-US" dirty="0"/>
          </a:p>
        </p:txBody>
      </p:sp>
    </p:spTree>
    <p:extLst>
      <p:ext uri="{BB962C8B-B14F-4D97-AF65-F5344CB8AC3E}">
        <p14:creationId xmlns:p14="http://schemas.microsoft.com/office/powerpoint/2010/main" val="2342406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Exposure to particulate matter (also</a:t>
            </a:r>
            <a:r>
              <a:rPr lang="en-US" altLang="en-US" baseline="0" dirty="0" smtClean="0"/>
              <a:t> referenced as “</a:t>
            </a:r>
            <a:r>
              <a:rPr lang="en-US" altLang="en-US" dirty="0" smtClean="0"/>
              <a:t>PM”) can have serious health impacts:</a:t>
            </a:r>
          </a:p>
          <a:p>
            <a:pPr eaLnBrk="1" hangingPunct="1">
              <a:spcBef>
                <a:spcPct val="0"/>
              </a:spcBef>
              <a:buFont typeface="Wingdings" panose="05000000000000000000" pitchFamily="2" charset="2"/>
              <a:buChar char="§"/>
            </a:pPr>
            <a:r>
              <a:rPr lang="en-US" altLang="en-US" dirty="0" smtClean="0"/>
              <a:t>Acute exposure to particle pollution not only exacerbates illness in people with respiratory disease but also increases the numbers of hospitalizations and deaths from cardiovascular and respiratory diseases </a:t>
            </a:r>
          </a:p>
          <a:p>
            <a:pPr eaLnBrk="1" hangingPunct="1">
              <a:spcBef>
                <a:spcPct val="0"/>
              </a:spcBef>
              <a:buFont typeface="Wingdings" panose="05000000000000000000" pitchFamily="2" charset="2"/>
              <a:buChar char="§"/>
            </a:pPr>
            <a:r>
              <a:rPr lang="en-US" altLang="en-US" dirty="0" smtClean="0"/>
              <a:t>Long-term effects on health, particularly in the elderly and children, include impaired respiratory function, chronic cough, bronchitis, chest illness, and increased risk for cardiovascular disease, cancer and respiratory diseases such as COPD and pneumonia. PM has also been linked with increased allergic disease and asthma.</a:t>
            </a:r>
          </a:p>
          <a:p>
            <a:pPr eaLnBrk="1" hangingPunct="1">
              <a:spcBef>
                <a:spcPct val="0"/>
              </a:spcBef>
            </a:pPr>
            <a:endParaRPr lang="en-US" altLang="en-US" dirty="0" smtClean="0"/>
          </a:p>
          <a:p>
            <a:pPr eaLnBrk="1" hangingPunct="1">
              <a:spcBef>
                <a:spcPct val="0"/>
              </a:spcBef>
            </a:pPr>
            <a:r>
              <a:rPr lang="en-US" altLang="en-US" dirty="0" smtClean="0"/>
              <a:t>Source: </a:t>
            </a:r>
            <a:r>
              <a:rPr lang="en-US" altLang="en-US" dirty="0" err="1" smtClean="0"/>
              <a:t>Fuzzi</a:t>
            </a:r>
            <a:r>
              <a:rPr lang="en-US" altLang="en-US" dirty="0" smtClean="0"/>
              <a:t> et al., 2015</a:t>
            </a:r>
          </a:p>
          <a:p>
            <a:pPr eaLnBrk="1" hangingPunct="1">
              <a:spcBef>
                <a:spcPct val="0"/>
              </a:spcBef>
            </a:pPr>
            <a:r>
              <a:rPr lang="en-US" altLang="en-US" dirty="0" smtClean="0"/>
              <a:t>Image: “Listening with Stethoscope,” </a:t>
            </a:r>
            <a:r>
              <a:rPr lang="en-US" altLang="en-US" dirty="0" err="1" smtClean="0"/>
              <a:t>Pixabay</a:t>
            </a:r>
            <a:r>
              <a:rPr lang="en-US" altLang="en-US" baseline="0" dirty="0" smtClean="0"/>
              <a:t>. Available online at: https://pixabay.com/en/investigation-stethoscope-to-listen-2458540/</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27</a:t>
            </a:fld>
            <a:endParaRPr lang="en-US" dirty="0"/>
          </a:p>
        </p:txBody>
      </p:sp>
    </p:spTree>
    <p:extLst>
      <p:ext uri="{BB962C8B-B14F-4D97-AF65-F5344CB8AC3E}">
        <p14:creationId xmlns:p14="http://schemas.microsoft.com/office/powerpoint/2010/main" val="481075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Populations at risk include those who have an increased exposure to particulate air pollution, including people who are doing extended or heavy physical activity (like playing sports or working outdoors), especially near high-traffic corridors and/or stationary sources of air pollution such as factories or power plants. </a:t>
            </a:r>
          </a:p>
          <a:p>
            <a:pPr eaLnBrk="1" hangingPunct="1">
              <a:spcBef>
                <a:spcPct val="0"/>
              </a:spcBef>
            </a:pPr>
            <a:endParaRPr lang="en-US" altLang="en-US" dirty="0" smtClean="0"/>
          </a:p>
          <a:p>
            <a:pPr eaLnBrk="1" hangingPunct="1">
              <a:spcBef>
                <a:spcPct val="0"/>
              </a:spcBef>
            </a:pPr>
            <a:r>
              <a:rPr lang="en-US" altLang="en-US" dirty="0" smtClean="0"/>
              <a:t>Some populations are more sensitive to particulate air pollution, including those with asthma and/or other breathing</a:t>
            </a:r>
            <a:r>
              <a:rPr lang="en-US" altLang="en-US" baseline="0" dirty="0" smtClean="0"/>
              <a:t> conditions like COPD, </a:t>
            </a:r>
            <a:r>
              <a:rPr lang="en-US" altLang="en-US" dirty="0" smtClean="0"/>
              <a:t>those with pre-existing heart disease or high blood pressure, </a:t>
            </a:r>
            <a:r>
              <a:rPr lang="en-US" altLang="en-US" baseline="0" dirty="0" smtClean="0"/>
              <a:t>and </a:t>
            </a:r>
            <a:r>
              <a:rPr lang="en-US" altLang="en-US" dirty="0" smtClean="0"/>
              <a:t>older adults and children, </a:t>
            </a:r>
          </a:p>
          <a:p>
            <a:pPr eaLnBrk="1" hangingPunct="1">
              <a:spcBef>
                <a:spcPct val="0"/>
              </a:spcBef>
            </a:pPr>
            <a:endParaRPr lang="en-US" altLang="en-US" dirty="0" smtClean="0"/>
          </a:p>
          <a:p>
            <a:pPr eaLnBrk="1" hangingPunct="1">
              <a:spcBef>
                <a:spcPct val="0"/>
              </a:spcBef>
            </a:pPr>
            <a:r>
              <a:rPr lang="en-US" altLang="en-US" dirty="0" smtClean="0"/>
              <a:t>Image: “IMG_2580”, https://www.flickr.com/photos/116153846@N06/37252779275/in/photolist-YKTCQk-YuwwM1-8zNey2-YKUepR-9xMiXC-YKU6nD-8zNexc-9xMjkw-9xMiqd-YuwX6m-8zRnr1-9xMjLd-9xMjg5-9xMiSC-Yt4Ec1-YygPGp-YKUEQa-YvEPVU-Yt4DQj-Yt4dMU-Yu4xfQ-YyKU2v-YKTE3R-YLSsTx-7TzZPB-9xJmrR-adhvCb-d8Uzh1-YygHZH-Ywah7L-YLRw7t-jMd9f2-Yxh35M-4LJLY2-61oitC-2bLHK7-YygN6D-YaDSay-XwS2hT-abTJri-XwS3EH-Y8dnRo-8DS7RK-6sSgej-6sUATq-abWzSN-XuSH75-8DS7hM-6jj4XW-6sSzRf</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28</a:t>
            </a:fld>
            <a:endParaRPr lang="en-US" dirty="0"/>
          </a:p>
        </p:txBody>
      </p:sp>
    </p:spTree>
    <p:extLst>
      <p:ext uri="{BB962C8B-B14F-4D97-AF65-F5344CB8AC3E}">
        <p14:creationId xmlns:p14="http://schemas.microsoft.com/office/powerpoint/2010/main" val="1575369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Wingdings" panose="05000000000000000000" pitchFamily="2" charset="2"/>
              <a:buNone/>
              <a:defRPr/>
            </a:pPr>
            <a:r>
              <a:rPr lang="en-US" altLang="en-US" dirty="0" smtClean="0"/>
              <a:t>Ground-level ozone is another major pollutant for which concentrations are anticipated to be affected by climate change.</a:t>
            </a:r>
          </a:p>
          <a:p>
            <a:pPr eaLnBrk="1" hangingPunct="1">
              <a:spcBef>
                <a:spcPct val="0"/>
              </a:spcBef>
              <a:buFont typeface="Wingdings" panose="05000000000000000000" pitchFamily="2" charset="2"/>
              <a:buNone/>
              <a:defRPr/>
            </a:pPr>
            <a:endParaRPr lang="en-US" altLang="en-US" dirty="0" smtClean="0"/>
          </a:p>
          <a:p>
            <a:pPr marL="284163" indent="-284163" eaLnBrk="1" hangingPunct="1">
              <a:spcBef>
                <a:spcPct val="0"/>
              </a:spcBef>
              <a:defRPr/>
            </a:pPr>
            <a:r>
              <a:rPr lang="en-US" altLang="en-US" dirty="0" smtClean="0"/>
              <a:t>Ozone is a gas that occurs both at ground-level and in the Earth’s upper atmosphere. Atmospheric ozone protects life on Earth from the sun’s</a:t>
            </a:r>
            <a:r>
              <a:rPr lang="en-US" altLang="en-US" baseline="0" dirty="0" smtClean="0"/>
              <a:t> </a:t>
            </a:r>
            <a:r>
              <a:rPr lang="en-US" altLang="en-US" dirty="0" smtClean="0"/>
              <a:t>harmful ultraviolet (UV) rays; however, ground level ozone is harmful to human health and vegetation. </a:t>
            </a:r>
          </a:p>
          <a:p>
            <a:pPr eaLnBrk="1" hangingPunct="1">
              <a:spcBef>
                <a:spcPct val="0"/>
              </a:spcBef>
              <a:buFont typeface="Wingdings" panose="05000000000000000000" pitchFamily="2" charset="2"/>
              <a:buNone/>
              <a:defRPr/>
            </a:pPr>
            <a:r>
              <a:rPr lang="en-US" altLang="en-US" dirty="0" smtClean="0"/>
              <a:t>Ground-level ozone is formed by the reaction of volatile organic compounds (VOCs) and nitrogen oxide (NO</a:t>
            </a:r>
            <a:r>
              <a:rPr lang="en-US" altLang="en-US" baseline="-25000" dirty="0" smtClean="0"/>
              <a:t>x</a:t>
            </a:r>
            <a:r>
              <a:rPr lang="en-US" altLang="en-US" dirty="0" smtClean="0"/>
              <a:t>) in the presence of sunlight and heat. Having too much ground-level ozone where we live and breathe can be</a:t>
            </a:r>
            <a:r>
              <a:rPr lang="en-US" altLang="en-US" baseline="0" dirty="0" smtClean="0"/>
              <a:t> harmful to our health.</a:t>
            </a:r>
          </a:p>
          <a:p>
            <a:pPr eaLnBrk="1" hangingPunct="1">
              <a:spcBef>
                <a:spcPct val="0"/>
              </a:spcBef>
              <a:buFont typeface="Wingdings" panose="05000000000000000000" pitchFamily="2" charset="2"/>
              <a:buNone/>
              <a:defRPr/>
            </a:pPr>
            <a:endParaRPr lang="en-US" altLang="en-US" dirty="0" smtClean="0"/>
          </a:p>
          <a:p>
            <a:pPr marL="284163" indent="-284163" eaLnBrk="1" hangingPunct="1">
              <a:spcBef>
                <a:spcPct val="0"/>
              </a:spcBef>
              <a:defRPr/>
            </a:pPr>
            <a:r>
              <a:rPr lang="en-US" altLang="en-US" dirty="0" smtClean="0"/>
              <a:t>Emissions from industrial facilities and electric utilities, motor vehicle exhaust, gasoline vapors, and chemical solvents are some of the major sources of NOx and VOC.</a:t>
            </a:r>
          </a:p>
          <a:p>
            <a:pPr marL="284163" indent="-284163" eaLnBrk="1" hangingPunct="1">
              <a:spcBef>
                <a:spcPct val="0"/>
              </a:spcBef>
              <a:defRPr/>
            </a:pPr>
            <a:endParaRPr lang="en-US" altLang="en-US" dirty="0" smtClean="0"/>
          </a:p>
          <a:p>
            <a:pPr marL="284163" indent="-284163" eaLnBrk="1" hangingPunct="1">
              <a:spcBef>
                <a:spcPct val="0"/>
              </a:spcBef>
              <a:defRPr/>
            </a:pPr>
            <a:r>
              <a:rPr lang="en-US" altLang="en-US" dirty="0" smtClean="0"/>
              <a:t>Sources: MPCA, 2015a; Tibbets, 2015</a:t>
            </a:r>
          </a:p>
          <a:p>
            <a:pPr marL="284163" indent="-284163" eaLnBrk="1" hangingPunct="1">
              <a:spcBef>
                <a:spcPct val="0"/>
              </a:spcBef>
              <a:defRPr/>
            </a:pPr>
            <a:r>
              <a:rPr lang="en-US" altLang="en-US" dirty="0" smtClean="0"/>
              <a:t>Image</a:t>
            </a:r>
            <a:r>
              <a:rPr lang="en-US" altLang="en-US" baseline="0" dirty="0" smtClean="0"/>
              <a:t> source: MPCA</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29</a:t>
            </a:fld>
            <a:endParaRPr lang="en-US" dirty="0"/>
          </a:p>
        </p:txBody>
      </p:sp>
    </p:spTree>
    <p:extLst>
      <p:ext uri="{BB962C8B-B14F-4D97-AF65-F5344CB8AC3E}">
        <p14:creationId xmlns:p14="http://schemas.microsoft.com/office/powerpoint/2010/main" val="4271818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This module will provide an introduction to air quality and public health, address the observed climate changes in Minnesota, and explain how climate change will affect three major air pollutants linked to negative health impacts: particulate matter, ozone, and allergens. The module will wrap up with some general strategies on how public health agencies and local governments can mitigate or adapt to the changes in climate and air quality,</a:t>
            </a:r>
            <a:r>
              <a:rPr lang="en-US" altLang="en-US" baseline="0" dirty="0" smtClean="0"/>
              <a:t> and how</a:t>
            </a:r>
            <a:r>
              <a:rPr lang="en-US" altLang="en-US" dirty="0" smtClean="0"/>
              <a:t> individuals</a:t>
            </a:r>
            <a:r>
              <a:rPr lang="en-US" altLang="en-US" baseline="0" dirty="0" smtClean="0"/>
              <a:t> can also take actions to address climate change</a:t>
            </a:r>
            <a:r>
              <a:rPr lang="en-US" altLang="en-US" dirty="0" smtClean="0"/>
              <a:t>.</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4226847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health effects of concern relate primarily to lung inflammation. </a:t>
            </a:r>
            <a:r>
              <a:rPr lang="en-US" sz="1200" kern="1200" dirty="0" smtClean="0">
                <a:solidFill>
                  <a:schemeClr val="tx1"/>
                </a:solidFill>
                <a:effectLst/>
                <a:latin typeface="NeueHaasGroteskText Std" panose="020B0504020202020204" pitchFamily="34" charset="0"/>
                <a:ea typeface="+mn-ea"/>
                <a:cs typeface="+mn-cs"/>
              </a:rPr>
              <a:t>Unhealthy ozone levels can aggravate pre-existing lung diseases like asthma, emphysema, and COPD. When the air quality is unhealthy, people with these conditions may experience symptoms like difficulty breathing deeply, shortness of breath, wheezing, coughing or fatigue. </a:t>
            </a:r>
          </a:p>
          <a:p>
            <a:endParaRPr lang="en-US" altLang="en-US" dirty="0" smtClean="0"/>
          </a:p>
          <a:p>
            <a:r>
              <a:rPr lang="en-US" altLang="en-US" dirty="0" smtClean="0"/>
              <a:t>People exposed to higher levels of ground-level ozone are at greater risk of dying prematurely or being admitted to the hospital for respiratory problems.</a:t>
            </a:r>
          </a:p>
          <a:p>
            <a:endParaRPr lang="en-US" altLang="en-US" dirty="0" smtClean="0"/>
          </a:p>
          <a:p>
            <a:r>
              <a:rPr lang="en-US" altLang="en-US" dirty="0" smtClean="0"/>
              <a:t>The higher concentrations of ozone due to climate change may result in tens of thousands of additional ozone-related illnesses and premature deaths per year by mid-century in the United States, assuming no change in air quality policies.</a:t>
            </a:r>
          </a:p>
          <a:p>
            <a:pPr eaLnBrk="1" hangingPunct="1">
              <a:spcBef>
                <a:spcPct val="0"/>
              </a:spcBef>
            </a:pPr>
            <a:endParaRPr lang="en-US" altLang="en-US" dirty="0" smtClean="0"/>
          </a:p>
          <a:p>
            <a:pPr eaLnBrk="1" hangingPunct="1">
              <a:spcBef>
                <a:spcPct val="0"/>
              </a:spcBef>
            </a:pPr>
            <a:r>
              <a:rPr lang="en-US" altLang="en-US" dirty="0" smtClean="0"/>
              <a:t>Because warm, stagnant air tends to increase the formation of ozone, climate change is likely to increase levels of ground-level ozone in already-polluted areas and increase the number of days with poor air quality.</a:t>
            </a:r>
          </a:p>
          <a:p>
            <a:pPr eaLnBrk="1" hangingPunct="1">
              <a:spcBef>
                <a:spcPct val="0"/>
              </a:spcBef>
              <a:buFont typeface="Wingdings" panose="05000000000000000000" pitchFamily="2" charset="2"/>
              <a:buNone/>
            </a:pPr>
            <a:r>
              <a:rPr lang="en-US" altLang="en-US" dirty="0" smtClean="0"/>
              <a:t>The effect is strongest during the summer months, downwind of urban areas where ozone pre-cursors are plentiful.</a:t>
            </a:r>
          </a:p>
          <a:p>
            <a:pPr eaLnBrk="1" hangingPunct="1">
              <a:spcBef>
                <a:spcPct val="0"/>
              </a:spcBef>
              <a:buFont typeface="Wingdings" panose="05000000000000000000" pitchFamily="2" charset="2"/>
              <a:buNone/>
            </a:pPr>
            <a:endParaRPr lang="en-US" altLang="en-US" dirty="0" smtClean="0"/>
          </a:p>
          <a:p>
            <a:pPr eaLnBrk="1" hangingPunct="1">
              <a:spcBef>
                <a:spcPct val="0"/>
              </a:spcBef>
            </a:pPr>
            <a:r>
              <a:rPr lang="en-US" altLang="en-US" dirty="0" smtClean="0"/>
              <a:t>Sources: Tibbetts, 2015; MPCA, 2016; U.S. EPA, 2016; USGCRP, 2016</a:t>
            </a:r>
          </a:p>
          <a:p>
            <a:pPr eaLnBrk="1" hangingPunct="1">
              <a:spcBef>
                <a:spcPct val="0"/>
              </a:spcBef>
            </a:pPr>
            <a:endParaRPr lang="en-US" altLang="en-US" dirty="0" smtClean="0"/>
          </a:p>
          <a:p>
            <a:pPr eaLnBrk="1" hangingPunct="1">
              <a:spcBef>
                <a:spcPct val="0"/>
              </a:spcBef>
            </a:pPr>
            <a:r>
              <a:rPr lang="en-US" altLang="en-US" dirty="0" smtClean="0"/>
              <a:t>Image:</a:t>
            </a:r>
            <a:r>
              <a:rPr lang="en-US" altLang="en-US" baseline="0" dirty="0" smtClean="0"/>
              <a:t> “Pollution more or less”, by John </a:t>
            </a:r>
            <a:r>
              <a:rPr lang="en-US" altLang="en-US" baseline="0" dirty="0" err="1" smtClean="0"/>
              <a:t>Luton</a:t>
            </a:r>
            <a:r>
              <a:rPr lang="en-US" altLang="en-US" baseline="0" dirty="0" smtClean="0"/>
              <a:t>, https://www.flickr.com/photos/luton/10425823163/in/photolist-gTi4ZM-aL8XN-ayZrTx-aUZfFi-fmR5Tm-bAfqTT-kQ9M68-b7cGjD-7bnbgz-aYyihV-4LLKTM-a7BAv3-9ppsJF-dYuZSU-75D5RG-8c92VS-8Auk7x-2z8Vg4-5n6nuo-4LLKWa-rsxBA2-5bvhUV-dicU9c-2dypAS-Asbs1P-bEuiuh-6ta2P8-6ta47i-9ixFid-pMWZWD-7R2fGZ-f7Wm5j-2Bzt7-2jnQw5-5vFyhx-9teVoL-7R5vTY-8PYswA-noUEcM-3rfBTH-apVsba-kCMEfJ-88XpHk-9psupj-6cG151-p6d4N2-ahVo8o-iso1tx-5kV6mJ-Z39t33</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30</a:t>
            </a:fld>
            <a:endParaRPr lang="en-US" dirty="0"/>
          </a:p>
        </p:txBody>
      </p:sp>
    </p:spTree>
    <p:extLst>
      <p:ext uri="{BB962C8B-B14F-4D97-AF65-F5344CB8AC3E}">
        <p14:creationId xmlns:p14="http://schemas.microsoft.com/office/powerpoint/2010/main" val="1148367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sz="1200" kern="1200" dirty="0" smtClean="0">
                <a:solidFill>
                  <a:schemeClr val="tx1"/>
                </a:solidFill>
                <a:effectLst/>
                <a:latin typeface="NeueHaasGroteskText Std" panose="020B0504020202020204" pitchFamily="34" charset="0"/>
                <a:ea typeface="+mn-ea"/>
                <a:cs typeface="+mn-cs"/>
              </a:rPr>
              <a:t>As with particulate matter, there are people who are more likely to be affected when ground-level ozone pollution reaches an unhealthy level. This includes:</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People who have asthma or other breathing conditions like chronic obstructive pulmonary disease (COPD), chronic bronchitis, and emphysema.</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Children and teenagers.</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People of all ages who are doing extended or heavy, physical activity like playing sports or working outdoors.</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Some healthy people who are more sensitive to ozone even though they have none of the risk factors. There may be a genetic base for this increased sensitivity.</a:t>
            </a:r>
          </a:p>
          <a:p>
            <a:pPr eaLnBrk="1" hangingPunct="1">
              <a:spcBef>
                <a:spcPct val="0"/>
              </a:spcBef>
            </a:pPr>
            <a:endParaRPr lang="en-US" altLang="en-US" dirty="0" smtClean="0"/>
          </a:p>
          <a:p>
            <a:pPr eaLnBrk="1" hangingPunct="1">
              <a:spcBef>
                <a:spcPct val="0"/>
              </a:spcBef>
            </a:pPr>
            <a:r>
              <a:rPr lang="en-US" altLang="en-US" dirty="0" smtClean="0"/>
              <a:t>Image: “</a:t>
            </a:r>
            <a:r>
              <a:rPr lang="en-US" altLang="en-US" dirty="0" err="1" smtClean="0"/>
              <a:t>Sillouette</a:t>
            </a:r>
            <a:r>
              <a:rPr lang="en-US" altLang="en-US" dirty="0" smtClean="0"/>
              <a:t> of Asthma”, </a:t>
            </a:r>
            <a:r>
              <a:rPr lang="en-US" altLang="en-US" dirty="0" err="1" smtClean="0"/>
              <a:t>KristyFaith</a:t>
            </a:r>
            <a:r>
              <a:rPr lang="en-US" altLang="en-US" dirty="0" smtClean="0"/>
              <a:t> https://www.flickr.com/photos/30912734@N04/3631079012/in/photolist-6wSehy-k12yHK-tRnHxG-7HLzTa-abteNg-4vJb76-AHiVtq-BEQnd2-BCwgCJ-eygyy4-66FwpA-qyEsAA-4LgNoi-7Dspf3-8kgTs2-5vMrJi-68q5w1-TQzo-9bmEK8-cCnjkG-5tz14g-m5KpY4-QqWckA-8HcGWn-na51eJ-aMoZfn-JBVDE-eZjr3q-oH4rdU-5Adove-6DpQ5P-7dyPzJ-7cNP1a-8d2oD6-9qMECF-SxsPDb-e2is2q-9x67Q3-99xZRa-su6i2z-2gtk5s-8x6gbV-9x383K-29eQm-G9pNfv-4URrnm-7WSi13-Sbind2-b8HRNi-8F3aBC</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31</a:t>
            </a:fld>
            <a:endParaRPr lang="en-US" dirty="0"/>
          </a:p>
        </p:txBody>
      </p:sp>
    </p:spTree>
    <p:extLst>
      <p:ext uri="{BB962C8B-B14F-4D97-AF65-F5344CB8AC3E}">
        <p14:creationId xmlns:p14="http://schemas.microsoft.com/office/powerpoint/2010/main" val="3575525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NeueHaasGroteskText Std" panose="020B0504020202020204" pitchFamily="34" charset="0"/>
                <a:ea typeface="+mn-ea"/>
                <a:cs typeface="+mn-cs"/>
              </a:rPr>
              <a:t>While it’s true that the majority of days in Minnesota have healthy air quality, </a:t>
            </a:r>
            <a:r>
              <a:rPr lang="en-US" sz="1200" u="sng" kern="1200" dirty="0" smtClean="0">
                <a:solidFill>
                  <a:schemeClr val="tx1"/>
                </a:solidFill>
                <a:effectLst/>
                <a:latin typeface="NeueHaasGroteskText Std" panose="020B0504020202020204" pitchFamily="34" charset="0"/>
                <a:ea typeface="+mn-ea"/>
                <a:cs typeface="+mn-cs"/>
              </a:rPr>
              <a:t>those who are sensitive to air pollution know it only takes one day with unhealthy air to feel an impact</a:t>
            </a:r>
            <a:r>
              <a:rPr lang="en-US" sz="1200" kern="1200" dirty="0" smtClean="0">
                <a:solidFill>
                  <a:schemeClr val="tx1"/>
                </a:solidFill>
                <a:effectLst/>
                <a:latin typeface="NeueHaasGroteskText Std" panose="020B0504020202020204" pitchFamily="34" charset="0"/>
                <a:ea typeface="+mn-ea"/>
                <a:cs typeface="+mn-cs"/>
              </a:rPr>
              <a:t>. </a:t>
            </a:r>
            <a:r>
              <a:rPr lang="en-US" altLang="en-US" dirty="0" smtClean="0"/>
              <a:t>Minnesotans need to be prepared for days qualifying as poor air quality index, or AQI, days. The AQI is used to represent real-time air quality conditions and communicate current health risk to the public. </a:t>
            </a:r>
            <a:r>
              <a:rPr lang="en-US" altLang="en-US" dirty="0" smtClean="0">
                <a:solidFill>
                  <a:srgbClr val="555555"/>
                </a:solidFill>
              </a:rPr>
              <a:t>The Minnesota Pollution Control Agency measures five air</a:t>
            </a:r>
            <a:r>
              <a:rPr lang="en-US" altLang="en-US" baseline="0" dirty="0" smtClean="0">
                <a:solidFill>
                  <a:srgbClr val="555555"/>
                </a:solidFill>
              </a:rPr>
              <a:t> pollutants hourly, including fine particles and ground-level-ozone, and </a:t>
            </a:r>
            <a:r>
              <a:rPr lang="en-US" altLang="en-US" dirty="0" smtClean="0">
                <a:solidFill>
                  <a:srgbClr val="555555"/>
                </a:solidFill>
              </a:rPr>
              <a:t>reports the AQI for seventeen areas across Minnesota. </a:t>
            </a:r>
          </a:p>
          <a:p>
            <a:endParaRPr lang="en-US" altLang="en-US" dirty="0" smtClean="0">
              <a:solidFill>
                <a:srgbClr val="555555"/>
              </a:solidFill>
            </a:endParaRPr>
          </a:p>
          <a:p>
            <a:r>
              <a:rPr lang="en-US" altLang="en-US" dirty="0" smtClean="0">
                <a:solidFill>
                  <a:srgbClr val="555555"/>
                </a:solidFill>
              </a:rPr>
              <a:t>This map shows the annual count of days in each AQI category for each of those areas in 2014. These counts are based on the daily maximum AQI measured from</a:t>
            </a:r>
            <a:r>
              <a:rPr lang="en-US" altLang="en-US" baseline="0" dirty="0" smtClean="0">
                <a:solidFill>
                  <a:srgbClr val="555555"/>
                </a:solidFill>
              </a:rPr>
              <a:t> ground-level</a:t>
            </a:r>
            <a:r>
              <a:rPr lang="en-US" altLang="en-US" dirty="0" smtClean="0">
                <a:solidFill>
                  <a:srgbClr val="555555"/>
                </a:solidFill>
              </a:rPr>
              <a:t> ozone and fine particle monitors in each area. The size of the pie chart reflects the number of days with available monitoring data. </a:t>
            </a:r>
          </a:p>
          <a:p>
            <a:endParaRPr lang="en-US" altLang="en-US" dirty="0" smtClean="0"/>
          </a:p>
          <a:p>
            <a:r>
              <a:rPr lang="en-US" altLang="en-US" dirty="0" smtClean="0"/>
              <a:t>The number of AQI days in each category varies by region. Typically, areas in the northern half of the state have the highest number of good days. The Twin Cities routinely has the fewest number of good days. This is due, in part, to the density of air pollution sources like cars, trucks, homes, and industry in the metropolitan area.</a:t>
            </a:r>
          </a:p>
          <a:p>
            <a:endParaRPr lang="en-US" altLang="en-US" dirty="0" smtClean="0"/>
          </a:p>
          <a:p>
            <a:r>
              <a:rPr lang="en-US" altLang="en-US" dirty="0" smtClean="0"/>
              <a:t>Minnesotans can download MN Air mobile application or sign-up to receive AQI alerts and forecasts from the MPCA by visiting their website at </a:t>
            </a:r>
            <a:r>
              <a:rPr lang="en-US" sz="1200" u="sng" kern="1200" dirty="0" smtClean="0">
                <a:solidFill>
                  <a:schemeClr val="tx1"/>
                </a:solidFill>
                <a:effectLst/>
                <a:latin typeface="NeueHaasGroteskText Std" panose="020B0504020202020204" pitchFamily="34" charset="0"/>
                <a:ea typeface="+mn-ea"/>
                <a:cs typeface="+mn-cs"/>
                <a:hlinkClick r:id="rId3"/>
              </a:rPr>
              <a:t>http://www.pca.state.mn.us/aqi</a:t>
            </a:r>
            <a:r>
              <a:rPr lang="en-US" sz="1200" u="sng" kern="1200" dirty="0" smtClean="0">
                <a:solidFill>
                  <a:schemeClr val="tx1"/>
                </a:solidFill>
                <a:effectLst/>
                <a:latin typeface="NeueHaasGroteskText Std" panose="020B0504020202020204" pitchFamily="34" charset="0"/>
                <a:ea typeface="+mn-ea"/>
                <a:cs typeface="+mn-cs"/>
              </a:rPr>
              <a:t>.</a:t>
            </a:r>
            <a:r>
              <a:rPr lang="en-US" sz="1200" kern="1200" dirty="0" smtClean="0">
                <a:solidFill>
                  <a:schemeClr val="tx1"/>
                </a:solidFill>
                <a:effectLst/>
                <a:latin typeface="NeueHaasGroteskText Std" panose="020B0504020202020204" pitchFamily="34" charset="0"/>
                <a:ea typeface="+mn-ea"/>
                <a:cs typeface="+mn-cs"/>
              </a:rPr>
              <a:t> </a:t>
            </a:r>
            <a:endParaRPr lang="en-US" altLang="en-US" dirty="0" smtClean="0">
              <a:solidFill>
                <a:srgbClr val="555555"/>
              </a:solidFill>
            </a:endParaRPr>
          </a:p>
          <a:p>
            <a:endParaRPr lang="en-US" altLang="en-US" baseline="0" dirty="0" smtClean="0"/>
          </a:p>
          <a:p>
            <a:endParaRPr lang="en-US" altLang="en-US" dirty="0" smtClean="0"/>
          </a:p>
          <a:p>
            <a:r>
              <a:rPr lang="en-US" altLang="en-US" dirty="0" smtClean="0"/>
              <a:t>Source: MPCA, 2016</a:t>
            </a:r>
          </a:p>
          <a:p>
            <a:r>
              <a:rPr lang="en-US" altLang="en-US" dirty="0" smtClean="0"/>
              <a:t>Image source: MPCA</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32</a:t>
            </a:fld>
            <a:endParaRPr lang="en-US" dirty="0"/>
          </a:p>
        </p:txBody>
      </p:sp>
    </p:spTree>
    <p:extLst>
      <p:ext uri="{BB962C8B-B14F-4D97-AF65-F5344CB8AC3E}">
        <p14:creationId xmlns:p14="http://schemas.microsoft.com/office/powerpoint/2010/main" val="1316417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Allergens, like pollen and mold, are common air pollutants that are also being affected by climate changes. An allergy is the body’s immune system overreacting to something in the environment that usually causes little or no problems in most people. According to the World Allergy Organization (WAO), the prevalence of allergic diseases, such as asthma and rhinitis, has increased to epidemic proportions worldwide. More than 50 million Americans suffer from allergies each year. Allergy is the sixth leading chronic disease in the U.S. among all ages, collectively costing the health care system approximately 18 billion dollars every year. </a:t>
            </a:r>
          </a:p>
          <a:p>
            <a:pPr eaLnBrk="1" hangingPunct="1">
              <a:spcBef>
                <a:spcPct val="0"/>
              </a:spcBef>
            </a:pPr>
            <a:endParaRPr lang="en-US" altLang="en-US" dirty="0" smtClean="0"/>
          </a:p>
          <a:p>
            <a:pPr eaLnBrk="1" hangingPunct="1">
              <a:spcBef>
                <a:spcPct val="0"/>
              </a:spcBef>
            </a:pPr>
            <a:r>
              <a:rPr lang="en-US" altLang="en-US" dirty="0" smtClean="0"/>
              <a:t>In a recent statement the WAO highlights the role of climate change in particular in the dramatic rise of these diseases. </a:t>
            </a:r>
          </a:p>
          <a:p>
            <a:pPr eaLnBrk="1" hangingPunct="1">
              <a:spcBef>
                <a:spcPct val="0"/>
              </a:spcBef>
            </a:pPr>
            <a:endParaRPr lang="en-US" altLang="en-US" dirty="0" smtClean="0"/>
          </a:p>
          <a:p>
            <a:pPr eaLnBrk="1" hangingPunct="1">
              <a:spcBef>
                <a:spcPct val="0"/>
              </a:spcBef>
            </a:pPr>
            <a:r>
              <a:rPr lang="en-US" altLang="en-US" dirty="0" smtClean="0"/>
              <a:t>Source: D’Amato et al., 2015; MDH, 2015b</a:t>
            </a:r>
          </a:p>
          <a:p>
            <a:pPr eaLnBrk="1" hangingPunct="1">
              <a:spcBef>
                <a:spcPct val="0"/>
              </a:spcBef>
            </a:pPr>
            <a:endParaRPr lang="en-US" altLang="en-US" dirty="0" smtClean="0"/>
          </a:p>
          <a:p>
            <a:pPr eaLnBrk="1" hangingPunct="1">
              <a:spcBef>
                <a:spcPct val="0"/>
              </a:spcBef>
            </a:pPr>
            <a:r>
              <a:rPr lang="en-US" altLang="en-US" dirty="0" smtClean="0"/>
              <a:t>Image: “Ragweed,”</a:t>
            </a:r>
            <a:r>
              <a:rPr lang="en-US" altLang="en-US" baseline="0" dirty="0" smtClean="0"/>
              <a:t> https://pixabay.com/en/ragweed-weed-nature-allergy-pollen-219747/</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33</a:t>
            </a:fld>
            <a:endParaRPr lang="en-US" dirty="0"/>
          </a:p>
        </p:txBody>
      </p:sp>
    </p:spTree>
    <p:extLst>
      <p:ext uri="{BB962C8B-B14F-4D97-AF65-F5344CB8AC3E}">
        <p14:creationId xmlns:p14="http://schemas.microsoft.com/office/powerpoint/2010/main" val="2234612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buFont typeface="Wingdings" panose="05000000000000000000" pitchFamily="2" charset="2"/>
              <a:buNone/>
            </a:pPr>
            <a:r>
              <a:rPr lang="en-US" altLang="en-US" dirty="0" smtClean="0"/>
              <a:t>Allergens can affect persons with allergies and asthma</a:t>
            </a:r>
          </a:p>
          <a:p>
            <a:pPr marL="606425" lvl="1" indent="-169863" eaLnBrk="1" hangingPunct="1">
              <a:spcBef>
                <a:spcPct val="0"/>
              </a:spcBef>
              <a:buFont typeface="Wingdings" panose="05000000000000000000" pitchFamily="2" charset="2"/>
              <a:buChar char="§"/>
            </a:pPr>
            <a:r>
              <a:rPr lang="en-US" altLang="en-US" dirty="0" smtClean="0"/>
              <a:t>Approximately 10 million Americans have “allergic asthma,” in which their asthma attacks are triggered by a reaction to pollen or other airborne allergens (out of the 24.6 million that have some form of active asthma)</a:t>
            </a:r>
          </a:p>
          <a:p>
            <a:pPr marL="0" indent="0" eaLnBrk="1" hangingPunct="1">
              <a:spcBef>
                <a:spcPct val="0"/>
              </a:spcBef>
              <a:buFont typeface="Wingdings" panose="05000000000000000000" pitchFamily="2" charset="2"/>
              <a:buNone/>
            </a:pPr>
            <a:endParaRPr lang="en-US" altLang="en-US" dirty="0" smtClean="0"/>
          </a:p>
          <a:p>
            <a:pPr marL="0" indent="0" eaLnBrk="1" hangingPunct="1">
              <a:spcBef>
                <a:spcPct val="0"/>
              </a:spcBef>
              <a:buFont typeface="Wingdings" panose="05000000000000000000" pitchFamily="2" charset="2"/>
              <a:buNone/>
            </a:pPr>
            <a:r>
              <a:rPr lang="en-US" altLang="en-US" dirty="0" smtClean="0"/>
              <a:t>Allergens can interact with air pollution to amplify their individual effects:</a:t>
            </a:r>
          </a:p>
          <a:p>
            <a:pPr marL="606425" lvl="1" indent="-169863" eaLnBrk="1" hangingPunct="1">
              <a:spcBef>
                <a:spcPct val="0"/>
              </a:spcBef>
              <a:buFont typeface="Wingdings" panose="05000000000000000000" pitchFamily="2" charset="2"/>
              <a:buChar char="§"/>
            </a:pPr>
            <a:r>
              <a:rPr lang="en-US" altLang="en-US" dirty="0" smtClean="0"/>
              <a:t>When ground-level ozone levels are high, it takes much less ragweed pollen to trigger an asthmatic or allergic response</a:t>
            </a:r>
          </a:p>
          <a:p>
            <a:pPr marL="606425" lvl="1" indent="-169863" eaLnBrk="1" hangingPunct="1">
              <a:spcBef>
                <a:spcPct val="0"/>
              </a:spcBef>
              <a:buFont typeface="Wingdings" panose="05000000000000000000" pitchFamily="2" charset="2"/>
              <a:buChar char="§"/>
            </a:pPr>
            <a:r>
              <a:rPr lang="en-US" altLang="en-US" dirty="0" smtClean="0"/>
              <a:t>Particulate matter also increases allergic responses by extending how long the allergens stay in the body</a:t>
            </a:r>
          </a:p>
          <a:p>
            <a:pPr marL="169863" indent="-169863" eaLnBrk="1" hangingPunct="1">
              <a:spcBef>
                <a:spcPct val="0"/>
              </a:spcBef>
            </a:pPr>
            <a:endParaRPr lang="en-US" altLang="en-US" dirty="0" smtClean="0"/>
          </a:p>
          <a:p>
            <a:pPr marL="169863" indent="-169863" eaLnBrk="1" hangingPunct="1">
              <a:spcBef>
                <a:spcPct val="0"/>
              </a:spcBef>
            </a:pPr>
            <a:r>
              <a:rPr lang="en-US" altLang="en-US" dirty="0" smtClean="0"/>
              <a:t>Sources: National Wildlife Federation, 2010; </a:t>
            </a:r>
            <a:r>
              <a:rPr lang="en-US" altLang="en-US" dirty="0" err="1" smtClean="0"/>
              <a:t>Ziska</a:t>
            </a:r>
            <a:r>
              <a:rPr lang="en-US" altLang="en-US" dirty="0" smtClean="0"/>
              <a:t> et al, 2011; American Lung Association, 2016</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34</a:t>
            </a:fld>
            <a:endParaRPr lang="en-US" dirty="0"/>
          </a:p>
        </p:txBody>
      </p:sp>
    </p:spTree>
    <p:extLst>
      <p:ext uri="{BB962C8B-B14F-4D97-AF65-F5344CB8AC3E}">
        <p14:creationId xmlns:p14="http://schemas.microsoft.com/office/powerpoint/2010/main" val="3175027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Climate change is expected to increase pollen production, lengthen the pollen season, and increase the potency of airborne allergens. The warmer temperatures and changes in precipitation cause some plants to grow faster, bloom earlier, and produce more pollen. Additionally, higher levels of carbon dioxide in the atmosphere act as a fertilizer for plant growth. Both increased temperatures and increased carbon dioxide concentrations are expected to increase plant production of pollens, and may also increase fungal growth and spore release. </a:t>
            </a:r>
          </a:p>
          <a:p>
            <a:pPr eaLnBrk="1" hangingPunct="1">
              <a:spcBef>
                <a:spcPct val="0"/>
              </a:spcBef>
              <a:buFont typeface="Wingdings" panose="05000000000000000000" pitchFamily="2" charset="2"/>
              <a:buNone/>
            </a:pPr>
            <a:endParaRPr lang="en-US" altLang="en-US" dirty="0" smtClean="0"/>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lang="en-US" altLang="en-US" dirty="0" smtClean="0"/>
              <a:t>In addition</a:t>
            </a:r>
            <a:r>
              <a:rPr lang="en-US" altLang="en-US" baseline="0" dirty="0" smtClean="0"/>
              <a:t> to increased production of pollen, </a:t>
            </a:r>
            <a:r>
              <a:rPr lang="en-US" altLang="en-US" dirty="0" smtClean="0"/>
              <a:t>recent studies also suggest that climate-related temperature changes are expected to increase the potency of airborne allergens.  Such changes increase the concentration of pollen in the air, the length of the allergy season and the strength of airborne allergens, and associated increases in allergy symptoms. </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This slide shows</a:t>
            </a:r>
            <a:r>
              <a:rPr lang="en-US" altLang="en-US" baseline="0" dirty="0" smtClean="0"/>
              <a:t> an example of the change in length of ragweed pollen season, in and around Minnesota, between 1995 and 2015. The larger the orange circles, the more days that are now being experienced from increase in the length of pollen season. In Minnesota, we’ve observed an increase in our ragweed pollen season by 15 days in the southern part of the state, to 19 days in the north. </a:t>
            </a:r>
            <a:endParaRPr lang="en-US" altLang="en-US" dirty="0" smtClean="0"/>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In addition to the</a:t>
            </a:r>
            <a:r>
              <a:rPr lang="en-US" altLang="en-US" baseline="0" dirty="0" smtClean="0"/>
              <a:t> lengthening of our pollen season</a:t>
            </a:r>
            <a:r>
              <a:rPr lang="en-US" altLang="en-US" dirty="0" smtClean="0"/>
              <a:t>, climate change will also allow certain allergen-producing plant species to move into new areas.</a:t>
            </a:r>
            <a:r>
              <a:rPr lang="en-US" altLang="en-US" baseline="0" dirty="0" smtClean="0"/>
              <a:t> W</a:t>
            </a:r>
            <a:r>
              <a:rPr lang="en-US" altLang="en-US" dirty="0" smtClean="0"/>
              <a:t>ind blown dust, carrying pollens and molds from outside of the United States, could expose people to new allergens.</a:t>
            </a:r>
          </a:p>
          <a:p>
            <a:pPr eaLnBrk="1" hangingPunct="1">
              <a:spcBef>
                <a:spcPct val="0"/>
              </a:spcBef>
              <a:buFont typeface="Wingdings" panose="05000000000000000000" pitchFamily="2" charset="2"/>
              <a:buNone/>
            </a:pPr>
            <a:endParaRPr lang="en-US" altLang="en-US" dirty="0" smtClean="0"/>
          </a:p>
          <a:p>
            <a:pPr eaLnBrk="1" hangingPunct="1">
              <a:spcBef>
                <a:spcPct val="0"/>
              </a:spcBef>
            </a:pPr>
            <a:r>
              <a:rPr lang="en-US" altLang="en-US" dirty="0" smtClean="0"/>
              <a:t>Sources:</a:t>
            </a:r>
            <a:r>
              <a:rPr lang="en-US" altLang="en-US" baseline="0" dirty="0" smtClean="0"/>
              <a:t> </a:t>
            </a:r>
            <a:r>
              <a:rPr lang="en-US" altLang="en-US" dirty="0" smtClean="0"/>
              <a:t>Bernard et al, 2001; CDC, 2014; US EPA, 2016b; Rogers et al, 2006</a:t>
            </a:r>
          </a:p>
          <a:p>
            <a:pPr eaLnBrk="1" hangingPunct="1">
              <a:spcBef>
                <a:spcPct val="0"/>
              </a:spcBef>
            </a:pPr>
            <a:r>
              <a:rPr lang="en-US" altLang="en-US" dirty="0" smtClean="0"/>
              <a:t>Image source:</a:t>
            </a:r>
            <a:r>
              <a:rPr lang="en-US" altLang="en-US" baseline="0" dirty="0" smtClean="0"/>
              <a:t> U.S. EPA, August 2016. www.epa.gov/climate-indicators/climate-change-indicators-ragweed-pollen-season</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35</a:t>
            </a:fld>
            <a:endParaRPr lang="en-US" dirty="0"/>
          </a:p>
        </p:txBody>
      </p:sp>
    </p:spTree>
    <p:extLst>
      <p:ext uri="{BB962C8B-B14F-4D97-AF65-F5344CB8AC3E}">
        <p14:creationId xmlns:p14="http://schemas.microsoft.com/office/powerpoint/2010/main" val="758041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buFont typeface="Wingdings" pitchFamily="2" charset="2"/>
              <a:buNone/>
              <a:defRPr/>
            </a:pPr>
            <a:r>
              <a:rPr lang="en-US" sz="1200" dirty="0" smtClean="0"/>
              <a:t>For example, climate changes may favor the growth of trees with more allergenic pollen, like certain oak and hickory species, that could expand at the expense of habitat where much less allergenic pine, spruce, and fir trees currently dominate.</a:t>
            </a:r>
          </a:p>
          <a:p>
            <a:pPr marL="272829" indent="-272829" eaLnBrk="1" fontAlgn="auto" hangingPunct="1">
              <a:spcBef>
                <a:spcPts val="0"/>
              </a:spcBef>
              <a:spcAft>
                <a:spcPts val="0"/>
              </a:spcAft>
              <a:defRPr/>
            </a:pPr>
            <a:endParaRPr lang="en-US" sz="1200" dirty="0" smtClean="0"/>
          </a:p>
          <a:p>
            <a:pPr marL="272829" indent="-272829" eaLnBrk="1" fontAlgn="auto" hangingPunct="1">
              <a:spcBef>
                <a:spcPts val="0"/>
              </a:spcBef>
              <a:spcAft>
                <a:spcPts val="0"/>
              </a:spcAft>
              <a:defRPr/>
            </a:pPr>
            <a:r>
              <a:rPr lang="en-US" sz="1200" dirty="0" smtClean="0"/>
              <a:t>These maps show the annual allergenic potential from tree pollen for the current distribution of tree species habitat and for projected distributions of tree species habitat under a low greenhouse gas emissions climate scenario. Minnesota is at moderate to very high risk for increases in allergenic tree pollen, especially in the central and southeastern portions of the state.</a:t>
            </a:r>
          </a:p>
          <a:p>
            <a:pPr marL="272829" indent="-272829" eaLnBrk="1" fontAlgn="auto" hangingPunct="1">
              <a:spcBef>
                <a:spcPts val="0"/>
              </a:spcBef>
              <a:spcAft>
                <a:spcPts val="0"/>
              </a:spcAft>
              <a:defRPr/>
            </a:pPr>
            <a:endParaRPr lang="en-US" sz="1200" dirty="0" smtClean="0"/>
          </a:p>
          <a:p>
            <a:pPr marL="272829" indent="-272829" eaLnBrk="1" fontAlgn="auto" hangingPunct="1">
              <a:spcBef>
                <a:spcPts val="0"/>
              </a:spcBef>
              <a:spcAft>
                <a:spcPts val="0"/>
              </a:spcAft>
              <a:defRPr/>
            </a:pPr>
            <a:r>
              <a:rPr lang="en-US" sz="1200" dirty="0" smtClean="0"/>
              <a:t>Source:</a:t>
            </a:r>
            <a:r>
              <a:rPr lang="en-US" sz="1200" baseline="0" dirty="0" smtClean="0"/>
              <a:t> </a:t>
            </a:r>
            <a:r>
              <a:rPr lang="en-US" sz="1200" dirty="0" smtClean="0"/>
              <a:t>National Wildlife Federation, 2010</a:t>
            </a:r>
          </a:p>
          <a:p>
            <a:pPr marL="272829" indent="-272829" eaLnBrk="1" fontAlgn="auto" hangingPunct="1">
              <a:spcBef>
                <a:spcPts val="0"/>
              </a:spcBef>
              <a:spcAft>
                <a:spcPts val="0"/>
              </a:spcAft>
              <a:defRPr/>
            </a:pPr>
            <a:r>
              <a:rPr lang="en-US" sz="1200" dirty="0" smtClean="0"/>
              <a:t>Image</a:t>
            </a:r>
            <a:r>
              <a:rPr lang="en-US" sz="1200" baseline="0" dirty="0" smtClean="0"/>
              <a:t> source: National Wildlife Federation</a:t>
            </a:r>
            <a:endParaRPr lang="en-US" sz="1200"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36</a:t>
            </a:fld>
            <a:endParaRPr lang="en-US" dirty="0"/>
          </a:p>
        </p:txBody>
      </p:sp>
    </p:spTree>
    <p:extLst>
      <p:ext uri="{BB962C8B-B14F-4D97-AF65-F5344CB8AC3E}">
        <p14:creationId xmlns:p14="http://schemas.microsoft.com/office/powerpoint/2010/main" val="3398741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Wingdings" panose="05000000000000000000" pitchFamily="2" charset="2"/>
              <a:buNone/>
              <a:defRPr/>
            </a:pPr>
            <a:r>
              <a:rPr lang="en-US" altLang="en-US" dirty="0" smtClean="0"/>
              <a:t>Another allergen</a:t>
            </a:r>
            <a:r>
              <a:rPr lang="en-US" altLang="en-US" baseline="0" dirty="0" smtClean="0"/>
              <a:t> affected by climate change and of concern for public health is mold. </a:t>
            </a:r>
            <a:r>
              <a:rPr lang="en-US" altLang="en-US" dirty="0" smtClean="0"/>
              <a:t>Mold growth is enhanced by moisture; factors that contribute to the prevalence and spread of mold include:</a:t>
            </a:r>
          </a:p>
          <a:p>
            <a:pPr marL="606425" lvl="1" indent="-169863" eaLnBrk="1" hangingPunct="1">
              <a:spcBef>
                <a:spcPct val="0"/>
              </a:spcBef>
              <a:buFont typeface="Wingdings" panose="05000000000000000000" pitchFamily="2" charset="2"/>
              <a:buChar char="§"/>
              <a:defRPr/>
            </a:pPr>
            <a:r>
              <a:rPr lang="en-US" altLang="en-US" dirty="0" smtClean="0"/>
              <a:t>Increase in precipitation/floods</a:t>
            </a:r>
          </a:p>
          <a:p>
            <a:pPr marL="606425" lvl="1" indent="-169863" eaLnBrk="1" hangingPunct="1">
              <a:spcBef>
                <a:spcPct val="0"/>
              </a:spcBef>
              <a:buFont typeface="Wingdings" panose="05000000000000000000" pitchFamily="2" charset="2"/>
              <a:buChar char="§"/>
              <a:defRPr/>
            </a:pPr>
            <a:r>
              <a:rPr lang="en-US" altLang="en-US" dirty="0" smtClean="0"/>
              <a:t>Increase in temperature and/or humidity</a:t>
            </a:r>
          </a:p>
          <a:p>
            <a:pPr marL="606425" lvl="1" indent="-169863" eaLnBrk="1" hangingPunct="1">
              <a:spcBef>
                <a:spcPct val="0"/>
              </a:spcBef>
              <a:buFont typeface="Wingdings" panose="05000000000000000000" pitchFamily="2" charset="2"/>
              <a:buChar char="§"/>
              <a:defRPr/>
            </a:pPr>
            <a:r>
              <a:rPr lang="en-US" altLang="en-US" dirty="0" smtClean="0"/>
              <a:t>Increase in plant growth/plant biomass decay (leaf litter)</a:t>
            </a:r>
          </a:p>
          <a:p>
            <a:pPr marL="606425" lvl="1" indent="-169863" eaLnBrk="1" hangingPunct="1">
              <a:spcBef>
                <a:spcPct val="0"/>
              </a:spcBef>
              <a:buFont typeface="Wingdings" panose="05000000000000000000" pitchFamily="2" charset="2"/>
              <a:buChar char="§"/>
              <a:defRPr/>
            </a:pPr>
            <a:r>
              <a:rPr lang="en-US" altLang="en-US" dirty="0" smtClean="0"/>
              <a:t>Improper installation or management of air conditioning systems </a:t>
            </a:r>
          </a:p>
          <a:p>
            <a:pPr marL="436562" lvl="1" indent="0" eaLnBrk="1" hangingPunct="1">
              <a:spcBef>
                <a:spcPct val="0"/>
              </a:spcBef>
              <a:buFont typeface="Wingdings" panose="05000000000000000000" pitchFamily="2" charset="2"/>
              <a:buNone/>
              <a:defRPr/>
            </a:pPr>
            <a:endParaRPr lang="en-US" altLang="en-US" dirty="0" smtClean="0"/>
          </a:p>
          <a:p>
            <a:pPr marL="436562" lvl="1" indent="0" eaLnBrk="1" hangingPunct="1">
              <a:spcBef>
                <a:spcPct val="0"/>
              </a:spcBef>
              <a:buFont typeface="Wingdings" panose="05000000000000000000" pitchFamily="2" charset="2"/>
              <a:buNone/>
              <a:defRPr/>
            </a:pPr>
            <a:r>
              <a:rPr lang="en-US" altLang="en-US" dirty="0" smtClean="0"/>
              <a:t>Exposure to mold can cause coughing, wheezing, nasal and throat conditions, and adversely affect persons with asthma or weakened immune systems</a:t>
            </a:r>
          </a:p>
          <a:p>
            <a:pPr marL="169863" indent="-169863" eaLnBrk="1" hangingPunct="1">
              <a:spcBef>
                <a:spcPct val="0"/>
              </a:spcBef>
              <a:defRPr/>
            </a:pPr>
            <a:endParaRPr lang="en-US" altLang="en-US" dirty="0" smtClean="0"/>
          </a:p>
          <a:p>
            <a:pPr marL="169863" indent="-169863" eaLnBrk="1" hangingPunct="1">
              <a:spcBef>
                <a:spcPct val="0"/>
              </a:spcBef>
              <a:defRPr/>
            </a:pPr>
            <a:r>
              <a:rPr lang="en-US" altLang="en-US" dirty="0" smtClean="0"/>
              <a:t>Sources:</a:t>
            </a:r>
            <a:r>
              <a:rPr lang="en-US" altLang="en-US" baseline="0" dirty="0" smtClean="0"/>
              <a:t> </a:t>
            </a:r>
            <a:r>
              <a:rPr lang="en-US" altLang="en-US" dirty="0" smtClean="0"/>
              <a:t>Bernard et al, 2001; National Wildlife Federation, 2010</a:t>
            </a:r>
          </a:p>
          <a:p>
            <a:pPr eaLnBrk="1" hangingPunct="1">
              <a:spcBef>
                <a:spcPct val="0"/>
              </a:spcBef>
            </a:pPr>
            <a:r>
              <a:rPr lang="en-US" altLang="en-US" dirty="0" smtClean="0"/>
              <a:t>Image: City of Waseca, 2016. Available at: https://services.arcgis.com/EBcDMSJ0IDOworEe/arcgis/rest/services/Flood2016_StaffPhotos/FeatureServer/0/9/attachments/4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37</a:t>
            </a:fld>
            <a:endParaRPr lang="en-US" dirty="0"/>
          </a:p>
        </p:txBody>
      </p:sp>
    </p:spTree>
    <p:extLst>
      <p:ext uri="{BB962C8B-B14F-4D97-AF65-F5344CB8AC3E}">
        <p14:creationId xmlns:p14="http://schemas.microsoft.com/office/powerpoint/2010/main" val="3179527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next section will address general mitigation strategies for public health agencies and local governments to reduce the negative health impacts of climate changes and air quality.</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38</a:t>
            </a:fld>
            <a:endParaRPr lang="en-US" dirty="0"/>
          </a:p>
        </p:txBody>
      </p:sp>
    </p:spTree>
    <p:extLst>
      <p:ext uri="{BB962C8B-B14F-4D97-AF65-F5344CB8AC3E}">
        <p14:creationId xmlns:p14="http://schemas.microsoft.com/office/powerpoint/2010/main" val="16240987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Mitigation policies and strategies are aimed at reducing emissions. They are considered an “upstream” approach to eliminating climate change impacts on human health since they reduce the risk at the source by reducing release of greenhouse gases. </a:t>
            </a:r>
          </a:p>
          <a:p>
            <a:pPr eaLnBrk="1" fontAlgn="auto" hangingPunct="1">
              <a:spcBef>
                <a:spcPts val="0"/>
              </a:spcBef>
              <a:spcAft>
                <a:spcPts val="0"/>
              </a:spcAf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Examples of mitigation strategies to reduce air pollution include making smart choices</a:t>
            </a:r>
            <a:r>
              <a:rPr lang="en-US" baseline="0" dirty="0" smtClean="0"/>
              <a:t> about how to travel and use energy. </a:t>
            </a:r>
            <a:r>
              <a:rPr lang="en-US" dirty="0" smtClean="0"/>
              <a:t>Everyone has the right to breathe clean air and</a:t>
            </a:r>
            <a:r>
              <a:rPr lang="en-US" baseline="0" dirty="0" smtClean="0"/>
              <a:t> all of us can do our part to protect our health from air pollution and reduce our contributions to unhealthy air and climate change. For example, as public health professionals we can: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Work with municipal planning departments to improve/incentivize multimodal transportation (walking, biking, transit, etc.) to reduce reliance cars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accent1"/>
                </a:solidFill>
              </a:rPr>
              <a:t>Promote telecommuting policies to help reduce fuel consumption,</a:t>
            </a:r>
            <a:r>
              <a:rPr lang="en-US" sz="1200" baseline="0" dirty="0" smtClean="0">
                <a:solidFill>
                  <a:schemeClr val="accent1"/>
                </a:solidFill>
              </a:rPr>
              <a:t> air pollution and </a:t>
            </a:r>
            <a:r>
              <a:rPr lang="en-US" sz="1200" dirty="0" smtClean="0">
                <a:solidFill>
                  <a:schemeClr val="accent1"/>
                </a:solidFill>
              </a:rPr>
              <a:t>road congestion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accent1"/>
                </a:solidFill>
              </a:rPr>
              <a:t>Encourage the use of renewable energy sources</a:t>
            </a:r>
            <a:r>
              <a:rPr lang="en-US" sz="1200" baseline="0" dirty="0" smtClean="0">
                <a:solidFill>
                  <a:schemeClr val="accent1"/>
                </a:solidFill>
              </a:rPr>
              <a:t> </a:t>
            </a:r>
            <a:r>
              <a:rPr lang="en-US" dirty="0" smtClean="0"/>
              <a:t>by improving the market through group (or government) purchasing power, providing funding for research and development,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Educate about best practices for burning wood and help</a:t>
            </a:r>
            <a:r>
              <a:rPr lang="en-US" baseline="0" dirty="0" smtClean="0"/>
              <a:t> reduce exposure to harmful wood smoke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 USGCRP, 2016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Transportation Image</a:t>
            </a:r>
            <a:r>
              <a:rPr lang="en-US" baseline="0" dirty="0" smtClean="0"/>
              <a:t> Source: Minnesota Department of Transportation, 2016</a:t>
            </a: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39</a:t>
            </a:fld>
            <a:endParaRPr lang="en-US" dirty="0"/>
          </a:p>
        </p:txBody>
      </p:sp>
    </p:spTree>
    <p:extLst>
      <p:ext uri="{BB962C8B-B14F-4D97-AF65-F5344CB8AC3E}">
        <p14:creationId xmlns:p14="http://schemas.microsoft.com/office/powerpoint/2010/main" val="146275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production and maintenance of clean air is essential for overall human health and well-being, thriving ecosystems, and a sustainable economy.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NeueHaasGroteskText Std" panose="020B0504020202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NeueHaasGroteskText Std" panose="020B0504020202020204" pitchFamily="34" charset="0"/>
                <a:ea typeface="+mn-ea"/>
                <a:cs typeface="+mn-cs"/>
              </a:rPr>
              <a:t>Image: “Hot air balloon” – </a:t>
            </a:r>
            <a:r>
              <a:rPr lang="en-US" sz="1200" kern="1200" dirty="0" err="1" smtClean="0">
                <a:solidFill>
                  <a:schemeClr val="tx1"/>
                </a:solidFill>
                <a:effectLst/>
                <a:latin typeface="NeueHaasGroteskText Std" panose="020B0504020202020204" pitchFamily="34" charset="0"/>
                <a:ea typeface="+mn-ea"/>
                <a:cs typeface="+mn-cs"/>
              </a:rPr>
              <a:t>Pexels</a:t>
            </a:r>
            <a:r>
              <a:rPr lang="en-US" sz="1200" kern="1200" dirty="0" smtClean="0">
                <a:solidFill>
                  <a:schemeClr val="tx1"/>
                </a:solidFill>
                <a:effectLst/>
                <a:latin typeface="NeueHaasGroteskText Std" panose="020B0504020202020204" pitchFamily="34" charset="0"/>
                <a:ea typeface="+mn-ea"/>
                <a:cs typeface="+mn-cs"/>
              </a:rPr>
              <a:t>,</a:t>
            </a:r>
            <a:r>
              <a:rPr lang="en-US" sz="1200" kern="1200" baseline="0" dirty="0" smtClean="0">
                <a:solidFill>
                  <a:schemeClr val="tx1"/>
                </a:solidFill>
                <a:effectLst/>
                <a:latin typeface="NeueHaasGroteskText Std" panose="020B0504020202020204" pitchFamily="34" charset="0"/>
                <a:ea typeface="+mn-ea"/>
                <a:cs typeface="+mn-cs"/>
              </a:rPr>
              <a:t> https://www.pexels.com/photo/reflection-of-green-yellow-and-red-hot-air-balloon-in-lake-147540/</a:t>
            </a:r>
            <a:endParaRPr lang="en-US" sz="1200" kern="1200" dirty="0" smtClean="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3902988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175" eaLnBrk="1" hangingPunct="1">
              <a:spcBef>
                <a:spcPct val="0"/>
              </a:spcBef>
            </a:pPr>
            <a:r>
              <a:rPr lang="en-US" altLang="en-US" dirty="0" smtClean="0"/>
              <a:t>Adaptation policies and strategies are more of a “downstream” approach to reducing health impacts from climate change. They are mainly focused on assisting communities with </a:t>
            </a:r>
            <a:r>
              <a:rPr lang="en-US" altLang="en-US" u="sng" dirty="0" smtClean="0"/>
              <a:t>controlling or reducing </a:t>
            </a:r>
            <a:r>
              <a:rPr lang="en-US" altLang="en-US" dirty="0" smtClean="0"/>
              <a:t>their exposures to climate change impacts. </a:t>
            </a:r>
          </a:p>
          <a:p>
            <a:pPr marL="3175" eaLnBrk="1" hangingPunct="1">
              <a:spcBef>
                <a:spcPct val="0"/>
              </a:spcBef>
            </a:pPr>
            <a:endParaRPr lang="en-US" altLang="en-US" dirty="0" smtClean="0"/>
          </a:p>
          <a:p>
            <a:pPr marL="3175" eaLnBrk="1" hangingPunct="1">
              <a:spcBef>
                <a:spcPct val="0"/>
              </a:spcBef>
            </a:pPr>
            <a:r>
              <a:rPr lang="en-US" altLang="en-US" dirty="0" smtClean="0"/>
              <a:t>There are several examples of adaptation efforts related to climate change and air pollution.</a:t>
            </a:r>
          </a:p>
          <a:p>
            <a:pPr marL="3175" eaLnBrk="1" hangingPunct="1">
              <a:spcBef>
                <a:spcPct val="0"/>
              </a:spcBef>
              <a:buFont typeface="Wingdings" panose="05000000000000000000" pitchFamily="2" charset="2"/>
              <a:buChar char="§"/>
            </a:pPr>
            <a:r>
              <a:rPr lang="en-US" altLang="en-US" b="1" dirty="0" smtClean="0"/>
              <a:t>First, monitor the Air Quality Index, or</a:t>
            </a:r>
            <a:r>
              <a:rPr lang="en-US" altLang="en-US" b="1" baseline="0" dirty="0" smtClean="0"/>
              <a:t> AQI, and be prepared to act</a:t>
            </a:r>
            <a:r>
              <a:rPr lang="en-US" altLang="en-US" b="1" dirty="0" smtClean="0"/>
              <a:t>. </a:t>
            </a:r>
            <a:r>
              <a:rPr lang="en-US" altLang="en-US" b="0" dirty="0" smtClean="0"/>
              <a:t>On</a:t>
            </a:r>
            <a:r>
              <a:rPr lang="en-US" altLang="en-US" b="0" baseline="0" dirty="0" smtClean="0"/>
              <a:t> unhealthy air quality days, we can be prepared to distribute</a:t>
            </a:r>
            <a:r>
              <a:rPr lang="en-US" altLang="en-US" dirty="0" smtClean="0"/>
              <a:t> pre-scripted messaging about protecting health, such as encouraging</a:t>
            </a:r>
            <a:r>
              <a:rPr lang="en-US" altLang="en-US" baseline="0" dirty="0" smtClean="0"/>
              <a:t> people with breathing conditions to carry their relief or rescue inhaler,</a:t>
            </a:r>
            <a:r>
              <a:rPr lang="en-US" altLang="en-US" dirty="0" smtClean="0"/>
              <a:t> and</a:t>
            </a:r>
            <a:r>
              <a:rPr lang="en-US" altLang="en-US" baseline="0" dirty="0" smtClean="0"/>
              <a:t> ways to reduce pollution, such as postponing the use of gasoline powered garden equipment. We can also p</a:t>
            </a:r>
            <a:r>
              <a:rPr lang="en-US" altLang="en-US" dirty="0" smtClean="0"/>
              <a:t>rovide guidance and education on how to locate and interpret daily air quality indices and pollen counts.</a:t>
            </a:r>
          </a:p>
          <a:p>
            <a:pPr marL="3175" eaLnBrk="1" hangingPunct="1">
              <a:spcBef>
                <a:spcPct val="0"/>
              </a:spcBef>
              <a:buFont typeface="Wingdings" panose="05000000000000000000" pitchFamily="2" charset="2"/>
              <a:buChar char="§"/>
            </a:pPr>
            <a:r>
              <a:rPr lang="en-US" altLang="en-US" b="1" dirty="0" smtClean="0"/>
              <a:t>Second, improve coordination </a:t>
            </a:r>
            <a:r>
              <a:rPr lang="en-US" altLang="en-US" dirty="0" smtClean="0"/>
              <a:t>of health-risk communication strategies and integrate climate change in other efforts (such as emergency preparedness). In doing this work, it’s important to prioritize outreach and interventions to at-risk groups, including people who have asthma or heart disease, children and older adults, and</a:t>
            </a:r>
            <a:r>
              <a:rPr lang="en-US" altLang="en-US" baseline="0" dirty="0" smtClean="0"/>
              <a:t> people who are doing extended physical activity outside, like playing sports or working outdoors.</a:t>
            </a:r>
            <a:endParaRPr lang="en-US" altLang="en-US" dirty="0" smtClean="0"/>
          </a:p>
          <a:p>
            <a:pPr marL="3175" eaLnBrk="1" hangingPunct="1">
              <a:spcBef>
                <a:spcPct val="0"/>
              </a:spcBef>
              <a:buFont typeface="Wingdings" panose="05000000000000000000" pitchFamily="2" charset="2"/>
              <a:buChar char="§"/>
            </a:pPr>
            <a:r>
              <a:rPr lang="en-US" altLang="en-US" b="1" dirty="0" smtClean="0"/>
              <a:t>Third, we can support data collection and monitoring </a:t>
            </a:r>
            <a:r>
              <a:rPr lang="en-US" altLang="en-US" dirty="0" smtClean="0"/>
              <a:t>of air contaminants, along with related health impact measures such</a:t>
            </a:r>
            <a:r>
              <a:rPr lang="en-US" altLang="en-US" baseline="0" dirty="0" smtClean="0"/>
              <a:t> as </a:t>
            </a:r>
            <a:r>
              <a:rPr lang="en-US" altLang="en-US" dirty="0" smtClean="0"/>
              <a:t>mortality and morbidity related to air pollution exposures.</a:t>
            </a:r>
          </a:p>
          <a:p>
            <a:pPr marL="3175"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lang="en-US" altLang="en-US" b="1" dirty="0" smtClean="0"/>
              <a:t>Finally,</a:t>
            </a:r>
            <a:r>
              <a:rPr lang="en-US" altLang="en-US" b="1" baseline="0" dirty="0" smtClean="0"/>
              <a:t> we can w</a:t>
            </a:r>
            <a:r>
              <a:rPr lang="en-US" altLang="en-US" b="1" dirty="0" smtClean="0"/>
              <a:t>ork with planning and forestry</a:t>
            </a:r>
            <a:r>
              <a:rPr lang="en-US" altLang="en-US" b="1" baseline="0" dirty="0" smtClean="0"/>
              <a:t> professionals </a:t>
            </a:r>
            <a:r>
              <a:rPr lang="en-US" altLang="en-US" b="0" baseline="0" dirty="0" smtClean="0"/>
              <a:t>to prioritize</a:t>
            </a:r>
            <a:r>
              <a:rPr lang="en-US" altLang="en-US" b="0" dirty="0" smtClean="0"/>
              <a:t> climate-resilient, low-allergenic plants </a:t>
            </a:r>
            <a:r>
              <a:rPr lang="en-US" altLang="en-US" dirty="0" smtClean="0"/>
              <a:t>for residential,</a:t>
            </a:r>
            <a:r>
              <a:rPr lang="en-US" altLang="en-US" baseline="0" dirty="0" smtClean="0"/>
              <a:t> business, city and county landscaping. There are many species of trees, shrubs, and plants to choose from, but in general we can encourage species that are pollinated by birds and insects, such as apple trees or dogwood shrubs, and utilize species that are pollinated by wind, such as many of the ornamental grasses, sparingly or in strategic locations. </a:t>
            </a:r>
            <a:endParaRPr lang="en-US" altLang="en-US" dirty="0" smtClean="0"/>
          </a:p>
          <a:p>
            <a:pPr marL="3175" eaLnBrk="1" hangingPunct="1">
              <a:spcBef>
                <a:spcPct val="0"/>
              </a:spcBef>
              <a:buFont typeface="Wingdings" panose="05000000000000000000" pitchFamily="2" charset="2"/>
              <a:buChar char="§"/>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40</a:t>
            </a:fld>
            <a:endParaRPr lang="en-US" dirty="0"/>
          </a:p>
        </p:txBody>
      </p:sp>
    </p:spTree>
    <p:extLst>
      <p:ext uri="{BB962C8B-B14F-4D97-AF65-F5344CB8AC3E}">
        <p14:creationId xmlns:p14="http://schemas.microsoft.com/office/powerpoint/2010/main" val="3584240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The </a:t>
            </a:r>
            <a:r>
              <a:rPr lang="en-US" sz="1100" baseline="0" dirty="0" smtClean="0"/>
              <a:t>Minnesota Public Health Data Access Portal, an online data resource from the MDH Environmental Public Health Tracking Program, i</a:t>
            </a:r>
            <a:r>
              <a:rPr lang="en-US" sz="1100" b="0" i="0" kern="1200" dirty="0" smtClean="0">
                <a:solidFill>
                  <a:schemeClr val="tx1"/>
                </a:solidFill>
                <a:effectLst/>
                <a:latin typeface="NeueHaasGroteskText Std" panose="020B0504020202020204" pitchFamily="34" charset="0"/>
                <a:ea typeface="+mn-ea"/>
                <a:cs typeface="+mn-cs"/>
              </a:rPr>
              <a:t>s an online resource designed to better equip Minnesota’s communities and public health professionals to explore the relationships between environmental exposures, risk factors, and health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smtClean="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tx1"/>
                </a:solidFill>
                <a:effectLst/>
                <a:latin typeface="NeueHaasGroteskText Std" panose="020B0504020202020204" pitchFamily="34" charset="0"/>
                <a:ea typeface="+mn-ea"/>
                <a:cs typeface="+mn-cs"/>
              </a:rPr>
              <a:t>The</a:t>
            </a:r>
            <a:r>
              <a:rPr lang="en-US" sz="1100" b="0" i="0" kern="1200" baseline="0" dirty="0" smtClean="0">
                <a:solidFill>
                  <a:schemeClr val="tx1"/>
                </a:solidFill>
                <a:effectLst/>
                <a:latin typeface="NeueHaasGroteskText Std" panose="020B0504020202020204" pitchFamily="34" charset="0"/>
                <a:ea typeface="+mn-ea"/>
                <a:cs typeface="+mn-cs"/>
              </a:rPr>
              <a:t> Portal features i</a:t>
            </a:r>
            <a:r>
              <a:rPr lang="en-US" sz="1100" b="0" i="0" kern="1200" dirty="0" smtClean="0">
                <a:solidFill>
                  <a:schemeClr val="tx1"/>
                </a:solidFill>
                <a:effectLst/>
                <a:latin typeface="NeueHaasGroteskText Std" panose="020B0504020202020204" pitchFamily="34" charset="0"/>
                <a:ea typeface="+mn-ea"/>
                <a:cs typeface="+mn-cs"/>
              </a:rPr>
              <a:t>nformation as interactive charts and figures, maps, custom tables, or County profiles across a range of environmental health indicators, including</a:t>
            </a:r>
            <a:r>
              <a:rPr lang="en-US" sz="1100" b="0" i="0" kern="1200" baseline="0" dirty="0" smtClean="0">
                <a:solidFill>
                  <a:schemeClr val="tx1"/>
                </a:solidFill>
                <a:effectLst/>
                <a:latin typeface="NeueHaasGroteskText Std" panose="020B0504020202020204" pitchFamily="34" charset="0"/>
                <a:ea typeface="+mn-ea"/>
                <a:cs typeface="+mn-cs"/>
              </a:rPr>
              <a:t> Air Quality and other climate change and health topic areas</a:t>
            </a:r>
            <a:r>
              <a:rPr lang="en-US" sz="1100" b="0" i="0" kern="1200" dirty="0" smtClean="0">
                <a:solidFill>
                  <a:schemeClr val="tx1"/>
                </a:solidFill>
                <a:effectLst/>
                <a:latin typeface="NeueHaasGroteskText Std" panose="020B0504020202020204" pitchFamily="34" charset="0"/>
                <a:ea typeface="+mn-ea"/>
                <a:cs typeface="+mn-cs"/>
              </a:rPr>
              <a:t>. We hope you keep this resource in mind as you work to understand air quality and health impacts in your community. You can acces</a:t>
            </a:r>
            <a:r>
              <a:rPr lang="en-US" sz="1100" b="0" i="0" kern="1200" baseline="0" dirty="0" smtClean="0">
                <a:solidFill>
                  <a:schemeClr val="tx1"/>
                </a:solidFill>
                <a:effectLst/>
                <a:latin typeface="NeueHaasGroteskText Std" panose="020B0504020202020204" pitchFamily="34" charset="0"/>
                <a:ea typeface="+mn-ea"/>
                <a:cs typeface="+mn-cs"/>
              </a:rPr>
              <a:t>s the Portal by visiting the link shown at the bottom of this slide or by visiting the MDH website and searching for “Data Access Portal.”</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41</a:t>
            </a:fld>
            <a:endParaRPr lang="en-US" dirty="0"/>
          </a:p>
        </p:txBody>
      </p:sp>
    </p:spTree>
    <p:extLst>
      <p:ext uri="{BB962C8B-B14F-4D97-AF65-F5344CB8AC3E}">
        <p14:creationId xmlns:p14="http://schemas.microsoft.com/office/powerpoint/2010/main" val="29032086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resource to consult when evaluating community-level air and health interventions is the Environmental</a:t>
            </a:r>
            <a:r>
              <a:rPr lang="en-US" baseline="0" dirty="0" smtClean="0"/>
              <a:t> Justice Screening Tool from the Minnesota Pollution Control Agency. We should all be committed to making sure that unhealthy air doesn’t have a disproportionate impact on any group of people — the principle of environmental justice. This means that all people — regardless of their race, color, national origin, or income — benefit from equal levels of environmental protection and have opportunities to participate in decisions that may impact their environment or health. </a:t>
            </a:r>
          </a:p>
          <a:p>
            <a:endParaRPr lang="en-US" baseline="0" dirty="0" smtClean="0"/>
          </a:p>
          <a:p>
            <a:r>
              <a:rPr lang="en-US" baseline="0" dirty="0" smtClean="0"/>
              <a:t>Integrating environmental justice into our work begins by assessing where low-income Minnesotans, people of color, and others may be experiencing more harm or may be more susceptible to environmental conditions. To help with this process, the Environmental Justice Screening Tool allows public health staff, environmental agency staff, partners, and community members to identify areas where additional consideration or effort is warranted to evaluate the potential disproportionate negative impacts, consider ways to reduce those impacts, and ensure meaningful community engagement. You can access the tool by clicking on the link on the slide or by visiting the MPCA website and searching for ”environmental justice”.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42</a:t>
            </a:fld>
            <a:endParaRPr lang="en-US" dirty="0"/>
          </a:p>
        </p:txBody>
      </p:sp>
    </p:spTree>
    <p:extLst>
      <p:ext uri="{BB962C8B-B14F-4D97-AF65-F5344CB8AC3E}">
        <p14:creationId xmlns:p14="http://schemas.microsoft.com/office/powerpoint/2010/main" val="4173049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We</a:t>
            </a:r>
            <a:r>
              <a:rPr lang="en-US" baseline="0" dirty="0" smtClean="0"/>
              <a:t> as i</a:t>
            </a:r>
            <a:r>
              <a:rPr lang="en-US" dirty="0" smtClean="0"/>
              <a:t>ndividuals can play</a:t>
            </a:r>
            <a:r>
              <a:rPr lang="en-US" baseline="0" dirty="0" smtClean="0"/>
              <a:t> many roles in mitigating and </a:t>
            </a:r>
            <a:r>
              <a:rPr lang="en-US" b="0" dirty="0" smtClean="0"/>
              <a:t>adapting</a:t>
            </a:r>
            <a:r>
              <a:rPr lang="en-US" dirty="0" smtClean="0"/>
              <a:t> to</a:t>
            </a:r>
            <a:r>
              <a:rPr lang="en-US" baseline="0" dirty="0" smtClean="0"/>
              <a:t> </a:t>
            </a:r>
            <a:r>
              <a:rPr lang="en-US" dirty="0" smtClean="0"/>
              <a:t>climate change. The next slides list </a:t>
            </a:r>
            <a:r>
              <a:rPr lang="en-US" baseline="0" dirty="0" smtClean="0"/>
              <a:t>actions each of us can take to make a difference.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43</a:t>
            </a:fld>
            <a:endParaRPr lang="en-US" dirty="0"/>
          </a:p>
        </p:txBody>
      </p:sp>
    </p:spTree>
    <p:extLst>
      <p:ext uri="{BB962C8B-B14F-4D97-AF65-F5344CB8AC3E}">
        <p14:creationId xmlns:p14="http://schemas.microsoft.com/office/powerpoint/2010/main" val="35988717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NeueHaasGroteskText Std" panose="020B0504020202020204" pitchFamily="34" charset="0"/>
                <a:ea typeface="+mn-ea"/>
                <a:cs typeface="+mn-cs"/>
              </a:rPr>
              <a:t>Energy production is one of the big three contributors to our changing climate because burning oil, coal, and natural gas to generate electric power puts a lot of GHGs into the air. </a:t>
            </a:r>
          </a:p>
          <a:p>
            <a:pPr lvl="0"/>
            <a:endParaRPr lang="en-US" sz="1200" kern="1200" dirty="0" smtClean="0">
              <a:solidFill>
                <a:schemeClr val="tx1"/>
              </a:solidFill>
              <a:effectLst/>
              <a:latin typeface="NeueHaasGroteskText Std" panose="020B0504020202020204" pitchFamily="34" charset="0"/>
              <a:ea typeface="+mn-ea"/>
              <a:cs typeface="+mn-cs"/>
            </a:endParaRPr>
          </a:p>
          <a:p>
            <a:pPr lvl="0"/>
            <a:r>
              <a:rPr lang="en-US" sz="1200" kern="1200" dirty="0" smtClean="0">
                <a:solidFill>
                  <a:schemeClr val="tx1"/>
                </a:solidFill>
                <a:effectLst/>
                <a:latin typeface="NeueHaasGroteskText Std" panose="020B0504020202020204" pitchFamily="34" charset="0"/>
                <a:ea typeface="+mn-ea"/>
                <a:cs typeface="+mn-cs"/>
              </a:rPr>
              <a:t>Image: Windmill</a:t>
            </a:r>
            <a:r>
              <a:rPr lang="en-US" sz="1200" kern="1200" baseline="0" dirty="0" smtClean="0">
                <a:solidFill>
                  <a:schemeClr val="tx1"/>
                </a:solidFill>
                <a:effectLst/>
                <a:latin typeface="NeueHaasGroteskText Std" panose="020B0504020202020204" pitchFamily="34" charset="0"/>
                <a:ea typeface="+mn-ea"/>
                <a:cs typeface="+mn-cs"/>
              </a:rPr>
              <a:t> – </a:t>
            </a:r>
            <a:r>
              <a:rPr lang="en-US" sz="1200" kern="1200" baseline="0" dirty="0" err="1" smtClean="0">
                <a:solidFill>
                  <a:schemeClr val="tx1"/>
                </a:solidFill>
                <a:effectLst/>
                <a:latin typeface="NeueHaasGroteskText Std" panose="020B0504020202020204" pitchFamily="34" charset="0"/>
                <a:ea typeface="+mn-ea"/>
                <a:cs typeface="+mn-cs"/>
              </a:rPr>
              <a:t>Pexels</a:t>
            </a:r>
            <a:r>
              <a:rPr lang="en-US" sz="1200" kern="1200" baseline="0" dirty="0" smtClean="0">
                <a:solidFill>
                  <a:schemeClr val="tx1"/>
                </a:solidFill>
                <a:effectLst/>
                <a:latin typeface="NeueHaasGroteskText Std" panose="020B0504020202020204" pitchFamily="34" charset="0"/>
                <a:ea typeface="+mn-ea"/>
                <a:cs typeface="+mn-cs"/>
              </a:rPr>
              <a:t>. Available online at: https://www.pexels.com/photo/road-street-desert-industry-477230/</a:t>
            </a:r>
            <a:endParaRPr lang="en-US" sz="1200" kern="1200" dirty="0" smtClean="0">
              <a:solidFill>
                <a:schemeClr val="tx1"/>
              </a:solidFill>
              <a:effectLst/>
              <a:latin typeface="NeueHaasGroteskText Std" panose="020B0504020202020204" pitchFamily="34" charset="0"/>
              <a:ea typeface="+mn-ea"/>
              <a:cs typeface="+mn-cs"/>
            </a:endParaRPr>
          </a:p>
          <a:p>
            <a:pPr lvl="0"/>
            <a:endParaRPr lang="en-US" sz="1200" kern="1200" dirty="0" smtClean="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44</a:t>
            </a:fld>
            <a:endParaRPr lang="en-US" dirty="0"/>
          </a:p>
        </p:txBody>
      </p:sp>
    </p:spTree>
    <p:extLst>
      <p:ext uri="{BB962C8B-B14F-4D97-AF65-F5344CB8AC3E}">
        <p14:creationId xmlns:p14="http://schemas.microsoft.com/office/powerpoint/2010/main" val="225186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NeueHaasGroteskText Std" panose="020B0504020202020204" pitchFamily="34" charset="0"/>
                <a:ea typeface="+mn-ea"/>
                <a:cs typeface="+mn-cs"/>
              </a:rPr>
              <a:t>As individuals, we</a:t>
            </a:r>
            <a:r>
              <a:rPr lang="en-US" sz="1200" kern="1200" baseline="0" dirty="0" smtClean="0">
                <a:solidFill>
                  <a:schemeClr val="tx1"/>
                </a:solidFill>
                <a:effectLst/>
                <a:latin typeface="NeueHaasGroteskText Std" panose="020B0504020202020204" pitchFamily="34" charset="0"/>
                <a:ea typeface="+mn-ea"/>
                <a:cs typeface="+mn-cs"/>
              </a:rPr>
              <a:t> can</a:t>
            </a:r>
            <a:r>
              <a:rPr lang="en-US" sz="1200" kern="1200" dirty="0" smtClean="0">
                <a:solidFill>
                  <a:schemeClr val="tx1"/>
                </a:solidFill>
                <a:effectLst/>
                <a:latin typeface="NeueHaasGroteskText Std" panose="020B0504020202020204" pitchFamily="34" charset="0"/>
                <a:ea typeface="+mn-ea"/>
                <a:cs typeface="+mn-cs"/>
              </a:rPr>
              <a:t> each reduce the amount of GHG emissions we cause in</a:t>
            </a:r>
            <a:r>
              <a:rPr lang="en-US" sz="1200" kern="1200" baseline="0" dirty="0" smtClean="0">
                <a:solidFill>
                  <a:schemeClr val="tx1"/>
                </a:solidFill>
                <a:effectLst/>
                <a:latin typeface="NeueHaasGroteskText Std" panose="020B0504020202020204" pitchFamily="34" charset="0"/>
                <a:ea typeface="+mn-ea"/>
                <a:cs typeface="+mn-cs"/>
              </a:rPr>
              <a:t> a number of ways like</a:t>
            </a:r>
            <a:r>
              <a:rPr lang="en-US" sz="1200" kern="1200" dirty="0" smtClean="0">
                <a:solidFill>
                  <a:schemeClr val="tx1"/>
                </a:solidFill>
                <a:effectLst/>
                <a:latin typeface="NeueHaasGroteskText Std" panose="020B0504020202020204" pitchFamily="34" charset="0"/>
                <a:ea typeface="+mn-ea"/>
                <a:cs typeface="+mn-cs"/>
              </a:rPr>
              <a:t> using less energy to heat or cool homes (turning the temp up or down 2 degrees, adding insulation and weather stripping, planting trees for shade); using energy-efficient appliances and light bulbs; and reducing/reusing/recycling what we buy and use on a daily basis. </a:t>
            </a:r>
          </a:p>
          <a:p>
            <a:pPr lvl="0"/>
            <a:endParaRPr lang="en-US" sz="1200" kern="1200" dirty="0" smtClean="0">
              <a:solidFill>
                <a:schemeClr val="tx1"/>
              </a:solidFill>
              <a:effectLst/>
              <a:latin typeface="NeueHaasGroteskText Std" panose="020B0504020202020204" pitchFamily="34" charset="0"/>
              <a:ea typeface="+mn-ea"/>
              <a:cs typeface="+mn-cs"/>
            </a:endParaRPr>
          </a:p>
          <a:p>
            <a:pPr lvl="0"/>
            <a:r>
              <a:rPr lang="en-US" sz="1200" kern="1200" dirty="0" smtClean="0">
                <a:solidFill>
                  <a:schemeClr val="tx1"/>
                </a:solidFill>
                <a:effectLst/>
                <a:latin typeface="NeueHaasGroteskText Std" panose="020B0504020202020204" pitchFamily="34" charset="0"/>
                <a:ea typeface="+mn-ea"/>
                <a:cs typeface="+mn-cs"/>
              </a:rPr>
              <a:t>However, what is really going to make a difference is having all of us rely more on renewable energy sources like solar, wind, and biofuels and less on fossil fuel energy sources like oil, coal, and natural gas. As</a:t>
            </a:r>
            <a:r>
              <a:rPr lang="en-US" sz="1200" kern="1200" baseline="0" dirty="0" smtClean="0">
                <a:solidFill>
                  <a:schemeClr val="tx1"/>
                </a:solidFill>
                <a:effectLst/>
                <a:latin typeface="NeueHaasGroteskText Std" panose="020B0504020202020204" pitchFamily="34" charset="0"/>
                <a:ea typeface="+mn-ea"/>
                <a:cs typeface="+mn-cs"/>
              </a:rPr>
              <a:t> individuals, we </a:t>
            </a:r>
            <a:r>
              <a:rPr lang="en-US" sz="1200" kern="1200" dirty="0" smtClean="0">
                <a:solidFill>
                  <a:schemeClr val="tx1"/>
                </a:solidFill>
                <a:effectLst/>
                <a:latin typeface="NeueHaasGroteskText Std" panose="020B0504020202020204" pitchFamily="34" charset="0"/>
                <a:ea typeface="+mn-ea"/>
                <a:cs typeface="+mn-cs"/>
              </a:rPr>
              <a:t>can support public and private sector policy changes that lead to more renewable energy production. A policy example is Minnesota’s Next Generation Energy Act of 2007 that has achievable GHG reduction targets by 2025 and beyond.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NeueHaasGroteskText Std" panose="020B0504020202020204" pitchFamily="34" charset="0"/>
                <a:ea typeface="+mn-ea"/>
                <a:cs typeface="+mn-cs"/>
              </a:rPr>
              <a:t>Image: Windmill</a:t>
            </a:r>
            <a:r>
              <a:rPr lang="en-US" sz="1200" kern="1200" baseline="0" dirty="0" smtClean="0">
                <a:solidFill>
                  <a:schemeClr val="tx1"/>
                </a:solidFill>
                <a:effectLst/>
                <a:latin typeface="NeueHaasGroteskText Std" panose="020B0504020202020204" pitchFamily="34" charset="0"/>
                <a:ea typeface="+mn-ea"/>
                <a:cs typeface="+mn-cs"/>
              </a:rPr>
              <a:t> – </a:t>
            </a:r>
            <a:r>
              <a:rPr lang="en-US" sz="1200" kern="1200" baseline="0" dirty="0" err="1" smtClean="0">
                <a:solidFill>
                  <a:schemeClr val="tx1"/>
                </a:solidFill>
                <a:effectLst/>
                <a:latin typeface="NeueHaasGroteskText Std" panose="020B0504020202020204" pitchFamily="34" charset="0"/>
                <a:ea typeface="+mn-ea"/>
                <a:cs typeface="+mn-cs"/>
              </a:rPr>
              <a:t>Pexels</a:t>
            </a:r>
            <a:r>
              <a:rPr lang="en-US" sz="1200" kern="1200" baseline="0" dirty="0" smtClean="0">
                <a:solidFill>
                  <a:schemeClr val="tx1"/>
                </a:solidFill>
                <a:effectLst/>
                <a:latin typeface="NeueHaasGroteskText Std" panose="020B0504020202020204" pitchFamily="34" charset="0"/>
                <a:ea typeface="+mn-ea"/>
                <a:cs typeface="+mn-cs"/>
              </a:rPr>
              <a:t>. Available online at: https://www.pexels.com/photo/road-street-desert-industry-477230/</a:t>
            </a:r>
            <a:endParaRPr lang="en-US" sz="1200" kern="1200" dirty="0" smtClean="0">
              <a:solidFill>
                <a:schemeClr val="tx1"/>
              </a:solidFill>
              <a:effectLst/>
              <a:latin typeface="NeueHaasGroteskText Std" panose="020B0504020202020204" pitchFamily="34" charset="0"/>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45</a:t>
            </a:fld>
            <a:endParaRPr lang="en-US" dirty="0"/>
          </a:p>
        </p:txBody>
      </p:sp>
    </p:spTree>
    <p:extLst>
      <p:ext uri="{BB962C8B-B14F-4D97-AF65-F5344CB8AC3E}">
        <p14:creationId xmlns:p14="http://schemas.microsoft.com/office/powerpoint/2010/main" val="24522702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NeueHaasGroteskText Std" panose="020B0504020202020204" pitchFamily="34" charset="0"/>
                <a:ea typeface="+mn-ea"/>
                <a:cs typeface="+mn-cs"/>
              </a:rPr>
              <a:t>Transportation is the second big contributor to our changing climate because burning fuel to power vehicles emits a lot of GHGs into the air.</a:t>
            </a:r>
          </a:p>
          <a:p>
            <a:pPr lvl="0"/>
            <a:endParaRPr lang="en-US" sz="1200" kern="1200" dirty="0" smtClean="0">
              <a:solidFill>
                <a:schemeClr val="tx1"/>
              </a:solidFill>
              <a:effectLst/>
              <a:latin typeface="NeueHaasGroteskText Std" panose="020B0504020202020204" pitchFamily="34" charset="0"/>
              <a:ea typeface="+mn-ea"/>
              <a:cs typeface="+mn-cs"/>
            </a:endParaRPr>
          </a:p>
          <a:p>
            <a:pPr lvl="0"/>
            <a:r>
              <a:rPr lang="en-US" sz="1200" kern="1200" dirty="0" smtClean="0">
                <a:solidFill>
                  <a:schemeClr val="tx1"/>
                </a:solidFill>
                <a:effectLst/>
                <a:latin typeface="NeueHaasGroteskText Std" panose="020B0504020202020204" pitchFamily="34" charset="0"/>
                <a:ea typeface="+mn-ea"/>
                <a:cs typeface="+mn-cs"/>
              </a:rPr>
              <a:t>Image: Person biking – </a:t>
            </a:r>
            <a:r>
              <a:rPr lang="en-US" sz="1200" kern="1200" dirty="0" err="1" smtClean="0">
                <a:solidFill>
                  <a:schemeClr val="tx1"/>
                </a:solidFill>
                <a:effectLst/>
                <a:latin typeface="NeueHaasGroteskText Std" panose="020B0504020202020204" pitchFamily="34" charset="0"/>
                <a:ea typeface="+mn-ea"/>
                <a:cs typeface="+mn-cs"/>
              </a:rPr>
              <a:t>Pexels</a:t>
            </a:r>
            <a:r>
              <a:rPr lang="en-US" sz="1200" kern="1200" dirty="0" smtClean="0">
                <a:solidFill>
                  <a:schemeClr val="tx1"/>
                </a:solidFill>
                <a:effectLst/>
                <a:latin typeface="NeueHaasGroteskText Std" panose="020B0504020202020204" pitchFamily="34" charset="0"/>
                <a:ea typeface="+mn-ea"/>
                <a:cs typeface="+mn-cs"/>
              </a:rPr>
              <a:t>. Available online at: https://www.pexels.com/photo/person-wearing-black-and-gray-sleeveless-dress-riding-a-step-through-bicycle-521474/</a:t>
            </a:r>
          </a:p>
        </p:txBody>
      </p:sp>
      <p:sp>
        <p:nvSpPr>
          <p:cNvPr id="4" name="Slide Number Placeholder 3"/>
          <p:cNvSpPr>
            <a:spLocks noGrp="1"/>
          </p:cNvSpPr>
          <p:nvPr>
            <p:ph type="sldNum" sz="quarter" idx="10"/>
          </p:nvPr>
        </p:nvSpPr>
        <p:spPr/>
        <p:txBody>
          <a:bodyPr/>
          <a:lstStyle/>
          <a:p>
            <a:fld id="{F9F08466-AEA7-4FC0-9459-6A32F61DA297}" type="slidenum">
              <a:rPr lang="en-US" smtClean="0"/>
              <a:pPr/>
              <a:t>46</a:t>
            </a:fld>
            <a:endParaRPr lang="en-US" dirty="0"/>
          </a:p>
        </p:txBody>
      </p:sp>
    </p:spTree>
    <p:extLst>
      <p:ext uri="{BB962C8B-B14F-4D97-AF65-F5344CB8AC3E}">
        <p14:creationId xmlns:p14="http://schemas.microsoft.com/office/powerpoint/2010/main" val="9417050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NeueHaasGroteskText Std" panose="020B0504020202020204" pitchFamily="34" charset="0"/>
                <a:ea typeface="+mn-ea"/>
                <a:cs typeface="+mn-cs"/>
              </a:rPr>
              <a:t>As individuals, we can each reduce the amount of GHG emissions we cause by using transportation choices that burn less gasoline</a:t>
            </a:r>
            <a:r>
              <a:rPr lang="en-US" sz="1200" kern="1200" baseline="0" dirty="0" smtClean="0">
                <a:solidFill>
                  <a:schemeClr val="tx1"/>
                </a:solidFill>
                <a:effectLst/>
                <a:latin typeface="NeueHaasGroteskText Std" panose="020B0504020202020204" pitchFamily="34" charset="0"/>
                <a:ea typeface="+mn-ea"/>
                <a:cs typeface="+mn-cs"/>
              </a:rPr>
              <a:t> or </a:t>
            </a:r>
            <a:r>
              <a:rPr lang="en-US" sz="1200" kern="1200" dirty="0" smtClean="0">
                <a:solidFill>
                  <a:schemeClr val="tx1"/>
                </a:solidFill>
                <a:effectLst/>
                <a:latin typeface="NeueHaasGroteskText Std" panose="020B0504020202020204" pitchFamily="34" charset="0"/>
                <a:ea typeface="+mn-ea"/>
                <a:cs typeface="+mn-cs"/>
              </a:rPr>
              <a:t>diesel</a:t>
            </a:r>
            <a:r>
              <a:rPr lang="en-US" sz="1200" kern="1200" baseline="0" dirty="0" smtClean="0">
                <a:solidFill>
                  <a:schemeClr val="tx1"/>
                </a:solidFill>
                <a:effectLst/>
                <a:latin typeface="NeueHaasGroteskText Std" panose="020B0504020202020204" pitchFamily="34" charset="0"/>
                <a:ea typeface="+mn-ea"/>
                <a:cs typeface="+mn-cs"/>
              </a:rPr>
              <a:t> fuel </a:t>
            </a:r>
            <a:r>
              <a:rPr lang="en-US" sz="1200" kern="1200" dirty="0" smtClean="0">
                <a:solidFill>
                  <a:schemeClr val="tx1"/>
                </a:solidFill>
                <a:effectLst/>
                <a:latin typeface="NeueHaasGroteskText Std" panose="020B0504020202020204" pitchFamily="34" charset="0"/>
                <a:ea typeface="+mn-ea"/>
                <a:cs typeface="+mn-cs"/>
              </a:rPr>
              <a:t>like walking, biking, using transit, carpooling, and telecommuting when possible. Another option would be to drive an electric vehicle powered by wind or solar energy. </a:t>
            </a:r>
          </a:p>
          <a:p>
            <a:pPr lvl="0"/>
            <a:endParaRPr lang="en-US" sz="1200" kern="1200" dirty="0" smtClean="0">
              <a:solidFill>
                <a:schemeClr val="tx1"/>
              </a:solidFill>
              <a:effectLst/>
              <a:latin typeface="NeueHaasGroteskText Std" panose="020B0504020202020204" pitchFamily="34" charset="0"/>
              <a:ea typeface="+mn-ea"/>
              <a:cs typeface="+mn-cs"/>
            </a:endParaRPr>
          </a:p>
          <a:p>
            <a:pPr lvl="0"/>
            <a:r>
              <a:rPr lang="en-US" sz="1200" kern="1200" dirty="0" smtClean="0">
                <a:solidFill>
                  <a:schemeClr val="tx1"/>
                </a:solidFill>
                <a:effectLst/>
                <a:latin typeface="NeueHaasGroteskText Std" panose="020B0504020202020204" pitchFamily="34" charset="0"/>
                <a:ea typeface="+mn-ea"/>
                <a:cs typeface="+mn-cs"/>
              </a:rPr>
              <a:t>However, what is really going to make a difference is if we all have more transportation options that either burn less or don’t use any gasoline</a:t>
            </a:r>
            <a:r>
              <a:rPr lang="en-US" sz="1200" kern="1200" baseline="0" dirty="0" smtClean="0">
                <a:solidFill>
                  <a:schemeClr val="tx1"/>
                </a:solidFill>
                <a:effectLst/>
                <a:latin typeface="NeueHaasGroteskText Std" panose="020B0504020202020204" pitchFamily="34" charset="0"/>
                <a:ea typeface="+mn-ea"/>
                <a:cs typeface="+mn-cs"/>
              </a:rPr>
              <a:t> or </a:t>
            </a:r>
            <a:r>
              <a:rPr lang="en-US" sz="1200" kern="1200" dirty="0" smtClean="0">
                <a:solidFill>
                  <a:schemeClr val="tx1"/>
                </a:solidFill>
                <a:effectLst/>
                <a:latin typeface="NeueHaasGroteskText Std" panose="020B0504020202020204" pitchFamily="34" charset="0"/>
                <a:ea typeface="+mn-ea"/>
                <a:cs typeface="+mn-cs"/>
              </a:rPr>
              <a:t>diesel fuel. As individuals, we can support public and private sector policies like increasing gas and diesel</a:t>
            </a:r>
            <a:r>
              <a:rPr lang="en-US" sz="1200" kern="1200" baseline="0" dirty="0" smtClean="0">
                <a:solidFill>
                  <a:schemeClr val="tx1"/>
                </a:solidFill>
                <a:effectLst/>
                <a:latin typeface="NeueHaasGroteskText Std" panose="020B0504020202020204" pitchFamily="34" charset="0"/>
                <a:ea typeface="+mn-ea"/>
                <a:cs typeface="+mn-cs"/>
              </a:rPr>
              <a:t> </a:t>
            </a:r>
            <a:r>
              <a:rPr lang="en-US" sz="1200" kern="1200" dirty="0" smtClean="0">
                <a:solidFill>
                  <a:schemeClr val="tx1"/>
                </a:solidFill>
                <a:effectLst/>
                <a:latin typeface="NeueHaasGroteskText Std" panose="020B0504020202020204" pitchFamily="34" charset="0"/>
                <a:ea typeface="+mn-ea"/>
                <a:cs typeface="+mn-cs"/>
              </a:rPr>
              <a:t>mileage standards, incentivizing the production and purchase of electric vehicles, building more transit</a:t>
            </a:r>
            <a:r>
              <a:rPr lang="en-US" sz="1200" kern="1200" baseline="0" dirty="0" smtClean="0">
                <a:solidFill>
                  <a:schemeClr val="tx1"/>
                </a:solidFill>
                <a:effectLst/>
                <a:latin typeface="NeueHaasGroteskText Std" panose="020B0504020202020204" pitchFamily="34" charset="0"/>
                <a:ea typeface="+mn-ea"/>
                <a:cs typeface="+mn-cs"/>
              </a:rPr>
              <a:t> </a:t>
            </a:r>
            <a:r>
              <a:rPr lang="en-US" sz="1200" kern="1200" dirty="0" smtClean="0">
                <a:solidFill>
                  <a:schemeClr val="tx1"/>
                </a:solidFill>
                <a:effectLst/>
                <a:latin typeface="NeueHaasGroteskText Std" panose="020B0504020202020204" pitchFamily="34" charset="0"/>
                <a:ea typeface="+mn-ea"/>
                <a:cs typeface="+mn-cs"/>
              </a:rPr>
              <a:t>options where sufficient population</a:t>
            </a:r>
            <a:r>
              <a:rPr lang="en-US" sz="1200" kern="1200" baseline="0" dirty="0" smtClean="0">
                <a:solidFill>
                  <a:schemeClr val="tx1"/>
                </a:solidFill>
                <a:effectLst/>
                <a:latin typeface="NeueHaasGroteskText Std" panose="020B0504020202020204" pitchFamily="34" charset="0"/>
                <a:ea typeface="+mn-ea"/>
                <a:cs typeface="+mn-cs"/>
              </a:rPr>
              <a:t> </a:t>
            </a:r>
            <a:r>
              <a:rPr lang="en-US" sz="1200" kern="1200" dirty="0" smtClean="0">
                <a:solidFill>
                  <a:schemeClr val="tx1"/>
                </a:solidFill>
                <a:effectLst/>
                <a:latin typeface="NeueHaasGroteskText Std" panose="020B0504020202020204" pitchFamily="34" charset="0"/>
                <a:ea typeface="+mn-ea"/>
                <a:cs typeface="+mn-cs"/>
              </a:rPr>
              <a:t>density exists, and having policies that support telecommuting.</a:t>
            </a:r>
          </a:p>
          <a:p>
            <a:pPr lvl="0"/>
            <a:endParaRPr lang="en-US" sz="1200" kern="1200" dirty="0" smtClean="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NeueHaasGroteskText Std" panose="020B0504020202020204" pitchFamily="34" charset="0"/>
                <a:ea typeface="+mn-ea"/>
                <a:cs typeface="+mn-cs"/>
              </a:rPr>
              <a:t>Image: Person biking – </a:t>
            </a:r>
            <a:r>
              <a:rPr lang="en-US" sz="1200" kern="1200" dirty="0" err="1" smtClean="0">
                <a:solidFill>
                  <a:schemeClr val="tx1"/>
                </a:solidFill>
                <a:effectLst/>
                <a:latin typeface="NeueHaasGroteskText Std" panose="020B0504020202020204" pitchFamily="34" charset="0"/>
                <a:ea typeface="+mn-ea"/>
                <a:cs typeface="+mn-cs"/>
              </a:rPr>
              <a:t>Pexels</a:t>
            </a:r>
            <a:r>
              <a:rPr lang="en-US" sz="1200" kern="1200" dirty="0" smtClean="0">
                <a:solidFill>
                  <a:schemeClr val="tx1"/>
                </a:solidFill>
                <a:effectLst/>
                <a:latin typeface="NeueHaasGroteskText Std" panose="020B0504020202020204" pitchFamily="34" charset="0"/>
                <a:ea typeface="+mn-ea"/>
                <a:cs typeface="+mn-cs"/>
              </a:rPr>
              <a:t>. Available online at: https://www.pexels.com/photo/person-wearing-black-and-gray-sleeveless-dress-riding-a-step-through-bicycle-521474/</a:t>
            </a:r>
          </a:p>
          <a:p>
            <a:pPr lvl="0"/>
            <a:endParaRPr lang="en-US" sz="1200" kern="1200" dirty="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47</a:t>
            </a:fld>
            <a:endParaRPr lang="en-US" dirty="0"/>
          </a:p>
        </p:txBody>
      </p:sp>
    </p:spTree>
    <p:extLst>
      <p:ext uri="{BB962C8B-B14F-4D97-AF65-F5344CB8AC3E}">
        <p14:creationId xmlns:p14="http://schemas.microsoft.com/office/powerpoint/2010/main" val="8203722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NeueHaasGroteskText Std" panose="020B0504020202020204" pitchFamily="34" charset="0"/>
                <a:ea typeface="+mn-ea"/>
                <a:cs typeface="+mn-cs"/>
              </a:rPr>
              <a:t>Agriculture is the third big contributor to GHG emissions because it takes a lot of energy to produce, process, and transport food. </a:t>
            </a:r>
          </a:p>
          <a:p>
            <a:pPr lvl="0"/>
            <a:endParaRPr lang="en-US" sz="1200" kern="1200" dirty="0" smtClean="0">
              <a:solidFill>
                <a:schemeClr val="tx1"/>
              </a:solidFill>
              <a:effectLst/>
              <a:latin typeface="NeueHaasGroteskText Std" panose="020B0504020202020204" pitchFamily="34" charset="0"/>
              <a:ea typeface="+mn-ea"/>
              <a:cs typeface="+mn-cs"/>
            </a:endParaRPr>
          </a:p>
          <a:p>
            <a:pPr lvl="0"/>
            <a:r>
              <a:rPr lang="en-US" sz="1200" kern="1200" dirty="0" smtClean="0">
                <a:solidFill>
                  <a:schemeClr val="tx1"/>
                </a:solidFill>
                <a:effectLst/>
                <a:latin typeface="NeueHaasGroteskText Std" panose="020B0504020202020204" pitchFamily="34" charset="0"/>
                <a:ea typeface="+mn-ea"/>
                <a:cs typeface="+mn-cs"/>
              </a:rPr>
              <a:t>Image: Food</a:t>
            </a:r>
            <a:r>
              <a:rPr lang="en-US" sz="1200" kern="1200" baseline="0" dirty="0" smtClean="0">
                <a:solidFill>
                  <a:schemeClr val="tx1"/>
                </a:solidFill>
                <a:effectLst/>
                <a:latin typeface="NeueHaasGroteskText Std" panose="020B0504020202020204" pitchFamily="34" charset="0"/>
                <a:ea typeface="+mn-ea"/>
                <a:cs typeface="+mn-cs"/>
              </a:rPr>
              <a:t> – </a:t>
            </a:r>
            <a:r>
              <a:rPr lang="en-US" sz="1200" kern="1200" baseline="0" dirty="0" err="1" smtClean="0">
                <a:solidFill>
                  <a:schemeClr val="tx1"/>
                </a:solidFill>
                <a:effectLst/>
                <a:latin typeface="NeueHaasGroteskText Std" panose="020B0504020202020204" pitchFamily="34" charset="0"/>
                <a:ea typeface="+mn-ea"/>
                <a:cs typeface="+mn-cs"/>
              </a:rPr>
              <a:t>Pexels</a:t>
            </a:r>
            <a:r>
              <a:rPr lang="en-US" sz="1200" kern="1200" baseline="0" dirty="0" smtClean="0">
                <a:solidFill>
                  <a:schemeClr val="tx1"/>
                </a:solidFill>
                <a:effectLst/>
                <a:latin typeface="NeueHaasGroteskText Std" panose="020B0504020202020204" pitchFamily="34" charset="0"/>
                <a:ea typeface="+mn-ea"/>
                <a:cs typeface="+mn-cs"/>
              </a:rPr>
              <a:t>. Available online at: https://www.pexels.com/photo/tomatoes-carrots-and-radish-on-the-top-of-the-table-196643/</a:t>
            </a:r>
            <a:endParaRPr lang="en-US" sz="1200" kern="1200" dirty="0" smtClean="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48</a:t>
            </a:fld>
            <a:endParaRPr lang="en-US" dirty="0"/>
          </a:p>
        </p:txBody>
      </p:sp>
    </p:spTree>
    <p:extLst>
      <p:ext uri="{BB962C8B-B14F-4D97-AF65-F5344CB8AC3E}">
        <p14:creationId xmlns:p14="http://schemas.microsoft.com/office/powerpoint/2010/main" val="37440961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NeueHaasGroteskText Std" panose="020B0504020202020204" pitchFamily="34" charset="0"/>
                <a:ea typeface="+mn-ea"/>
                <a:cs typeface="+mn-cs"/>
              </a:rPr>
              <a:t>As individuals, we can each reduce the amount of GHG emissions we cause by buying more locally grown foods, eating fewer processed foods and less meat, and even growing some of our own food. </a:t>
            </a:r>
          </a:p>
          <a:p>
            <a:pPr lvl="0"/>
            <a:endParaRPr lang="en-US" sz="1200" kern="1200" dirty="0" smtClean="0">
              <a:solidFill>
                <a:schemeClr val="tx1"/>
              </a:solidFill>
              <a:effectLst/>
              <a:latin typeface="NeueHaasGroteskText Std" panose="020B0504020202020204" pitchFamily="34" charset="0"/>
              <a:ea typeface="+mn-ea"/>
              <a:cs typeface="+mn-cs"/>
            </a:endParaRPr>
          </a:p>
          <a:p>
            <a:pPr lvl="0"/>
            <a:r>
              <a:rPr lang="en-US" sz="1200" kern="1200" dirty="0" smtClean="0">
                <a:solidFill>
                  <a:schemeClr val="tx1"/>
                </a:solidFill>
                <a:effectLst/>
                <a:latin typeface="NeueHaasGroteskText Std" panose="020B0504020202020204" pitchFamily="34" charset="0"/>
                <a:ea typeface="+mn-ea"/>
                <a:cs typeface="+mn-cs"/>
              </a:rPr>
              <a:t>However, what is really going to make a difference is if we all have access to foods that are produced, processed, and transported using less energy. As individuals, we can support public and private sector policies that incentivize foods produced with fewer chemicals, foods that</a:t>
            </a:r>
            <a:r>
              <a:rPr lang="en-US" sz="1200" kern="1200" baseline="0" dirty="0" smtClean="0">
                <a:solidFill>
                  <a:schemeClr val="tx1"/>
                </a:solidFill>
                <a:effectLst/>
                <a:latin typeface="NeueHaasGroteskText Std" panose="020B0504020202020204" pitchFamily="34" charset="0"/>
                <a:ea typeface="+mn-ea"/>
                <a:cs typeface="+mn-cs"/>
              </a:rPr>
              <a:t> are less processed and closer to their natural state</a:t>
            </a:r>
            <a:r>
              <a:rPr lang="en-US" sz="1200" kern="1200" dirty="0" smtClean="0">
                <a:solidFill>
                  <a:schemeClr val="tx1"/>
                </a:solidFill>
                <a:effectLst/>
                <a:latin typeface="NeueHaasGroteskText Std" panose="020B0504020202020204" pitchFamily="34" charset="0"/>
                <a:ea typeface="+mn-ea"/>
                <a:cs typeface="+mn-cs"/>
              </a:rPr>
              <a:t>, and foods that are transported shorter distances. </a:t>
            </a:r>
          </a:p>
          <a:p>
            <a:pPr lvl="0"/>
            <a:endParaRPr lang="en-US" sz="1200" kern="1200" dirty="0" smtClean="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NeueHaasGroteskText Std" panose="020B0504020202020204" pitchFamily="34" charset="0"/>
                <a:ea typeface="+mn-ea"/>
                <a:cs typeface="+mn-cs"/>
              </a:rPr>
              <a:t>Image: Food</a:t>
            </a:r>
            <a:r>
              <a:rPr lang="en-US" sz="1200" kern="1200" baseline="0" dirty="0" smtClean="0">
                <a:solidFill>
                  <a:schemeClr val="tx1"/>
                </a:solidFill>
                <a:effectLst/>
                <a:latin typeface="NeueHaasGroteskText Std" panose="020B0504020202020204" pitchFamily="34" charset="0"/>
                <a:ea typeface="+mn-ea"/>
                <a:cs typeface="+mn-cs"/>
              </a:rPr>
              <a:t> – </a:t>
            </a:r>
            <a:r>
              <a:rPr lang="en-US" sz="1200" kern="1200" baseline="0" dirty="0" err="1" smtClean="0">
                <a:solidFill>
                  <a:schemeClr val="tx1"/>
                </a:solidFill>
                <a:effectLst/>
                <a:latin typeface="NeueHaasGroteskText Std" panose="020B0504020202020204" pitchFamily="34" charset="0"/>
                <a:ea typeface="+mn-ea"/>
                <a:cs typeface="+mn-cs"/>
              </a:rPr>
              <a:t>Pexels</a:t>
            </a:r>
            <a:r>
              <a:rPr lang="en-US" sz="1200" kern="1200" baseline="0" dirty="0" smtClean="0">
                <a:solidFill>
                  <a:schemeClr val="tx1"/>
                </a:solidFill>
                <a:effectLst/>
                <a:latin typeface="NeueHaasGroteskText Std" panose="020B0504020202020204" pitchFamily="34" charset="0"/>
                <a:ea typeface="+mn-ea"/>
                <a:cs typeface="+mn-cs"/>
              </a:rPr>
              <a:t>. Available online at: https://www.pexels.com/photo/tomatoes-carrots-and-radish-on-the-top-of-the-table-196643/</a:t>
            </a:r>
            <a:endParaRPr lang="en-US" sz="1200" kern="1200" dirty="0" smtClean="0">
              <a:solidFill>
                <a:schemeClr val="tx1"/>
              </a:solidFill>
              <a:effectLst/>
              <a:latin typeface="NeueHaasGroteskText Std" panose="020B0504020202020204" pitchFamily="34" charset="0"/>
              <a:ea typeface="+mn-ea"/>
              <a:cs typeface="+mn-cs"/>
            </a:endParaRPr>
          </a:p>
          <a:p>
            <a:pPr lvl="0"/>
            <a:endParaRPr lang="en-US" sz="1200" kern="1200" dirty="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49</a:t>
            </a:fld>
            <a:endParaRPr lang="en-US" dirty="0"/>
          </a:p>
        </p:txBody>
      </p:sp>
    </p:spTree>
    <p:extLst>
      <p:ext uri="{BB962C8B-B14F-4D97-AF65-F5344CB8AC3E}">
        <p14:creationId xmlns:p14="http://schemas.microsoft.com/office/powerpoint/2010/main" val="3989710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smtClean="0"/>
              <a:t>Overall air quality in Minnesota has improved over the past 20 years, due in part to controls put in place under the Clean Air Act. Annual air pollution emissions in Minnesota have decreased by nearly 40% since 1990. The greatest emission reductions have been achieved by power plants (which are often considered “permitted” sources) with emissions falling by nearly 70% between 1990 and 2013. </a:t>
            </a:r>
          </a:p>
          <a:p>
            <a:pPr eaLnBrk="1" hangingPunct="1">
              <a:spcBef>
                <a:spcPct val="0"/>
              </a:spcBef>
            </a:pPr>
            <a:endParaRPr lang="en-US" altLang="en-US" sz="1200" dirty="0" smtClean="0"/>
          </a:p>
          <a:p>
            <a:pPr eaLnBrk="1" hangingPunct="1">
              <a:spcBef>
                <a:spcPct val="0"/>
              </a:spcBef>
            </a:pPr>
            <a:r>
              <a:rPr lang="en-US" altLang="en-US" sz="1200" dirty="0" smtClean="0"/>
              <a:t>Source: MPCA, 2015a</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9958061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buClr>
                <a:schemeClr val="accent3"/>
              </a:buClr>
              <a:defRPr/>
            </a:pPr>
            <a:r>
              <a:rPr lang="en-US" altLang="en-US" sz="1000" dirty="0" smtClean="0"/>
              <a:t>In summary, </a:t>
            </a:r>
            <a:r>
              <a:rPr lang="en-US" sz="1200" dirty="0" smtClean="0"/>
              <a:t>Minnesota’s climate is changing. We are seeing increasing in</a:t>
            </a:r>
            <a:r>
              <a:rPr lang="en-US" sz="1200" baseline="0" dirty="0" smtClean="0"/>
              <a:t> temperature and changes in levels of precipitation.</a:t>
            </a:r>
          </a:p>
          <a:p>
            <a:pPr>
              <a:lnSpc>
                <a:spcPct val="120000"/>
              </a:lnSpc>
              <a:buClr>
                <a:schemeClr val="accent3"/>
              </a:buClr>
              <a:defRPr/>
            </a:pPr>
            <a:endParaRPr lang="en-US" sz="1200" baseline="0" dirty="0" smtClean="0"/>
          </a:p>
          <a:p>
            <a:pPr>
              <a:lnSpc>
                <a:spcPct val="120000"/>
              </a:lnSpc>
              <a:buClr>
                <a:schemeClr val="accent3"/>
              </a:buClr>
              <a:defRPr/>
            </a:pPr>
            <a:r>
              <a:rPr lang="en-US" sz="1200" baseline="0" dirty="0" smtClean="0"/>
              <a:t>These changes will likely increase levels of particulate matter, formation of ground-level ozone, pollen, and mold.</a:t>
            </a:r>
            <a:endParaRPr lang="en-US" sz="1200" dirty="0" smtClean="0"/>
          </a:p>
          <a:p>
            <a:pPr>
              <a:lnSpc>
                <a:spcPct val="120000"/>
              </a:lnSpc>
              <a:buClr>
                <a:schemeClr val="accent3"/>
              </a:buClr>
              <a:defRPr/>
            </a:pPr>
            <a:endParaRPr lang="en-US" sz="1200" dirty="0" smtClean="0"/>
          </a:p>
          <a:p>
            <a:pPr>
              <a:lnSpc>
                <a:spcPct val="120000"/>
              </a:lnSpc>
              <a:buClr>
                <a:schemeClr val="accent3"/>
              </a:buClr>
              <a:defRPr/>
            </a:pPr>
            <a:r>
              <a:rPr lang="en-US" sz="1200" dirty="0" smtClean="0"/>
              <a:t>It’s important to remember that certain populations are at greater risk from exposure to air pollutants and allergens. These include</a:t>
            </a:r>
            <a:r>
              <a:rPr lang="en-US" sz="1200" baseline="0" dirty="0" smtClean="0"/>
              <a:t> t</a:t>
            </a:r>
            <a:r>
              <a:rPr lang="en-US" sz="1200" dirty="0" smtClean="0"/>
              <a:t>hose with existing respiratory and cardiovascular conditions, elderly,</a:t>
            </a:r>
            <a:r>
              <a:rPr lang="en-US" sz="1200" baseline="0" dirty="0" smtClean="0"/>
              <a:t> and children.</a:t>
            </a:r>
            <a:endParaRPr lang="en-US" sz="1200" dirty="0" smtClean="0"/>
          </a:p>
          <a:p>
            <a:pPr>
              <a:lnSpc>
                <a:spcPct val="120000"/>
              </a:lnSpc>
              <a:buClr>
                <a:schemeClr val="accent3"/>
              </a:buClr>
              <a:defRPr/>
            </a:pPr>
            <a:endParaRPr lang="en-US" sz="1200" dirty="0" smtClean="0"/>
          </a:p>
          <a:p>
            <a:pPr>
              <a:lnSpc>
                <a:spcPct val="120000"/>
              </a:lnSpc>
              <a:buClr>
                <a:schemeClr val="accent3"/>
              </a:buClr>
              <a:defRPr/>
            </a:pPr>
            <a:r>
              <a:rPr lang="en-US" sz="1200" dirty="0" smtClean="0"/>
              <a:t>Everyone has the right to breathe clean air and</a:t>
            </a:r>
            <a:r>
              <a:rPr lang="en-US" sz="1200" baseline="0" dirty="0" smtClean="0"/>
              <a:t> all of us can do our part to protect our health from air pollution and reduce our contributions to unhealthy air and climate change. </a:t>
            </a:r>
          </a:p>
          <a:p>
            <a:pPr>
              <a:lnSpc>
                <a:spcPct val="120000"/>
              </a:lnSpc>
              <a:buClr>
                <a:schemeClr val="accent3"/>
              </a:buClr>
              <a:defRPr/>
            </a:pPr>
            <a:endParaRPr lang="en-US" sz="1200" dirty="0" smtClean="0"/>
          </a:p>
          <a:p>
            <a:pPr>
              <a:lnSpc>
                <a:spcPct val="120000"/>
              </a:lnSpc>
              <a:buClr>
                <a:schemeClr val="accent3"/>
              </a:buClr>
              <a:defRPr/>
            </a:pPr>
            <a:r>
              <a:rPr lang="en-US" sz="1200" dirty="0" smtClean="0"/>
              <a:t>Public health awareness, education, and coordinated mitigation and adaptation planning with other agencies can reduce the health impacts.</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50</a:t>
            </a:fld>
            <a:endParaRPr lang="en-US" dirty="0"/>
          </a:p>
        </p:txBody>
      </p:sp>
    </p:spTree>
    <p:extLst>
      <p:ext uri="{BB962C8B-B14F-4D97-AF65-F5344CB8AC3E}">
        <p14:creationId xmlns:p14="http://schemas.microsoft.com/office/powerpoint/2010/main" val="11981797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51</a:t>
            </a:fld>
            <a:endParaRPr lang="en-US" dirty="0"/>
          </a:p>
        </p:txBody>
      </p:sp>
    </p:spTree>
    <p:extLst>
      <p:ext uri="{BB962C8B-B14F-4D97-AF65-F5344CB8AC3E}">
        <p14:creationId xmlns:p14="http://schemas.microsoft.com/office/powerpoint/2010/main" val="3811841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52</a:t>
            </a:fld>
            <a:endParaRPr lang="en-US" dirty="0"/>
          </a:p>
        </p:txBody>
      </p:sp>
    </p:spTree>
    <p:extLst>
      <p:ext uri="{BB962C8B-B14F-4D97-AF65-F5344CB8AC3E}">
        <p14:creationId xmlns:p14="http://schemas.microsoft.com/office/powerpoint/2010/main" val="15244100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53</a:t>
            </a:fld>
            <a:endParaRPr lang="en-US" dirty="0"/>
          </a:p>
        </p:txBody>
      </p:sp>
    </p:spTree>
    <p:extLst>
      <p:ext uri="{BB962C8B-B14F-4D97-AF65-F5344CB8AC3E}">
        <p14:creationId xmlns:p14="http://schemas.microsoft.com/office/powerpoint/2010/main" val="41496594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54</a:t>
            </a:fld>
            <a:endParaRPr lang="en-US" dirty="0"/>
          </a:p>
        </p:txBody>
      </p:sp>
    </p:spTree>
    <p:extLst>
      <p:ext uri="{BB962C8B-B14F-4D97-AF65-F5344CB8AC3E}">
        <p14:creationId xmlns:p14="http://schemas.microsoft.com/office/powerpoint/2010/main" val="31302382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55</a:t>
            </a:fld>
            <a:endParaRPr lang="en-US" dirty="0"/>
          </a:p>
        </p:txBody>
      </p:sp>
    </p:spTree>
    <p:extLst>
      <p:ext uri="{BB962C8B-B14F-4D97-AF65-F5344CB8AC3E}">
        <p14:creationId xmlns:p14="http://schemas.microsoft.com/office/powerpoint/2010/main" val="33195050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56</a:t>
            </a:fld>
            <a:endParaRPr lang="en-US" dirty="0"/>
          </a:p>
        </p:txBody>
      </p:sp>
    </p:spTree>
    <p:extLst>
      <p:ext uri="{BB962C8B-B14F-4D97-AF65-F5344CB8AC3E}">
        <p14:creationId xmlns:p14="http://schemas.microsoft.com/office/powerpoint/2010/main" val="9102179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57</a:t>
            </a:fld>
            <a:endParaRPr lang="en-US" dirty="0"/>
          </a:p>
        </p:txBody>
      </p:sp>
    </p:spTree>
    <p:extLst>
      <p:ext uri="{BB962C8B-B14F-4D97-AF65-F5344CB8AC3E}">
        <p14:creationId xmlns:p14="http://schemas.microsoft.com/office/powerpoint/2010/main" val="29524962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58</a:t>
            </a:fld>
            <a:endParaRPr lang="en-US" dirty="0"/>
          </a:p>
        </p:txBody>
      </p:sp>
    </p:spTree>
    <p:extLst>
      <p:ext uri="{BB962C8B-B14F-4D97-AF65-F5344CB8AC3E}">
        <p14:creationId xmlns:p14="http://schemas.microsoft.com/office/powerpoint/2010/main" val="3413924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t>However, air pollution is still a problem. There</a:t>
            </a:r>
            <a:r>
              <a:rPr lang="en-US" altLang="en-US" sz="1200" baseline="0" dirty="0" smtClean="0"/>
              <a:t> are four main categories of air pollutants in Minnesota, they include on-road vehicles, off-road vehicles and equipment, neighborhood sources, and permitted sources.</a:t>
            </a:r>
          </a:p>
          <a:p>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Source: Minnesota Pollution Control Agency, </a:t>
            </a:r>
            <a:r>
              <a:rPr lang="en-US" sz="1200" i="1" baseline="0" dirty="0" smtClean="0"/>
              <a:t>The Air We Breathe, </a:t>
            </a:r>
            <a:r>
              <a:rPr lang="en-US" sz="1200" i="0" baseline="0" dirty="0" smtClean="0"/>
              <a:t>2017</a:t>
            </a:r>
          </a:p>
          <a:p>
            <a:r>
              <a:rPr lang="en-US" sz="1200" i="0" baseline="0" dirty="0" smtClean="0"/>
              <a:t>Images: Minnesota Pollution Control Agency</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973180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Small and widespread sources are the largest portion </a:t>
            </a:r>
            <a:r>
              <a:rPr lang="en-US" sz="1200" dirty="0" smtClean="0"/>
              <a:t>of overall air pollution emissions in Minnesota. These sources include: on-road</a:t>
            </a:r>
            <a:r>
              <a:rPr lang="en-US" sz="1200" baseline="0" dirty="0" smtClean="0"/>
              <a:t> vehicles like cars, trucks and busses; off-road vehicles like construction and agricultural equipment; and neighborhood sources like small businesses, heating, and wood smoke.</a:t>
            </a: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While air quality in Minnesota currently meets federal standards, </a:t>
            </a:r>
            <a:r>
              <a:rPr lang="en-US" altLang="en-US" u="sng" dirty="0" smtClean="0"/>
              <a:t>even low and moderate levels of air pollution can contribute to serious illnesses and early death</a:t>
            </a:r>
            <a:r>
              <a:rPr lang="en-US" altLang="en-US" dirty="0" smtClean="0"/>
              <a:t>. </a:t>
            </a:r>
            <a:endParaRPr lang="en-US" alt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Source: Minnesota Pollution Control Agency, </a:t>
            </a:r>
            <a:r>
              <a:rPr lang="en-US" sz="1200" i="1" baseline="0" dirty="0" smtClean="0"/>
              <a:t>The Air We Breathe, </a:t>
            </a:r>
            <a:r>
              <a:rPr lang="en-US" sz="1200" i="0" baseline="0" dirty="0" smtClean="0"/>
              <a:t>2017</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3970010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25" eaLnBrk="1" hangingPunct="1">
              <a:spcBef>
                <a:spcPct val="0"/>
              </a:spcBef>
              <a:defRPr/>
            </a:pPr>
            <a:r>
              <a:rPr lang="en-US" altLang="en-US" sz="1200" dirty="0" smtClean="0"/>
              <a:t>The risk to any one individual from air pollution is determined in part on factors related to </a:t>
            </a:r>
            <a:r>
              <a:rPr lang="en-US" altLang="en-US" sz="1200" u="sng" dirty="0" smtClean="0"/>
              <a:t>exposure and sensitivity</a:t>
            </a:r>
            <a:r>
              <a:rPr lang="en-US" altLang="en-US" sz="1200" dirty="0" smtClean="0"/>
              <a:t>.</a:t>
            </a:r>
          </a:p>
          <a:p>
            <a:pPr defTabSz="873125" eaLnBrk="1" hangingPunct="1">
              <a:spcBef>
                <a:spcPct val="0"/>
              </a:spcBef>
              <a:defRPr/>
            </a:pPr>
            <a:endParaRPr lang="en-US" altLang="en-US" sz="1200" dirty="0" smtClean="0"/>
          </a:p>
          <a:p>
            <a:pPr defTabSz="873125" eaLnBrk="1" hangingPunct="1">
              <a:spcBef>
                <a:spcPct val="0"/>
              </a:spcBef>
              <a:buFont typeface="Wingdings" panose="05000000000000000000" pitchFamily="2" charset="2"/>
              <a:buNone/>
              <a:defRPr/>
            </a:pPr>
            <a:r>
              <a:rPr lang="en-US" altLang="en-US" sz="1200" dirty="0" smtClean="0"/>
              <a:t>People who can suffer from long term (or chronic) exposures to air pollution include individuals in outdoor occupations such as truck drivers, construction workers, gas station attendants and others who are exposed to vehicle exhaust emissions for extended periods of time, or people who live adjacent to high traffic corridors.</a:t>
            </a:r>
          </a:p>
          <a:p>
            <a:pPr defTabSz="873125" eaLnBrk="1" hangingPunct="1">
              <a:spcBef>
                <a:spcPct val="0"/>
              </a:spcBef>
              <a:buFont typeface="Wingdings" panose="05000000000000000000" pitchFamily="2" charset="2"/>
              <a:buNone/>
              <a:defRPr/>
            </a:pPr>
            <a:endParaRPr lang="en-US" altLang="en-US" sz="1200" dirty="0" smtClean="0"/>
          </a:p>
          <a:p>
            <a:pPr defTabSz="873125" eaLnBrk="1" hangingPunct="1">
              <a:spcBef>
                <a:spcPct val="0"/>
              </a:spcBef>
              <a:buFont typeface="Wingdings" panose="05000000000000000000" pitchFamily="2" charset="2"/>
              <a:buNone/>
              <a:defRPr/>
            </a:pPr>
            <a:r>
              <a:rPr lang="en-US" altLang="en-US" sz="1200" dirty="0" smtClean="0"/>
              <a:t>People who can suffer from short term (or acute) exposures to air pollution may also include workers in certain occupations, as well as athletes who breathe faster and take in more air (and therefore more pollutants) during practice or competition, which can pose a health risk on high pollution days.</a:t>
            </a:r>
          </a:p>
          <a:p>
            <a:pPr defTabSz="873125" eaLnBrk="1" hangingPunct="1">
              <a:spcBef>
                <a:spcPct val="0"/>
              </a:spcBef>
              <a:defRPr/>
            </a:pPr>
            <a:endParaRPr lang="en-US" altLang="en-US" sz="1200" dirty="0" smtClean="0"/>
          </a:p>
          <a:p>
            <a:pPr defTabSz="873125" eaLnBrk="1" hangingPunct="1">
              <a:spcBef>
                <a:spcPct val="0"/>
              </a:spcBef>
              <a:buFont typeface="Wingdings" panose="05000000000000000000" pitchFamily="2" charset="2"/>
              <a:buNone/>
              <a:defRPr/>
            </a:pPr>
            <a:r>
              <a:rPr lang="en-US" altLang="en-US" sz="1200" dirty="0" smtClean="0"/>
              <a:t>Examples of people with certain sensitivities to air pollution include:</a:t>
            </a:r>
          </a:p>
          <a:p>
            <a:pPr marL="171450" indent="-171450" defTabSz="873125" eaLnBrk="1" hangingPunct="1">
              <a:spcBef>
                <a:spcPct val="0"/>
              </a:spcBef>
              <a:buFont typeface="Arial" panose="020B0604020202020204" pitchFamily="34" charset="0"/>
              <a:buChar char="•"/>
              <a:defRPr/>
            </a:pPr>
            <a:r>
              <a:rPr lang="en-US" altLang="en-US" sz="1200" dirty="0" smtClean="0"/>
              <a:t>Persons with existing health conditions such as asthma, diabetes, chronic obstructive pulmonary disease (COPD), allergies or cardiovascular disease. There is evidence to suggest that these conditions are significantly aggravated by exposure to air contaminants. </a:t>
            </a:r>
          </a:p>
          <a:p>
            <a:pPr marL="171450" indent="-171450" defTabSz="873125" eaLnBrk="1" hangingPunct="1">
              <a:spcBef>
                <a:spcPct val="0"/>
              </a:spcBef>
              <a:buFont typeface="Arial" panose="020B0604020202020204" pitchFamily="34" charset="0"/>
              <a:buChar char="•"/>
              <a:defRPr/>
            </a:pPr>
            <a:r>
              <a:rPr lang="en-US" altLang="en-US" sz="1200" dirty="0" smtClean="0"/>
              <a:t>Young children</a:t>
            </a:r>
          </a:p>
          <a:p>
            <a:pPr marL="171450" indent="-171450" defTabSz="873125" eaLnBrk="1" hangingPunct="1">
              <a:spcBef>
                <a:spcPct val="0"/>
              </a:spcBef>
              <a:buFont typeface="Arial" panose="020B0604020202020204" pitchFamily="34" charset="0"/>
              <a:buChar char="•"/>
              <a:defRPr/>
            </a:pPr>
            <a:r>
              <a:rPr lang="en-US" altLang="en-US" sz="1200" dirty="0" smtClean="0"/>
              <a:t>Elderly</a:t>
            </a:r>
          </a:p>
          <a:p>
            <a:pPr defTabSz="873125" eaLnBrk="1" hangingPunct="1">
              <a:spcBef>
                <a:spcPct val="0"/>
              </a:spcBef>
              <a:buFont typeface="Arial" panose="020B0604020202020204" pitchFamily="34" charset="0"/>
              <a:buNone/>
              <a:defRPr/>
            </a:pPr>
            <a:endParaRPr lang="en-US" altLang="en-US" sz="1200" dirty="0" smtClean="0"/>
          </a:p>
          <a:p>
            <a:pPr defTabSz="873125" eaLnBrk="1" hangingPunct="1">
              <a:spcBef>
                <a:spcPct val="0"/>
              </a:spcBef>
              <a:defRPr/>
            </a:pPr>
            <a:r>
              <a:rPr lang="en-US" altLang="en-US" sz="1200" dirty="0" smtClean="0"/>
              <a:t>Source: ALA, 2016</a:t>
            </a:r>
          </a:p>
          <a:p>
            <a:pPr defTabSz="873125" eaLnBrk="1" hangingPunct="1">
              <a:spcBef>
                <a:spcPct val="0"/>
              </a:spcBef>
              <a:defRPr/>
            </a:pPr>
            <a:endParaRPr lang="en-US" altLang="en-US" sz="1200" dirty="0" smtClean="0"/>
          </a:p>
          <a:p>
            <a:pPr defTabSz="873125" eaLnBrk="1" hangingPunct="1">
              <a:spcBef>
                <a:spcPct val="0"/>
              </a:spcBef>
              <a:defRPr/>
            </a:pPr>
            <a:r>
              <a:rPr lang="en-US" altLang="en-US" sz="1200" dirty="0" smtClean="0"/>
              <a:t>Image:</a:t>
            </a:r>
            <a:r>
              <a:rPr lang="en-US" altLang="en-US" sz="1200" baseline="0" dirty="0" smtClean="0"/>
              <a:t> “Cars in congestions” – </a:t>
            </a:r>
            <a:r>
              <a:rPr lang="en-US" altLang="en-US" sz="1200" baseline="0" dirty="0" err="1" smtClean="0"/>
              <a:t>Pexels</a:t>
            </a:r>
            <a:r>
              <a:rPr lang="en-US" altLang="en-US" sz="1200" baseline="0" dirty="0" smtClean="0"/>
              <a:t>, https://www.pexels.com/photo/traffic-cars-street-traffic-jam-7674/</a:t>
            </a:r>
            <a:endParaRPr lang="en-US" altLang="en-US" sz="120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3170868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next section will describe the observed climate changes in Minnesota.</a:t>
            </a:r>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2541201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9/25/2018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9/25/2018</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9/25/2018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9/25/2018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9/25/2018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9/25/2018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9/25/2018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9/25/2018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9/25/2018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smtClean="0"/>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9/25/2018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9/25/2018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27802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9/25/2018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776213"/>
            <a:ext cx="5447246" cy="778956"/>
          </a:xfrm>
          <a:prstGeom prst="rect">
            <a:avLst/>
          </a:prstGeom>
        </p:spPr>
      </p:pic>
    </p:spTree>
    <p:extLst>
      <p:ext uri="{BB962C8B-B14F-4D97-AF65-F5344CB8AC3E}">
        <p14:creationId xmlns:p14="http://schemas.microsoft.com/office/powerpoint/2010/main" val="33681191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9/25/2018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6082459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3" name="Date Placeholder 2"/>
          <p:cNvSpPr>
            <a:spLocks noGrp="1"/>
          </p:cNvSpPr>
          <p:nvPr>
            <p:ph type="dt" sz="half" idx="10"/>
          </p:nvPr>
        </p:nvSpPr>
        <p:spPr/>
        <p:txBody>
          <a:bodyPr/>
          <a:lstStyle/>
          <a:p>
            <a:fld id="{4B4EEDC6-36CA-4209-B482-2ED76AA0BF08}" type="datetime1">
              <a:rPr lang="en-US" smtClean="0"/>
              <a:t>9/25/2018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8DC79626-CE5A-4834-975C-E7305BA2E281}" type="datetime1">
              <a:rPr lang="en-US" smtClean="0"/>
              <a:t>9/25/2018</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1815FB38-58F3-410A-8DA4-4B706967601F}" type="datetime1">
              <a:rPr lang="en-US" smtClean="0"/>
              <a:t>9/25/2018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7F519661-29C3-4FE0-9FC3-375A85A42C46}" type="datetime1">
              <a:rPr lang="en-US" smtClean="0"/>
              <a:t>9/25/2018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9/25/2018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p>
            <a:fld id="{4D564EB3-B268-4748-86E7-9F55DF9078D1}" type="datetime1">
              <a:rPr lang="en-US" smtClean="0"/>
              <a:t>9/25/2018</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4D564EB3-B268-4748-86E7-9F55DF9078D1}" type="datetime1">
              <a:rPr lang="en-US" smtClean="0"/>
              <a:pPr/>
              <a:t>9/25/2018</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timing>
    <p:tnLst>
      <p:par>
        <p:cTn id="1" dur="indefinite" restart="never" nodeType="tmRoot"/>
      </p:par>
    </p:tn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
        <p:nvSpPr>
          <p:cNvPr id="8" name="Date Placeholder 3"/>
          <p:cNvSpPr>
            <a:spLocks noGrp="1"/>
          </p:cNvSpPr>
          <p:nvPr>
            <p:ph type="dt" sz="half" idx="11"/>
          </p:nvPr>
        </p:nvSpPr>
        <p:spPr>
          <a:xfrm>
            <a:off x="838200" y="6356350"/>
            <a:ext cx="1358590" cy="365125"/>
          </a:xfrm>
        </p:spPr>
        <p:txBody>
          <a:bodyPr/>
          <a:lstStyle/>
          <a:p>
            <a:fld id="{5CAE31FF-A086-40D5-909F-A9E138181237}" type="datetime1">
              <a:rPr lang="en-US" smtClean="0"/>
              <a:t>9/25/2018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2"/>
            <a:ext cx="8128000" cy="2966751"/>
          </a:xfrm>
        </p:spPr>
        <p:txBody>
          <a:bodyPr/>
          <a:lstStyle/>
          <a:p>
            <a:r>
              <a:rPr lang="en-US" smtClean="0"/>
              <a:t>Click icon to add table</a:t>
            </a:r>
            <a:endParaRPr lang="en-US"/>
          </a:p>
        </p:txBody>
      </p:sp>
      <p:sp>
        <p:nvSpPr>
          <p:cNvPr id="8" name="Date Placeholder 4"/>
          <p:cNvSpPr>
            <a:spLocks noGrp="1"/>
          </p:cNvSpPr>
          <p:nvPr>
            <p:ph type="dt" sz="half" idx="11"/>
          </p:nvPr>
        </p:nvSpPr>
        <p:spPr>
          <a:xfrm>
            <a:off x="838200" y="6356350"/>
            <a:ext cx="1358590" cy="365125"/>
          </a:xfrm>
        </p:spPr>
        <p:txBody>
          <a:bodyPr/>
          <a:lstStyle/>
          <a:p>
            <a:fld id="{06B78D62-7A3F-4136-9CF2-CB03510DA06A}" type="datetime1">
              <a:rPr lang="en-US" smtClean="0"/>
              <a:t>9/25/2018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pic>
        <p:nvPicPr>
          <p:cNvPr id="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3" y="5964408"/>
            <a:ext cx="2968836" cy="424119"/>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smtClean="0"/>
              <a:t>Click icon to add picture</a:t>
            </a:r>
            <a:endParaRPr lang="en-US" dirty="0"/>
          </a:p>
        </p:txBody>
      </p:sp>
    </p:spTree>
    <p:extLst>
      <p:ext uri="{BB962C8B-B14F-4D97-AF65-F5344CB8AC3E}">
        <p14:creationId xmlns:p14="http://schemas.microsoft.com/office/powerpoint/2010/main" val="178882439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smtClean="0"/>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9/25/2018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9/25/2018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3"/>
          <p:cNvSpPr>
            <a:spLocks noGrp="1"/>
          </p:cNvSpPr>
          <p:nvPr>
            <p:ph type="dt" sz="half" idx="14"/>
          </p:nvPr>
        </p:nvSpPr>
        <p:spPr>
          <a:xfrm>
            <a:off x="838200" y="6356350"/>
            <a:ext cx="1358590" cy="365125"/>
          </a:xfrm>
        </p:spPr>
        <p:txBody>
          <a:bodyPr/>
          <a:lstStyle/>
          <a:p>
            <a:fld id="{822F9B27-DC73-4098-8FAC-5370DAFF133B}" type="datetime1">
              <a:rPr lang="en-US" smtClean="0"/>
              <a:t>9/25/2018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timing>
    <p:tnLst>
      <p:par>
        <p:cTn id="1" dur="indefinite" restart="never" nodeType="tmRoot"/>
      </p:par>
    </p:tnLst>
  </p:timing>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9/25/2018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9" name="Date Placeholder 3"/>
          <p:cNvSpPr>
            <a:spLocks noGrp="1"/>
          </p:cNvSpPr>
          <p:nvPr>
            <p:ph type="dt" sz="half" idx="12"/>
          </p:nvPr>
        </p:nvSpPr>
        <p:spPr>
          <a:xfrm>
            <a:off x="838200" y="6356350"/>
            <a:ext cx="1358590" cy="365125"/>
          </a:xfrm>
        </p:spPr>
        <p:txBody>
          <a:bodyPr/>
          <a:lstStyle/>
          <a:p>
            <a:fld id="{0366E0EA-2D80-452F-9963-33FA7A36BC09}" type="datetime1">
              <a:rPr lang="en-US" smtClean="0"/>
              <a:t>9/25/2018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timing>
    <p:tnLst>
      <p:par>
        <p:cTn id="1" dur="indefinite" restart="never" nodeType="tmRoot"/>
      </p:par>
    </p:tnLst>
  </p:timing>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9/25/2018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9/25/2018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196932636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9/25/2018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8"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34028452"/>
      </p:ext>
    </p:extLst>
  </p:cSld>
  <p:clrMapOvr>
    <a:masterClrMapping/>
  </p:clrMapOvr>
  <p:timing>
    <p:tnLst>
      <p:par>
        <p:cTn id="1" dur="indefinite" restart="never" nodeType="tmRoot"/>
      </p:par>
    </p:tnLst>
  </p:timing>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9/25/2018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9/25/2018</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Agenda</a:t>
            </a:r>
            <a:endParaRPr lang="en-US" dirty="0"/>
          </a:p>
        </p:txBody>
      </p:sp>
      <p:sp>
        <p:nvSpPr>
          <p:cNvPr id="12" name="Table Placeholder 9"/>
          <p:cNvSpPr>
            <a:spLocks noGrp="1"/>
          </p:cNvSpPr>
          <p:nvPr>
            <p:ph type="tbl" sz="quarter" idx="13"/>
          </p:nvPr>
        </p:nvSpPr>
        <p:spPr>
          <a:xfrm>
            <a:off x="838200" y="1335088"/>
            <a:ext cx="10515600" cy="4841875"/>
          </a:xfrm>
        </p:spPr>
        <p:txBody>
          <a:bodyPr/>
          <a:lstStyle/>
          <a:p>
            <a:r>
              <a:rPr lang="en-US" smtClean="0"/>
              <a:t>Click icon to add table</a:t>
            </a:r>
            <a:endParaRPr lang="en-US"/>
          </a:p>
        </p:txBody>
      </p:sp>
      <p:sp>
        <p:nvSpPr>
          <p:cNvPr id="4" name="Date Placeholder 3"/>
          <p:cNvSpPr>
            <a:spLocks noGrp="1"/>
          </p:cNvSpPr>
          <p:nvPr>
            <p:ph type="dt" sz="half" idx="10"/>
          </p:nvPr>
        </p:nvSpPr>
        <p:spPr/>
        <p:txBody>
          <a:bodyPr/>
          <a:lstStyle/>
          <a:p>
            <a:fld id="{9A198C9B-0587-4A1E-9E03-E4C9FE222F08}" type="datetime1">
              <a:rPr lang="en-US" smtClean="0"/>
              <a:t>9/25/2018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9/25/2018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timing>
    <p:tnLst>
      <p:par>
        <p:cTn id="1" dur="indefinite" restart="never" nodeType="tmRoot"/>
      </p:par>
    </p:tnLst>
  </p:timing>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9/25/2018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timing>
    <p:tnLst>
      <p:par>
        <p:cTn id="1" dur="indefinite" restart="never" nodeType="tmRoot"/>
      </p:par>
    </p:tnLst>
  </p:timing>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2299475" y="1609867"/>
            <a:ext cx="7593051" cy="3638266"/>
          </a:xfrm>
          <a:solidFill>
            <a:schemeClr val="tx1">
              <a:alpha val="88000"/>
            </a:schemeClr>
          </a:solidFill>
        </p:spPr>
        <p:txBody>
          <a:bodyPr>
            <a:noAutofit/>
          </a:bodyPr>
          <a:lstStyle>
            <a:lvl1pPr algn="ctr">
              <a:spcAft>
                <a:spcPts val="1000"/>
              </a:spcAft>
              <a:tabLst>
                <a:tab pos="3770313"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9/25/2018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timing>
    <p:tnLst>
      <p:par>
        <p:cTn id="1" dur="indefinite" restart="never" nodeType="tmRoot"/>
      </p:par>
    </p:tn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9/25/2018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fld id="{466A75E6-E45B-4C5D-981E-7C8ED0C72F5D}" type="datetime1">
              <a:rPr lang="en-US" smtClean="0"/>
              <a:t>9/25/2018</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smtClean="0"/>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9/25/2018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timing>
    <p:tnLst>
      <p:par>
        <p:cTn id="1" dur="indefinite" restart="never" nodeType="tmRoot"/>
      </p:par>
    </p:tn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9/25/2018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timing>
    <p:tnLst>
      <p:par>
        <p:cTn id="1" dur="indefinite" restart="never" nodeType="tmRoot"/>
      </p:par>
    </p:tnLst>
  </p:timing>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9/25/2018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9/25/2018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55596384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9/25/2018</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smtClean="0">
                <a:solidFill>
                  <a:schemeClr val="tx2"/>
                </a:solidFill>
              </a:rPr>
              <a:t>Optional Tagline Goes Here</a:t>
            </a:r>
            <a:r>
              <a:rPr lang="en-US" smtClean="0"/>
              <a:t> </a:t>
            </a:r>
            <a:r>
              <a:rPr lang="en-US" smtClean="0">
                <a:solidFill>
                  <a:schemeClr val="accent1"/>
                </a:solidFill>
              </a:rPr>
              <a:t>|</a:t>
            </a:r>
            <a:r>
              <a:rPr lang="en-US" smtClean="0"/>
              <a:t> </a:t>
            </a:r>
            <a:r>
              <a:rPr lang="en-US" smtClean="0">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290897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A8CA1A9B-139F-4606-AD0A-F3253110DAE5}" type="datetime1">
              <a:rPr lang="en-US" smtClean="0"/>
              <a:t>9/25/2018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082250229"/>
      </p:ext>
    </p:extLst>
  </p:cSld>
  <p:clrMapOvr>
    <a:masterClrMapping/>
  </p:clrMapOvr>
  <p:timing>
    <p:tnLst>
      <p:par>
        <p:cT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9/25/2018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9/25/2018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9/25/2018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9/25/2018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9/25/2018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22.png"/><Relationship Id="rId5" Type="http://schemas.openxmlformats.org/officeDocument/2006/relationships/diagramQuickStyle" Target="../diagrams/quickStyle2.xml"/><Relationship Id="rId10" Type="http://schemas.openxmlformats.org/officeDocument/2006/relationships/image" Target="../media/image21.png"/><Relationship Id="rId4" Type="http://schemas.openxmlformats.org/officeDocument/2006/relationships/diagramLayout" Target="../diagrams/layout2.xml"/><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www.pca.state.mn.us/aqi"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3" Type="http://schemas.openxmlformats.org/officeDocument/2006/relationships/hyperlink" Target="http://www.lung.org/assets/documents/healthy-air/state-of-the-air/sota-2016-full.pdf" TargetMode="External"/><Relationship Id="rId2" Type="http://schemas.openxmlformats.org/officeDocument/2006/relationships/notesSlide" Target="../notesSlides/notesSlide53.xml"/><Relationship Id="rId1" Type="http://schemas.openxmlformats.org/officeDocument/2006/relationships/slideLayout" Target="../slideLayouts/slideLayout21.xml"/><Relationship Id="rId6" Type="http://schemas.openxmlformats.org/officeDocument/2006/relationships/hyperlink" Target="https://www.eqb.state.mn.us/content/climate-change" TargetMode="External"/><Relationship Id="rId5" Type="http://schemas.openxmlformats.org/officeDocument/2006/relationships/hyperlink" Target="http://waojournal.biomedcentral.com/articles/10.1186/s40413-015-0073-0" TargetMode="External"/><Relationship Id="rId4" Type="http://schemas.openxmlformats.org/officeDocument/2006/relationships/hyperlink" Target="https://www.arborday.org/media/map_change.cfm"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www.dnr.state.mn.us/climate/summaries_and_publications/mega_rain_events.html" TargetMode="External"/><Relationship Id="rId3" Type="http://schemas.openxmlformats.org/officeDocument/2006/relationships/hyperlink" Target="http://www.atmos-chem-phys.net/15/8217/2015/acp-15-8217-2015.pdf" TargetMode="External"/><Relationship Id="rId7" Type="http://schemas.openxmlformats.org/officeDocument/2006/relationships/hyperlink" Target="http://www.health.state.mn.us/divs/climatechange/docs/mnprofile2015.pdf" TargetMode="External"/><Relationship Id="rId2" Type="http://schemas.openxmlformats.org/officeDocument/2006/relationships/notesSlide" Target="../notesSlides/notesSlide54.xml"/><Relationship Id="rId1" Type="http://schemas.openxmlformats.org/officeDocument/2006/relationships/slideLayout" Target="../slideLayouts/slideLayout21.xml"/><Relationship Id="rId6" Type="http://schemas.openxmlformats.org/officeDocument/2006/relationships/hyperlink" Target="https://www.pca.state.mn.us/sites/default/files/aq1-61.pdf" TargetMode="External"/><Relationship Id="rId5" Type="http://schemas.openxmlformats.org/officeDocument/2006/relationships/hyperlink" Target="http://nca2014.globalchange.gov/report" TargetMode="External"/><Relationship Id="rId4" Type="http://schemas.openxmlformats.org/officeDocument/2006/relationships/hyperlink" Target="http://www.nature.com/nclimate/journal/v4/n8/full/nclimate2272.html" TargetMode="External"/><Relationship Id="rId9" Type="http://schemas.openxmlformats.org/officeDocument/2006/relationships/hyperlink" Target="https://www.pca.state.mn.us/sites/default/files/lraq-1sy15.pdf"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www.nwf.org/extremeweather" TargetMode="External"/><Relationship Id="rId3" Type="http://schemas.openxmlformats.org/officeDocument/2006/relationships/hyperlink" Target="https://www.pca.state.mn.us/news/poor-air-quality-minnesota-due-smoke-canadian-forest-fires" TargetMode="External"/><Relationship Id="rId7" Type="http://schemas.openxmlformats.org/officeDocument/2006/relationships/hyperlink" Target="http://www.ncdc.noaa.gov/cag" TargetMode="External"/><Relationship Id="rId2" Type="http://schemas.openxmlformats.org/officeDocument/2006/relationships/notesSlide" Target="../notesSlides/notesSlide55.xml"/><Relationship Id="rId1" Type="http://schemas.openxmlformats.org/officeDocument/2006/relationships/slideLayout" Target="../slideLayouts/slideLayout21.xml"/><Relationship Id="rId6" Type="http://schemas.openxmlformats.org/officeDocument/2006/relationships/hyperlink" Target="http://climate.nasa.gov/causes" TargetMode="External"/><Relationship Id="rId5" Type="http://schemas.openxmlformats.org/officeDocument/2006/relationships/hyperlink" Target="https://www.nasa.gov/mission_pages/noaa-n/climate/climate_weather.html" TargetMode="External"/><Relationship Id="rId10" Type="http://schemas.openxmlformats.org/officeDocument/2006/relationships/hyperlink" Target="http://www.int-res.com/articles/cr_oa/c047p123.pdf" TargetMode="External"/><Relationship Id="rId4" Type="http://schemas.openxmlformats.org/officeDocument/2006/relationships/hyperlink" Target="https://www.pca.state.mn.us/annual-aqi-summary-reports" TargetMode="External"/><Relationship Id="rId9" Type="http://schemas.openxmlformats.org/officeDocument/2006/relationships/hyperlink" Target="http://ehp.niehs.nih.gov/wp-content/uploads/123/6/ehp.123-A148.alt.pdf"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pexels.com/photo/reflection-of-green-yellow-and-red-hot-air-balloon-in-lake-147540/" TargetMode="External"/><Relationship Id="rId2" Type="http://schemas.openxmlformats.org/officeDocument/2006/relationships/notesSlide" Target="../notesSlides/notesSlide56.xml"/><Relationship Id="rId1" Type="http://schemas.openxmlformats.org/officeDocument/2006/relationships/slideLayout" Target="../slideLayouts/slideLayout21.xml"/><Relationship Id="rId4" Type="http://schemas.openxmlformats.org/officeDocument/2006/relationships/hyperlink" Target="https://www.pexels.com/photo/traffic-cars-street-traffic-jam-7674/"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pexels.com/photo/skyline-skyscrapers-city-fog-25610/" TargetMode="External"/><Relationship Id="rId2" Type="http://schemas.openxmlformats.org/officeDocument/2006/relationships/notesSlide" Target="../notesSlides/notesSlide57.xml"/><Relationship Id="rId1" Type="http://schemas.openxmlformats.org/officeDocument/2006/relationships/slideLayout" Target="../slideLayouts/slideLayout21.xml"/><Relationship Id="rId5" Type="http://schemas.openxmlformats.org/officeDocument/2006/relationships/hyperlink" Target="https://www.epa.gov/pm-pollution/particulate-matter-pm-basics" TargetMode="External"/><Relationship Id="rId4" Type="http://schemas.openxmlformats.org/officeDocument/2006/relationships/hyperlink" Target="http://www.flickr.com/photos/mpcaphotos/22781822640/in/album-72157660391720208"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www.pexels.com/photo/tomatoes-carrots-and-radish-on-the-top-of-the-table-196643/" TargetMode="External"/><Relationship Id="rId3" Type="http://schemas.openxmlformats.org/officeDocument/2006/relationships/hyperlink" Target="https://pixabay.com/en/ragweed-weed-nature-allergy-pollen-219747/" TargetMode="External"/><Relationship Id="rId7" Type="http://schemas.openxmlformats.org/officeDocument/2006/relationships/hyperlink" Target="https://www.pexels.com/photo/person-wearing-black-and-gray-sleeveless-dress-riding-a-step-through-bicycle-112588/" TargetMode="External"/><Relationship Id="rId2" Type="http://schemas.openxmlformats.org/officeDocument/2006/relationships/notesSlide" Target="../notesSlides/notesSlide58.xml"/><Relationship Id="rId1" Type="http://schemas.openxmlformats.org/officeDocument/2006/relationships/slideLayout" Target="../slideLayouts/slideLayout21.xml"/><Relationship Id="rId6" Type="http://schemas.openxmlformats.org/officeDocument/2006/relationships/hyperlink" Target="https://www.pexels.com/photo/road-street-desert-industry-932/" TargetMode="External"/><Relationship Id="rId5" Type="http://schemas.openxmlformats.org/officeDocument/2006/relationships/hyperlink" Target="https://services.arcgis.com/EBcDMSJ0IDOworEe/arcgis/rest/services/Flood2016_StaffPhotos/FeatureServer/0/9/attachments/4" TargetMode="External"/><Relationship Id="rId4" Type="http://schemas.openxmlformats.org/officeDocument/2006/relationships/hyperlink" Target="http://www.epa.gov/climate-indicators/climate-change-indicators-ragweed-pollen-seas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chart" Target="../charts/chart1.xml"/><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N.IT Services Logo" descr="Minnesota Department of Heal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sp>
        <p:nvSpPr>
          <p:cNvPr id="8" name="TextBox 7"/>
          <p:cNvSpPr txBox="1"/>
          <p:nvPr/>
        </p:nvSpPr>
        <p:spPr>
          <a:xfrm>
            <a:off x="11383618" y="185530"/>
            <a:ext cx="662609" cy="371061"/>
          </a:xfrm>
          <a:prstGeom prst="rect">
            <a:avLst/>
          </a:prstGeom>
          <a:noFill/>
        </p:spPr>
        <p:txBody>
          <a:bodyPr wrap="square" rtlCol="0">
            <a:spAutoFit/>
          </a:bodyPr>
          <a:lstStyle/>
          <a:p>
            <a:r>
              <a:rPr lang="en-US" b="1" dirty="0" smtClean="0">
                <a:solidFill>
                  <a:schemeClr val="bg1"/>
                </a:solidFill>
              </a:rPr>
              <a:t>2017</a:t>
            </a:r>
            <a:endParaRPr lang="en-US" b="1" dirty="0">
              <a:solidFill>
                <a:schemeClr val="bg1"/>
              </a:solidFill>
            </a:endParaRPr>
          </a:p>
        </p:txBody>
      </p:sp>
      <p:sp>
        <p:nvSpPr>
          <p:cNvPr id="7" name="Title 6" title="Decorative line"/>
          <p:cNvSpPr>
            <a:spLocks noGrp="1"/>
          </p:cNvSpPr>
          <p:nvPr>
            <p:ph type="ctrTitle"/>
          </p:nvPr>
        </p:nvSpPr>
        <p:spPr>
          <a:xfrm>
            <a:off x="0" y="4187952"/>
            <a:ext cx="12192000" cy="1199223"/>
          </a:xfrm>
          <a:solidFill>
            <a:schemeClr val="accent5"/>
          </a:solidFill>
        </p:spPr>
        <p:txBody>
          <a:bodyPr/>
          <a:lstStyle/>
          <a:p>
            <a:r>
              <a:rPr lang="en-US" dirty="0" smtClean="0">
                <a:solidFill>
                  <a:schemeClr val="bg1"/>
                </a:solidFill>
              </a:rPr>
              <a:t>AIR QUALITY</a:t>
            </a:r>
            <a:endParaRPr lang="en-US" dirty="0">
              <a:solidFill>
                <a:schemeClr val="bg1"/>
              </a:solidFill>
            </a:endParaRPr>
          </a:p>
        </p:txBody>
      </p:sp>
      <p:sp>
        <p:nvSpPr>
          <p:cNvPr id="6" name="Rectangle 5"/>
          <p:cNvSpPr/>
          <p:nvPr/>
        </p:nvSpPr>
        <p:spPr>
          <a:xfrm>
            <a:off x="2266876" y="5633345"/>
            <a:ext cx="8139832" cy="461665"/>
          </a:xfrm>
          <a:prstGeom prst="rect">
            <a:avLst/>
          </a:prstGeom>
        </p:spPr>
        <p:txBody>
          <a:bodyPr wrap="square">
            <a:spAutoFit/>
          </a:bodyPr>
          <a:lstStyle/>
          <a:p>
            <a:pPr algn="ctr"/>
            <a:r>
              <a:rPr lang="en-US" sz="2400" b="1" dirty="0" smtClean="0">
                <a:solidFill>
                  <a:schemeClr val="accent1"/>
                </a:solidFill>
              </a:rPr>
              <a:t>HEALTH AND CLIMATE CHANGE TRAINING MODULE SERIES</a:t>
            </a:r>
            <a:endParaRPr lang="en-US" sz="2400" b="1" dirty="0">
              <a:solidFill>
                <a:schemeClr val="accent1"/>
              </a:solidFill>
            </a:endParaRPr>
          </a:p>
        </p:txBody>
      </p:sp>
      <p:sp>
        <p:nvSpPr>
          <p:cNvPr id="2" name="Text Placeholder 1"/>
          <p:cNvSpPr>
            <a:spLocks noGrp="1"/>
          </p:cNvSpPr>
          <p:nvPr>
            <p:ph type="body" sz="quarter" idx="14"/>
          </p:nvPr>
        </p:nvSpPr>
        <p:spPr>
          <a:xfrm>
            <a:off x="2706624" y="6095010"/>
            <a:ext cx="7260336" cy="668354"/>
          </a:xfrm>
        </p:spPr>
        <p:txBody>
          <a:bodyPr>
            <a:normAutofit/>
          </a:bodyPr>
          <a:lstStyle/>
          <a:p>
            <a:r>
              <a:rPr lang="en-US" dirty="0" smtClean="0"/>
              <a:t>Minnesota Climate &amp; Health Program </a:t>
            </a:r>
            <a:r>
              <a:rPr lang="en-US" dirty="0" smtClean="0">
                <a:solidFill>
                  <a:schemeClr val="accent2"/>
                </a:solidFill>
              </a:rPr>
              <a:t>|</a:t>
            </a:r>
            <a:r>
              <a:rPr lang="en-US" dirty="0" smtClean="0"/>
              <a:t> Environmental Impacts Analysis Unit</a:t>
            </a:r>
          </a:p>
          <a:p>
            <a:endParaRPr lang="en-US" dirty="0"/>
          </a:p>
        </p:txBody>
      </p:sp>
    </p:spTree>
    <p:extLst>
      <p:ext uri="{BB962C8B-B14F-4D97-AF65-F5344CB8AC3E}">
        <p14:creationId xmlns:p14="http://schemas.microsoft.com/office/powerpoint/2010/main" val="285427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8200" y="152400"/>
            <a:ext cx="10515600" cy="914400"/>
          </a:xfrm>
        </p:spPr>
        <p:txBody>
          <a:bodyPr>
            <a:normAutofit/>
          </a:bodyPr>
          <a:lstStyle/>
          <a:p>
            <a:pPr algn="l"/>
            <a:r>
              <a:rPr lang="en-US" dirty="0" smtClean="0"/>
              <a:t>WEATHER VERSUS CLIMATE</a:t>
            </a:r>
            <a:endParaRPr lang="en-US" dirty="0"/>
          </a:p>
        </p:txBody>
      </p:sp>
      <p:sp>
        <p:nvSpPr>
          <p:cNvPr id="2" name="Lightning Bolt 1" descr="Lightening bolt" title="Lightening bolt"/>
          <p:cNvSpPr/>
          <p:nvPr/>
        </p:nvSpPr>
        <p:spPr>
          <a:xfrm>
            <a:off x="983363" y="3229737"/>
            <a:ext cx="1435100" cy="1435100"/>
          </a:xfrm>
          <a:prstGeom prst="lightningBol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6"/>
          <p:cNvSpPr>
            <a:spLocks noGrp="1"/>
          </p:cNvSpPr>
          <p:nvPr>
            <p:ph type="body" sz="quarter" idx="16"/>
          </p:nvPr>
        </p:nvSpPr>
        <p:spPr>
          <a:xfrm>
            <a:off x="2876550" y="2992841"/>
            <a:ext cx="2866328" cy="1858809"/>
          </a:xfrm>
        </p:spPr>
        <p:txBody>
          <a:bodyPr/>
          <a:lstStyle/>
          <a:p>
            <a:r>
              <a:rPr lang="en-US" sz="2600" b="1" dirty="0" smtClean="0"/>
              <a:t>Weather:</a:t>
            </a:r>
            <a:r>
              <a:rPr lang="en-US" sz="2600" dirty="0"/>
              <a:t> </a:t>
            </a:r>
            <a:r>
              <a:rPr lang="en-US" sz="2400" dirty="0" smtClean="0"/>
              <a:t/>
            </a:r>
            <a:br>
              <a:rPr lang="en-US" sz="2400" dirty="0" smtClean="0"/>
            </a:br>
            <a:r>
              <a:rPr lang="en-US" sz="2400" dirty="0" smtClean="0"/>
              <a:t>conditions of the atmosphere over a </a:t>
            </a:r>
            <a:r>
              <a:rPr lang="en-US" sz="2400" u="sng" dirty="0" smtClean="0"/>
              <a:t>short period of time</a:t>
            </a:r>
            <a:endParaRPr lang="en-US" sz="2400" b="1" u="sng" dirty="0" smtClean="0"/>
          </a:p>
        </p:txBody>
      </p:sp>
      <p:sp>
        <p:nvSpPr>
          <p:cNvPr id="5" name="Sun 4" descr="Sun" title="Sun"/>
          <p:cNvSpPr/>
          <p:nvPr/>
        </p:nvSpPr>
        <p:spPr>
          <a:xfrm>
            <a:off x="6337300" y="3096745"/>
            <a:ext cx="1651000" cy="1651000"/>
          </a:xfrm>
          <a:prstGeom prst="su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9"/>
          <p:cNvSpPr>
            <a:spLocks noGrp="1"/>
          </p:cNvSpPr>
          <p:nvPr>
            <p:ph type="body" sz="quarter" idx="18"/>
          </p:nvPr>
        </p:nvSpPr>
        <p:spPr>
          <a:xfrm>
            <a:off x="8270023" y="2992841"/>
            <a:ext cx="2866328" cy="1858809"/>
          </a:xfrm>
        </p:spPr>
        <p:txBody>
          <a:bodyPr/>
          <a:lstStyle/>
          <a:p>
            <a:r>
              <a:rPr lang="en-US" sz="2600" b="1" dirty="0" smtClean="0"/>
              <a:t>Climate: </a:t>
            </a:r>
            <a:r>
              <a:rPr lang="en-US" sz="2400" b="1" dirty="0" smtClean="0"/>
              <a:t/>
            </a:r>
            <a:br>
              <a:rPr lang="en-US" sz="2400" b="1" dirty="0" smtClean="0"/>
            </a:br>
            <a:r>
              <a:rPr lang="en-US" sz="2400" dirty="0" smtClean="0"/>
              <a:t>conditions of the atmosphere over </a:t>
            </a:r>
            <a:r>
              <a:rPr lang="en-US" sz="2400" u="sng" dirty="0" smtClean="0"/>
              <a:t>long periods of time</a:t>
            </a:r>
            <a:endParaRPr lang="en-US" sz="2400" b="1" u="sng" dirty="0"/>
          </a:p>
        </p:txBody>
      </p:sp>
      <p:sp>
        <p:nvSpPr>
          <p:cNvPr id="9" name="Slide Number Placeholder 8"/>
          <p:cNvSpPr>
            <a:spLocks noGrp="1"/>
          </p:cNvSpPr>
          <p:nvPr>
            <p:ph type="sldNum" sz="quarter" idx="12"/>
          </p:nvPr>
        </p:nvSpPr>
        <p:spPr/>
        <p:txBody>
          <a:bodyPr/>
          <a:lstStyle/>
          <a:p>
            <a:fld id="{48F63A3B-78C7-47BE-AE5E-E10140E04643}" type="slidenum">
              <a:rPr lang="en-US" smtClean="0"/>
              <a:t>10</a:t>
            </a:fld>
            <a:endParaRPr lang="en-US" dirty="0"/>
          </a:p>
        </p:txBody>
      </p:sp>
      <p:cxnSp>
        <p:nvCxnSpPr>
          <p:cNvPr id="8" name="Straight Connector 7" title="Decorative line"/>
          <p:cNvCxnSpPr/>
          <p:nvPr/>
        </p:nvCxnSpPr>
        <p:spPr>
          <a:xfrm flipV="1">
            <a:off x="0" y="1259835"/>
            <a:ext cx="12192000" cy="6130"/>
          </a:xfrm>
          <a:prstGeom prst="line">
            <a:avLst/>
          </a:prstGeom>
          <a:ln w="139700">
            <a:solidFill>
              <a:schemeClr val="accent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9901795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DEFINITIONS</a:t>
            </a:r>
            <a:endParaRPr lang="en-US" dirty="0"/>
          </a:p>
        </p:txBody>
      </p:sp>
      <p:pic>
        <p:nvPicPr>
          <p:cNvPr id="11" name="Picture 2" descr="Image of green leaves" title="Image of green leaves"/>
          <p:cNvPicPr>
            <a:picLocks noChangeAspect="1" noChangeArrowheads="1"/>
          </p:cNvPicPr>
          <p:nvPr/>
        </p:nvPicPr>
        <p:blipFill rotWithShape="1">
          <a:blip r:embed="rId3"/>
          <a:srcRect r="31122"/>
          <a:stretch/>
        </p:blipFill>
        <p:spPr bwMode="auto">
          <a:xfrm rot="5400000">
            <a:off x="3276598" y="-2057399"/>
            <a:ext cx="5638803" cy="1219200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normAutofit fontScale="92500" lnSpcReduction="20000"/>
          </a:bodyPr>
          <a:lstStyle/>
          <a:p>
            <a:pPr>
              <a:buClr>
                <a:schemeClr val="bg1"/>
              </a:buClr>
            </a:pPr>
            <a:r>
              <a:rPr lang="en-US" b="1" dirty="0" smtClean="0"/>
              <a:t>CLIMATE ADAPTATION: </a:t>
            </a:r>
            <a:br>
              <a:rPr lang="en-US" b="1" dirty="0" smtClean="0"/>
            </a:br>
            <a:r>
              <a:rPr lang="en-US" dirty="0" smtClean="0"/>
              <a:t>efforts to anticipate and prepare for the effects of climate change, and thereby to reduce the associated health burden</a:t>
            </a:r>
          </a:p>
          <a:p>
            <a:pPr>
              <a:buClr>
                <a:schemeClr val="bg1"/>
              </a:buClr>
            </a:pPr>
            <a:r>
              <a:rPr lang="en-US" b="1" dirty="0" smtClean="0"/>
              <a:t>CLIMATE MITIGATION: </a:t>
            </a:r>
            <a:br>
              <a:rPr lang="en-US" b="1" dirty="0" smtClean="0"/>
            </a:br>
            <a:r>
              <a:rPr lang="en-US" dirty="0" smtClean="0"/>
              <a:t>efforts to slow, stabilize, or reverse climate change by reducing greenhouse gas emissions</a:t>
            </a:r>
            <a:endParaRPr lang="en-US" b="1" dirty="0"/>
          </a:p>
        </p:txBody>
      </p:sp>
    </p:spTree>
    <p:extLst>
      <p:ext uri="{BB962C8B-B14F-4D97-AF65-F5344CB8AC3E}">
        <p14:creationId xmlns:p14="http://schemas.microsoft.com/office/powerpoint/2010/main" val="41752549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CLIMATE AND HEALTH ARE LINKED</a:t>
            </a:r>
            <a:endParaRPr lang="en-US" dirty="0"/>
          </a:p>
        </p:txBody>
      </p:sp>
      <p:pic>
        <p:nvPicPr>
          <p:cNvPr id="7" name="Content Placeholder 6" descr="Graphic showing the health effects of climate change" title="Graphic showing the health effects of climate change"/>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5136"/>
          <a:stretch/>
        </p:blipFill>
        <p:spPr>
          <a:xfrm>
            <a:off x="1516843" y="1203157"/>
            <a:ext cx="8962662" cy="5525717"/>
          </a:xfrm>
        </p:spPr>
      </p:pic>
      <p:cxnSp>
        <p:nvCxnSpPr>
          <p:cNvPr id="5" name="Straight Connector 4" title="Decorative line"/>
          <p:cNvCxnSpPr/>
          <p:nvPr/>
        </p:nvCxnSpPr>
        <p:spPr>
          <a:xfrm flipV="1">
            <a:off x="0" y="1259835"/>
            <a:ext cx="12192000" cy="6130"/>
          </a:xfrm>
          <a:prstGeom prst="line">
            <a:avLst/>
          </a:prstGeom>
          <a:ln w="139700">
            <a:solidFill>
              <a:schemeClr val="accent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12</a:t>
            </a:fld>
            <a:endParaRPr lang="en-US" dirty="0"/>
          </a:p>
        </p:txBody>
      </p:sp>
    </p:spTree>
    <p:extLst>
      <p:ext uri="{BB962C8B-B14F-4D97-AF65-F5344CB8AC3E}">
        <p14:creationId xmlns:p14="http://schemas.microsoft.com/office/powerpoint/2010/main" val="33256377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RISING TEMPERATURES</a:t>
            </a:r>
            <a:endParaRPr lang="en-US" dirty="0"/>
          </a:p>
        </p:txBody>
      </p:sp>
      <p:sp>
        <p:nvSpPr>
          <p:cNvPr id="3" name="Content Placeholder 2"/>
          <p:cNvSpPr>
            <a:spLocks noGrp="1"/>
          </p:cNvSpPr>
          <p:nvPr>
            <p:ph idx="1"/>
          </p:nvPr>
        </p:nvSpPr>
        <p:spPr>
          <a:xfrm>
            <a:off x="838200" y="1825625"/>
            <a:ext cx="10515600" cy="490855"/>
          </a:xfrm>
        </p:spPr>
        <p:txBody>
          <a:bodyPr/>
          <a:lstStyle/>
          <a:p>
            <a:pPr marL="0" indent="0" algn="ctr">
              <a:buNone/>
            </a:pPr>
            <a:r>
              <a:rPr lang="en-US" dirty="0" smtClean="0"/>
              <a:t>Minnesota Average Annual Temperature, 1895 -2016</a:t>
            </a:r>
            <a:endParaRPr lang="en-US" dirty="0"/>
          </a:p>
        </p:txBody>
      </p:sp>
      <p:pic>
        <p:nvPicPr>
          <p:cNvPr id="5" name="Picture 4" descr="Graph of Minnesota's average annual temperature from 1895-2016" title="Graph of Minnesota's average annual temperature from 1895-2016"/>
          <p:cNvPicPr>
            <a:picLocks noChangeAspect="1"/>
          </p:cNvPicPr>
          <p:nvPr/>
        </p:nvPicPr>
        <p:blipFill rotWithShape="1">
          <a:blip r:embed="rId3"/>
          <a:srcRect t="11250"/>
          <a:stretch/>
        </p:blipFill>
        <p:spPr>
          <a:xfrm>
            <a:off x="1094783" y="2499995"/>
            <a:ext cx="10002433" cy="3672840"/>
          </a:xfrm>
          <a:prstGeom prst="rect">
            <a:avLst/>
          </a:prstGeom>
        </p:spPr>
      </p:pic>
      <p:sp>
        <p:nvSpPr>
          <p:cNvPr id="7" name="Rectangle 6"/>
          <p:cNvSpPr/>
          <p:nvPr/>
        </p:nvSpPr>
        <p:spPr>
          <a:xfrm>
            <a:off x="5367883" y="6400412"/>
            <a:ext cx="1456232" cy="276999"/>
          </a:xfrm>
          <a:prstGeom prst="rect">
            <a:avLst/>
          </a:prstGeom>
        </p:spPr>
        <p:txBody>
          <a:bodyPr wrap="none">
            <a:spAutoFit/>
          </a:bodyPr>
          <a:lstStyle/>
          <a:p>
            <a:pPr algn="ctr"/>
            <a:r>
              <a:rPr lang="en-US" sz="1200" dirty="0" smtClean="0"/>
              <a:t>Source: NOAA, 2017</a:t>
            </a:r>
            <a:endParaRPr lang="en-US" sz="1200" dirty="0"/>
          </a:p>
        </p:txBody>
      </p:sp>
      <p:sp>
        <p:nvSpPr>
          <p:cNvPr id="6" name="Slide Number Placeholder 5"/>
          <p:cNvSpPr>
            <a:spLocks noGrp="1"/>
          </p:cNvSpPr>
          <p:nvPr>
            <p:ph type="sldNum" sz="quarter" idx="12"/>
          </p:nvPr>
        </p:nvSpPr>
        <p:spPr/>
        <p:txBody>
          <a:bodyPr/>
          <a:lstStyle/>
          <a:p>
            <a:fld id="{48F63A3B-78C7-47BE-AE5E-E10140E04643}" type="slidenum">
              <a:rPr lang="en-US" smtClean="0"/>
              <a:t>13</a:t>
            </a:fld>
            <a:endParaRPr lang="en-US" dirty="0"/>
          </a:p>
        </p:txBody>
      </p:sp>
      <p:cxnSp>
        <p:nvCxnSpPr>
          <p:cNvPr id="8" name="Straight Connector 7" title="Decorative line"/>
          <p:cNvCxnSpPr/>
          <p:nvPr/>
        </p:nvCxnSpPr>
        <p:spPr>
          <a:xfrm flipV="1">
            <a:off x="0" y="1273087"/>
            <a:ext cx="12192000" cy="6130"/>
          </a:xfrm>
          <a:prstGeom prst="line">
            <a:avLst/>
          </a:prstGeom>
          <a:ln w="139700">
            <a:solidFill>
              <a:schemeClr val="accent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998813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RISING TEMPERATURES</a:t>
            </a:r>
            <a:endParaRPr lang="en-US" dirty="0"/>
          </a:p>
        </p:txBody>
      </p:sp>
      <p:sp>
        <p:nvSpPr>
          <p:cNvPr id="3" name="Content Placeholder 2"/>
          <p:cNvSpPr>
            <a:spLocks noGrp="1"/>
          </p:cNvSpPr>
          <p:nvPr>
            <p:ph idx="1"/>
          </p:nvPr>
        </p:nvSpPr>
        <p:spPr>
          <a:xfrm>
            <a:off x="838200" y="1825625"/>
            <a:ext cx="10515600" cy="490855"/>
          </a:xfrm>
        </p:spPr>
        <p:txBody>
          <a:bodyPr/>
          <a:lstStyle/>
          <a:p>
            <a:pPr marL="0" indent="0" algn="ctr">
              <a:buNone/>
            </a:pPr>
            <a:r>
              <a:rPr lang="en-US" dirty="0" smtClean="0"/>
              <a:t>Minnesota Average Annual Temperature, 1895 -2016</a:t>
            </a:r>
            <a:endParaRPr lang="en-US" dirty="0"/>
          </a:p>
        </p:txBody>
      </p:sp>
      <p:pic>
        <p:nvPicPr>
          <p:cNvPr id="7" name="Picture 6" descr="Graph of Minnesota's average annual temperature from 1895-2016" title="Graph of Minnesota's average annual temperature from 1895-2016"/>
          <p:cNvPicPr>
            <a:picLocks noChangeAspect="1"/>
          </p:cNvPicPr>
          <p:nvPr/>
        </p:nvPicPr>
        <p:blipFill rotWithShape="1">
          <a:blip r:embed="rId3"/>
          <a:srcRect t="9167"/>
          <a:stretch/>
        </p:blipFill>
        <p:spPr>
          <a:xfrm>
            <a:off x="1118576" y="2446252"/>
            <a:ext cx="9954847" cy="3780326"/>
          </a:xfrm>
          <a:prstGeom prst="rect">
            <a:avLst/>
          </a:prstGeom>
        </p:spPr>
      </p:pic>
      <p:sp>
        <p:nvSpPr>
          <p:cNvPr id="8" name="Rectangle 7"/>
          <p:cNvSpPr/>
          <p:nvPr/>
        </p:nvSpPr>
        <p:spPr>
          <a:xfrm>
            <a:off x="5367883" y="6400412"/>
            <a:ext cx="1456232" cy="276999"/>
          </a:xfrm>
          <a:prstGeom prst="rect">
            <a:avLst/>
          </a:prstGeom>
        </p:spPr>
        <p:txBody>
          <a:bodyPr wrap="none">
            <a:spAutoFit/>
          </a:bodyPr>
          <a:lstStyle/>
          <a:p>
            <a:pPr algn="ctr"/>
            <a:r>
              <a:rPr lang="en-US" sz="1200" dirty="0" smtClean="0"/>
              <a:t>Source: NOAA, 2017</a:t>
            </a:r>
            <a:endParaRPr lang="en-US" sz="1200" dirty="0"/>
          </a:p>
        </p:txBody>
      </p:sp>
      <p:sp>
        <p:nvSpPr>
          <p:cNvPr id="6" name="Slide Number Placeholder 5"/>
          <p:cNvSpPr>
            <a:spLocks noGrp="1"/>
          </p:cNvSpPr>
          <p:nvPr>
            <p:ph type="sldNum" sz="quarter" idx="12"/>
          </p:nvPr>
        </p:nvSpPr>
        <p:spPr/>
        <p:txBody>
          <a:bodyPr/>
          <a:lstStyle/>
          <a:p>
            <a:fld id="{48F63A3B-78C7-47BE-AE5E-E10140E04643}" type="slidenum">
              <a:rPr lang="en-US" smtClean="0"/>
              <a:t>14</a:t>
            </a:fld>
            <a:endParaRPr lang="en-US" dirty="0"/>
          </a:p>
        </p:txBody>
      </p:sp>
      <p:cxnSp>
        <p:nvCxnSpPr>
          <p:cNvPr id="9" name="Straight Connector 8" title="Decorative line"/>
          <p:cNvCxnSpPr/>
          <p:nvPr/>
        </p:nvCxnSpPr>
        <p:spPr>
          <a:xfrm flipV="1">
            <a:off x="0" y="1259835"/>
            <a:ext cx="12192000" cy="6130"/>
          </a:xfrm>
          <a:prstGeom prst="line">
            <a:avLst/>
          </a:prstGeom>
          <a:ln w="139700">
            <a:solidFill>
              <a:schemeClr val="accent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656108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RISING TEMPERATURES</a:t>
            </a:r>
            <a:endParaRPr lang="en-US" dirty="0"/>
          </a:p>
        </p:txBody>
      </p:sp>
      <p:sp>
        <p:nvSpPr>
          <p:cNvPr id="3" name="Content Placeholder 2"/>
          <p:cNvSpPr>
            <a:spLocks noGrp="1"/>
          </p:cNvSpPr>
          <p:nvPr>
            <p:ph idx="1"/>
          </p:nvPr>
        </p:nvSpPr>
        <p:spPr>
          <a:xfrm>
            <a:off x="838200" y="1890232"/>
            <a:ext cx="7965558" cy="4466118"/>
          </a:xfrm>
        </p:spPr>
        <p:txBody>
          <a:bodyPr>
            <a:normAutofit/>
          </a:bodyPr>
          <a:lstStyle/>
          <a:p>
            <a:pPr marL="0" indent="0">
              <a:buNone/>
            </a:pPr>
            <a:r>
              <a:rPr lang="en-US" sz="2800" dirty="0" smtClean="0">
                <a:solidFill>
                  <a:schemeClr val="accent2"/>
                </a:solidFill>
              </a:rPr>
              <a:t>WINTER TEMPREATURES</a:t>
            </a:r>
            <a:r>
              <a:rPr lang="en-US" sz="2800" dirty="0" smtClean="0"/>
              <a:t> </a:t>
            </a:r>
            <a:r>
              <a:rPr lang="en-US" sz="1600" dirty="0" smtClean="0"/>
              <a:t>ARE RISING</a:t>
            </a:r>
            <a:r>
              <a:rPr lang="en-US" sz="2000" dirty="0"/>
              <a:t> </a:t>
            </a:r>
            <a:r>
              <a:rPr lang="en-US" sz="2000" dirty="0" smtClean="0"/>
              <a:t/>
            </a:r>
            <a:br>
              <a:rPr lang="en-US" sz="2000" dirty="0" smtClean="0"/>
            </a:br>
            <a:r>
              <a:rPr lang="en-US" sz="1600" dirty="0" smtClean="0"/>
              <a:t>ABOUT</a:t>
            </a:r>
            <a:r>
              <a:rPr lang="en-US" sz="2000" dirty="0" smtClean="0"/>
              <a:t> </a:t>
            </a:r>
            <a:r>
              <a:rPr lang="en-US" sz="2800" dirty="0" smtClean="0">
                <a:solidFill>
                  <a:schemeClr val="accent2"/>
                </a:solidFill>
              </a:rPr>
              <a:t>TWICE AS FAST </a:t>
            </a:r>
            <a:r>
              <a:rPr lang="en-US" sz="1600" dirty="0" smtClean="0"/>
              <a:t>AS ANNUAL AVERAGE TEMPERATURES</a:t>
            </a:r>
          </a:p>
          <a:p>
            <a:pPr marL="0" indent="0">
              <a:buNone/>
            </a:pPr>
            <a:r>
              <a:rPr lang="en-US" sz="1600" dirty="0" smtClean="0"/>
              <a:t/>
            </a:r>
            <a:br>
              <a:rPr lang="en-US" sz="1600" dirty="0" smtClean="0"/>
            </a:br>
            <a:r>
              <a:rPr lang="en-US" sz="1600" dirty="0" smtClean="0"/>
              <a:t>MINIMUM OR </a:t>
            </a:r>
            <a:r>
              <a:rPr lang="en-US" sz="2800" dirty="0" smtClean="0">
                <a:solidFill>
                  <a:schemeClr val="accent2"/>
                </a:solidFill>
              </a:rPr>
              <a:t>‘OVERNIGHT LOW’</a:t>
            </a:r>
            <a:br>
              <a:rPr lang="en-US" sz="2800" dirty="0" smtClean="0">
                <a:solidFill>
                  <a:schemeClr val="accent2"/>
                </a:solidFill>
              </a:rPr>
            </a:br>
            <a:r>
              <a:rPr lang="en-US" sz="1600" dirty="0" smtClean="0"/>
              <a:t>TEMPERATURES ARE </a:t>
            </a:r>
            <a:r>
              <a:rPr lang="en-US" sz="2800" dirty="0" smtClean="0">
                <a:solidFill>
                  <a:schemeClr val="accent2"/>
                </a:solidFill>
              </a:rPr>
              <a:t>RISING FASTER</a:t>
            </a:r>
            <a:r>
              <a:rPr lang="en-US" sz="2800" dirty="0">
                <a:solidFill>
                  <a:schemeClr val="accent2"/>
                </a:solidFill>
              </a:rPr>
              <a:t/>
            </a:r>
            <a:br>
              <a:rPr lang="en-US" sz="2800" dirty="0">
                <a:solidFill>
                  <a:schemeClr val="accent2"/>
                </a:solidFill>
              </a:rPr>
            </a:br>
            <a:r>
              <a:rPr lang="en-US" sz="1600" dirty="0" smtClean="0"/>
              <a:t>THAN MAXIMUM OR </a:t>
            </a:r>
            <a:r>
              <a:rPr lang="en-US" sz="2800" dirty="0" smtClean="0">
                <a:solidFill>
                  <a:schemeClr val="accent2"/>
                </a:solidFill>
              </a:rPr>
              <a:t>‘DAYTIME HIGH’ </a:t>
            </a:r>
            <a:r>
              <a:rPr lang="en-US" sz="1600" dirty="0" smtClean="0"/>
              <a:t>TEMPERATURES</a:t>
            </a:r>
          </a:p>
          <a:p>
            <a:pPr marL="0" indent="0">
              <a:buNone/>
            </a:pPr>
            <a:r>
              <a:rPr lang="en-US" sz="2800" dirty="0" smtClean="0">
                <a:solidFill>
                  <a:schemeClr val="accent2"/>
                </a:solidFill>
              </a:rPr>
              <a:t/>
            </a:r>
            <a:br>
              <a:rPr lang="en-US" sz="2800" dirty="0" smtClean="0">
                <a:solidFill>
                  <a:schemeClr val="accent2"/>
                </a:solidFill>
              </a:rPr>
            </a:br>
            <a:r>
              <a:rPr lang="en-US" sz="2800" dirty="0" smtClean="0">
                <a:solidFill>
                  <a:schemeClr val="accent2"/>
                </a:solidFill>
              </a:rPr>
              <a:t>NORTHERN MINNESOTA </a:t>
            </a:r>
            <a:r>
              <a:rPr lang="en-US" sz="1600" dirty="0" smtClean="0"/>
              <a:t>IS WARMING</a:t>
            </a:r>
            <a:br>
              <a:rPr lang="en-US" sz="1600" dirty="0" smtClean="0"/>
            </a:br>
            <a:r>
              <a:rPr lang="en-US" sz="1600" dirty="0" smtClean="0"/>
              <a:t>FASTER THAN </a:t>
            </a:r>
            <a:r>
              <a:rPr lang="en-US" sz="2800" dirty="0" smtClean="0">
                <a:solidFill>
                  <a:schemeClr val="accent2"/>
                </a:solidFill>
              </a:rPr>
              <a:t>SOUTHERN MINNESOTA</a:t>
            </a:r>
          </a:p>
          <a:p>
            <a:pPr marL="0" indent="0">
              <a:buNone/>
            </a:pPr>
            <a:endParaRPr lang="en-US" sz="2000" dirty="0" smtClean="0"/>
          </a:p>
        </p:txBody>
      </p:sp>
      <p:sp>
        <p:nvSpPr>
          <p:cNvPr id="6" name="Slide Number Placeholder 5"/>
          <p:cNvSpPr>
            <a:spLocks noGrp="1"/>
          </p:cNvSpPr>
          <p:nvPr>
            <p:ph type="sldNum" sz="quarter" idx="12"/>
          </p:nvPr>
        </p:nvSpPr>
        <p:spPr/>
        <p:txBody>
          <a:bodyPr/>
          <a:lstStyle/>
          <a:p>
            <a:fld id="{48F63A3B-78C7-47BE-AE5E-E10140E04643}" type="slidenum">
              <a:rPr lang="en-US" smtClean="0"/>
              <a:t>15</a:t>
            </a:fld>
            <a:endParaRPr lang="en-US" dirty="0"/>
          </a:p>
        </p:txBody>
      </p:sp>
      <p:pic>
        <p:nvPicPr>
          <p:cNvPr id="1030"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8516" y="2147716"/>
            <a:ext cx="3150250" cy="471487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title="Decorative line"/>
          <p:cNvCxnSpPr/>
          <p:nvPr/>
        </p:nvCxnSpPr>
        <p:spPr>
          <a:xfrm flipV="1">
            <a:off x="0" y="1259835"/>
            <a:ext cx="12192000" cy="6130"/>
          </a:xfrm>
          <a:prstGeom prst="line">
            <a:avLst/>
          </a:prstGeom>
          <a:ln w="139700">
            <a:solidFill>
              <a:schemeClr val="accent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932521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ENVIRONMENTAL CHANGES</a:t>
            </a:r>
            <a:endParaRPr lang="en-US" dirty="0"/>
          </a:p>
        </p:txBody>
      </p:sp>
      <p:sp>
        <p:nvSpPr>
          <p:cNvPr id="3" name="Content Placeholder 2"/>
          <p:cNvSpPr>
            <a:spLocks noGrp="1"/>
          </p:cNvSpPr>
          <p:nvPr>
            <p:ph idx="1"/>
          </p:nvPr>
        </p:nvSpPr>
        <p:spPr>
          <a:xfrm>
            <a:off x="838200" y="1437236"/>
            <a:ext cx="10515600" cy="490855"/>
          </a:xfrm>
        </p:spPr>
        <p:txBody>
          <a:bodyPr>
            <a:normAutofit lnSpcReduction="10000"/>
          </a:bodyPr>
          <a:lstStyle/>
          <a:p>
            <a:pPr algn="ctr">
              <a:spcBef>
                <a:spcPct val="0"/>
              </a:spcBef>
              <a:buFontTx/>
              <a:buNone/>
            </a:pPr>
            <a:r>
              <a:rPr lang="en-US" altLang="en-US" sz="2800" dirty="0" smtClean="0">
                <a:solidFill>
                  <a:schemeClr val="accent1"/>
                </a:solidFill>
              </a:rPr>
              <a:t>Changing Plant Hardiness Zones</a:t>
            </a:r>
            <a:endParaRPr lang="en-US" altLang="en-US" sz="2800" dirty="0">
              <a:solidFill>
                <a:schemeClr val="accent1"/>
              </a:solidFill>
            </a:endParaRPr>
          </a:p>
        </p:txBody>
      </p:sp>
      <p:pic>
        <p:nvPicPr>
          <p:cNvPr id="4" name="Picture 3" descr="Maps showing the change in plant hardiness zones in the U.S." title="Maps showing the change in plant hardiness zones in the U.S."/>
          <p:cNvPicPr>
            <a:picLocks noChangeAspect="1"/>
          </p:cNvPicPr>
          <p:nvPr/>
        </p:nvPicPr>
        <p:blipFill rotWithShape="1">
          <a:blip r:embed="rId3" cstate="print">
            <a:extLst>
              <a:ext uri="{28A0092B-C50C-407E-A947-70E740481C1C}">
                <a14:useLocalDpi xmlns:a14="http://schemas.microsoft.com/office/drawing/2010/main" val="0"/>
              </a:ext>
            </a:extLst>
          </a:blip>
          <a:srcRect t="63903" b="14921"/>
          <a:stretch/>
        </p:blipFill>
        <p:spPr>
          <a:xfrm>
            <a:off x="98746" y="2220686"/>
            <a:ext cx="11912500" cy="3501458"/>
          </a:xfrm>
          <a:prstGeom prst="rect">
            <a:avLst/>
          </a:prstGeom>
        </p:spPr>
      </p:pic>
      <p:sp>
        <p:nvSpPr>
          <p:cNvPr id="8" name="Content Placeholder 2"/>
          <p:cNvSpPr txBox="1">
            <a:spLocks/>
          </p:cNvSpPr>
          <p:nvPr/>
        </p:nvSpPr>
        <p:spPr>
          <a:xfrm>
            <a:off x="1550139" y="5735091"/>
            <a:ext cx="300990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1200" dirty="0" smtClean="0">
                <a:solidFill>
                  <a:schemeClr val="accent1"/>
                </a:solidFill>
              </a:rPr>
              <a:t>After USDA Plant Hardiness Zone Map, USDA Miscellaneous Publication No. 1475, Issued January 1990.</a:t>
            </a:r>
            <a:endParaRPr lang="en-US" altLang="en-US" sz="1200" dirty="0">
              <a:solidFill>
                <a:schemeClr val="accent1"/>
              </a:solidFill>
            </a:endParaRPr>
          </a:p>
        </p:txBody>
      </p:sp>
      <p:sp>
        <p:nvSpPr>
          <p:cNvPr id="11" name="Content Placeholder 2"/>
          <p:cNvSpPr txBox="1">
            <a:spLocks/>
          </p:cNvSpPr>
          <p:nvPr/>
        </p:nvSpPr>
        <p:spPr>
          <a:xfrm>
            <a:off x="7232135" y="5735091"/>
            <a:ext cx="300990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1200" dirty="0" smtClean="0">
                <a:solidFill>
                  <a:schemeClr val="accent1"/>
                </a:solidFill>
              </a:rPr>
              <a:t>Arbor Day Foundation Plant Hardness Zone Map published in 2015.</a:t>
            </a:r>
            <a:endParaRPr lang="en-US" altLang="en-US" sz="1200" dirty="0">
              <a:solidFill>
                <a:schemeClr val="accent1"/>
              </a:solidFill>
            </a:endParaRPr>
          </a:p>
        </p:txBody>
      </p:sp>
      <p:pic>
        <p:nvPicPr>
          <p:cNvPr id="5" name="Picture 4" descr="Map key" title="Map key"/>
          <p:cNvPicPr>
            <a:picLocks noChangeAspect="1"/>
          </p:cNvPicPr>
          <p:nvPr/>
        </p:nvPicPr>
        <p:blipFill rotWithShape="1">
          <a:blip r:embed="rId3" cstate="print">
            <a:extLst>
              <a:ext uri="{28A0092B-C50C-407E-A947-70E740481C1C}">
                <a14:useLocalDpi xmlns:a14="http://schemas.microsoft.com/office/drawing/2010/main" val="0"/>
              </a:ext>
            </a:extLst>
          </a:blip>
          <a:srcRect l="31636" t="91008" r="32210" b="5271"/>
          <a:stretch/>
        </p:blipFill>
        <p:spPr>
          <a:xfrm>
            <a:off x="4609507" y="6121524"/>
            <a:ext cx="2890977" cy="412996"/>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16</a:t>
            </a:fld>
            <a:endParaRPr lang="en-US" dirty="0"/>
          </a:p>
        </p:txBody>
      </p:sp>
      <p:cxnSp>
        <p:nvCxnSpPr>
          <p:cNvPr id="9" name="Straight Connector 8" title="Decorative line"/>
          <p:cNvCxnSpPr/>
          <p:nvPr/>
        </p:nvCxnSpPr>
        <p:spPr>
          <a:xfrm flipV="1">
            <a:off x="0" y="1259835"/>
            <a:ext cx="12192000" cy="6130"/>
          </a:xfrm>
          <a:prstGeom prst="line">
            <a:avLst/>
          </a:prstGeom>
          <a:ln w="139700">
            <a:solidFill>
              <a:schemeClr val="accent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9558235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PRECIPITATION INCREASES</a:t>
            </a:r>
            <a:endParaRPr lang="en-US" dirty="0"/>
          </a:p>
        </p:txBody>
      </p:sp>
      <p:sp>
        <p:nvSpPr>
          <p:cNvPr id="3" name="Content Placeholder 2"/>
          <p:cNvSpPr>
            <a:spLocks noGrp="1"/>
          </p:cNvSpPr>
          <p:nvPr>
            <p:ph idx="1"/>
          </p:nvPr>
        </p:nvSpPr>
        <p:spPr>
          <a:xfrm>
            <a:off x="838200" y="1648722"/>
            <a:ext cx="10515600" cy="490855"/>
          </a:xfrm>
        </p:spPr>
        <p:txBody>
          <a:bodyPr>
            <a:normAutofit lnSpcReduction="10000"/>
          </a:bodyPr>
          <a:lstStyle/>
          <a:p>
            <a:pPr algn="ctr">
              <a:spcBef>
                <a:spcPct val="0"/>
              </a:spcBef>
              <a:buFontTx/>
              <a:buNone/>
            </a:pPr>
            <a:r>
              <a:rPr lang="en-US" altLang="en-US" sz="2800" dirty="0" smtClean="0">
                <a:solidFill>
                  <a:schemeClr val="accent1"/>
                </a:solidFill>
              </a:rPr>
              <a:t>Minnesota Average Annual Precipitation, 1895-2016</a:t>
            </a:r>
            <a:endParaRPr lang="en-US" altLang="en-US" sz="2800" dirty="0">
              <a:solidFill>
                <a:schemeClr val="accent1"/>
              </a:solidFill>
            </a:endParaRPr>
          </a:p>
        </p:txBody>
      </p:sp>
      <p:graphicFrame>
        <p:nvGraphicFramePr>
          <p:cNvPr id="11" name="Chart 10" descr="Graph of Minnesota's average annual precipitation from 1895-2016" title="Graph of Minnesota's average annual precipitation from 1895-2016"/>
          <p:cNvGraphicFramePr>
            <a:graphicFrameLocks/>
          </p:cNvGraphicFramePr>
          <p:nvPr>
            <p:extLst>
              <p:ext uri="{D42A27DB-BD31-4B8C-83A1-F6EECF244321}">
                <p14:modId xmlns:p14="http://schemas.microsoft.com/office/powerpoint/2010/main" val="1791515865"/>
              </p:ext>
            </p:extLst>
          </p:nvPr>
        </p:nvGraphicFramePr>
        <p:xfrm>
          <a:off x="529855" y="2429604"/>
          <a:ext cx="5451253" cy="3241036"/>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p:cNvSpPr txBox="1">
            <a:spLocks/>
          </p:cNvSpPr>
          <p:nvPr/>
        </p:nvSpPr>
        <p:spPr>
          <a:xfrm>
            <a:off x="2272501" y="5763829"/>
            <a:ext cx="196596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2000" dirty="0" smtClean="0">
                <a:solidFill>
                  <a:schemeClr val="accent2"/>
                </a:solidFill>
              </a:rPr>
              <a:t>-0.2”/decade</a:t>
            </a:r>
            <a:endParaRPr lang="en-US" altLang="en-US" sz="2000" dirty="0">
              <a:solidFill>
                <a:schemeClr val="accent2"/>
              </a:solidFill>
            </a:endParaRPr>
          </a:p>
        </p:txBody>
      </p:sp>
      <p:graphicFrame>
        <p:nvGraphicFramePr>
          <p:cNvPr id="14" name="Chart 13" descr="Graph of Minnesota's average annual precipitation from 1895-2016" title="Graph of Minnesota's average annual precipitation from 1895-2016"/>
          <p:cNvGraphicFramePr>
            <a:graphicFrameLocks/>
          </p:cNvGraphicFramePr>
          <p:nvPr>
            <p:extLst>
              <p:ext uri="{D42A27DB-BD31-4B8C-83A1-F6EECF244321}">
                <p14:modId xmlns:p14="http://schemas.microsoft.com/office/powerpoint/2010/main" val="1987323365"/>
              </p:ext>
            </p:extLst>
          </p:nvPr>
        </p:nvGraphicFramePr>
        <p:xfrm>
          <a:off x="6387103" y="2429604"/>
          <a:ext cx="4966697" cy="3241036"/>
        </p:xfrm>
        <a:graphic>
          <a:graphicData uri="http://schemas.openxmlformats.org/drawingml/2006/chart">
            <c:chart xmlns:c="http://schemas.openxmlformats.org/drawingml/2006/chart" xmlns:r="http://schemas.openxmlformats.org/officeDocument/2006/relationships" r:id="rId4"/>
          </a:graphicData>
        </a:graphic>
      </p:graphicFrame>
      <p:sp>
        <p:nvSpPr>
          <p:cNvPr id="12" name="Content Placeholder 2"/>
          <p:cNvSpPr txBox="1">
            <a:spLocks/>
          </p:cNvSpPr>
          <p:nvPr/>
        </p:nvSpPr>
        <p:spPr>
          <a:xfrm>
            <a:off x="7887471" y="5769793"/>
            <a:ext cx="196596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2000" dirty="0" smtClean="0">
                <a:solidFill>
                  <a:schemeClr val="accent2"/>
                </a:solidFill>
              </a:rPr>
              <a:t>+0.5”/decade</a:t>
            </a:r>
            <a:endParaRPr lang="en-US" altLang="en-US" sz="2000" dirty="0">
              <a:solidFill>
                <a:schemeClr val="accent2"/>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t>17</a:t>
            </a:fld>
            <a:endParaRPr lang="en-US" dirty="0"/>
          </a:p>
        </p:txBody>
      </p:sp>
      <p:cxnSp>
        <p:nvCxnSpPr>
          <p:cNvPr id="9" name="Straight Connector 8" title="Decorative line"/>
          <p:cNvCxnSpPr/>
          <p:nvPr/>
        </p:nvCxnSpPr>
        <p:spPr>
          <a:xfrm flipV="1">
            <a:off x="0" y="1259835"/>
            <a:ext cx="12192000" cy="6130"/>
          </a:xfrm>
          <a:prstGeom prst="line">
            <a:avLst/>
          </a:prstGeom>
          <a:ln w="139700">
            <a:solidFill>
              <a:schemeClr val="accent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852229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PRECIPITATION – MORE EXTREME EVENTS</a:t>
            </a:r>
            <a:endParaRPr lang="en-US" dirty="0"/>
          </a:p>
        </p:txBody>
      </p:sp>
      <p:graphicFrame>
        <p:nvGraphicFramePr>
          <p:cNvPr id="4" name="Diagram 3" descr="Timeline graphic" title="Timeline graphic"/>
          <p:cNvGraphicFramePr/>
          <p:nvPr>
            <p:extLst/>
          </p:nvPr>
        </p:nvGraphicFramePr>
        <p:xfrm>
          <a:off x="56865" y="2313943"/>
          <a:ext cx="12078269" cy="1119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descr="2 mega rain events occurred in the 1860s"/>
          <p:cNvPicPr>
            <a:picLocks noChangeAspect="1"/>
          </p:cNvPicPr>
          <p:nvPr/>
        </p:nvPicPr>
        <p:blipFill rotWithShape="1">
          <a:blip r:embed="rId8" cstate="print">
            <a:extLst>
              <a:ext uri="{28A0092B-C50C-407E-A947-70E740481C1C}">
                <a14:useLocalDpi xmlns:a14="http://schemas.microsoft.com/office/drawing/2010/main" val="0"/>
              </a:ext>
            </a:extLst>
          </a:blip>
          <a:srcRect l="31028" t="20896" r="38840" b="47661"/>
          <a:stretch/>
        </p:blipFill>
        <p:spPr>
          <a:xfrm>
            <a:off x="79273" y="3033394"/>
            <a:ext cx="742328" cy="1002460"/>
          </a:xfrm>
          <a:prstGeom prst="rect">
            <a:avLst/>
          </a:prstGeom>
        </p:spPr>
      </p:pic>
      <p:sp>
        <p:nvSpPr>
          <p:cNvPr id="25" name="Rectangle 24"/>
          <p:cNvSpPr/>
          <p:nvPr/>
        </p:nvSpPr>
        <p:spPr>
          <a:xfrm>
            <a:off x="263160" y="3311703"/>
            <a:ext cx="424520" cy="584775"/>
          </a:xfrm>
          <a:prstGeom prst="rect">
            <a:avLst/>
          </a:prstGeom>
        </p:spPr>
        <p:txBody>
          <a:bodyPr wrap="square">
            <a:spAutoFit/>
          </a:bodyPr>
          <a:lstStyle/>
          <a:p>
            <a:r>
              <a:rPr lang="en-US" sz="3200" b="1" dirty="0">
                <a:solidFill>
                  <a:schemeClr val="bg1"/>
                </a:solidFill>
              </a:rPr>
              <a:t>2</a:t>
            </a:r>
          </a:p>
        </p:txBody>
      </p:sp>
      <p:pic>
        <p:nvPicPr>
          <p:cNvPr id="22" name="Picture 21" descr="1 mega rain event occurred in the 191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3730363" y="3031259"/>
            <a:ext cx="481587" cy="650348"/>
          </a:xfrm>
          <a:prstGeom prst="rect">
            <a:avLst/>
          </a:prstGeom>
        </p:spPr>
      </p:pic>
      <p:sp>
        <p:nvSpPr>
          <p:cNvPr id="7" name="Rectangle 6"/>
          <p:cNvSpPr/>
          <p:nvPr/>
        </p:nvSpPr>
        <p:spPr>
          <a:xfrm>
            <a:off x="3799786" y="3171672"/>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21" name="Picture 20" descr="1 mega rain event occurred in the 194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5855205" y="3031259"/>
            <a:ext cx="481587" cy="650348"/>
          </a:xfrm>
          <a:prstGeom prst="rect">
            <a:avLst/>
          </a:prstGeom>
        </p:spPr>
      </p:pic>
      <p:sp>
        <p:nvSpPr>
          <p:cNvPr id="23" name="Rectangle 22"/>
          <p:cNvSpPr/>
          <p:nvPr/>
        </p:nvSpPr>
        <p:spPr>
          <a:xfrm>
            <a:off x="5926761" y="3171672"/>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18" name="Picture 17" descr="1 mega rain even occurred in the 198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8720932" y="3031259"/>
            <a:ext cx="481587" cy="650348"/>
          </a:xfrm>
          <a:prstGeom prst="rect">
            <a:avLst/>
          </a:prstGeom>
        </p:spPr>
      </p:pic>
      <p:pic>
        <p:nvPicPr>
          <p:cNvPr id="15" name="Picture 14" descr="3 megarain events occurred in the 1970s"/>
          <p:cNvPicPr>
            <a:picLocks noChangeAspect="1"/>
          </p:cNvPicPr>
          <p:nvPr/>
        </p:nvPicPr>
        <p:blipFill rotWithShape="1">
          <a:blip r:embed="rId10" cstate="print">
            <a:extLst>
              <a:ext uri="{28A0092B-C50C-407E-A947-70E740481C1C}">
                <a14:useLocalDpi xmlns:a14="http://schemas.microsoft.com/office/drawing/2010/main" val="0"/>
              </a:ext>
            </a:extLst>
          </a:blip>
          <a:srcRect l="31028" t="20896" r="38840" b="47661"/>
          <a:stretch/>
        </p:blipFill>
        <p:spPr>
          <a:xfrm>
            <a:off x="7717862" y="2981661"/>
            <a:ext cx="1003070" cy="1354573"/>
          </a:xfrm>
          <a:prstGeom prst="rect">
            <a:avLst/>
          </a:prstGeom>
        </p:spPr>
      </p:pic>
      <p:sp>
        <p:nvSpPr>
          <p:cNvPr id="26" name="Rectangle 25"/>
          <p:cNvSpPr/>
          <p:nvPr/>
        </p:nvSpPr>
        <p:spPr>
          <a:xfrm>
            <a:off x="7980047" y="3400286"/>
            <a:ext cx="424520" cy="769441"/>
          </a:xfrm>
          <a:prstGeom prst="rect">
            <a:avLst/>
          </a:prstGeom>
        </p:spPr>
        <p:txBody>
          <a:bodyPr wrap="square">
            <a:spAutoFit/>
          </a:bodyPr>
          <a:lstStyle/>
          <a:p>
            <a:r>
              <a:rPr lang="en-US" sz="4400" b="1" dirty="0">
                <a:solidFill>
                  <a:schemeClr val="bg1"/>
                </a:solidFill>
              </a:rPr>
              <a:t>3</a:t>
            </a:r>
          </a:p>
        </p:txBody>
      </p:sp>
      <p:sp>
        <p:nvSpPr>
          <p:cNvPr id="24" name="Rectangle 23"/>
          <p:cNvSpPr/>
          <p:nvPr/>
        </p:nvSpPr>
        <p:spPr>
          <a:xfrm>
            <a:off x="8790355" y="3153956"/>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13" name="Picture 12" descr="3 megarain events occurred in the 2000s"/>
          <p:cNvPicPr>
            <a:picLocks noChangeAspect="1"/>
          </p:cNvPicPr>
          <p:nvPr/>
        </p:nvPicPr>
        <p:blipFill rotWithShape="1">
          <a:blip r:embed="rId10" cstate="print">
            <a:extLst>
              <a:ext uri="{28A0092B-C50C-407E-A947-70E740481C1C}">
                <a14:useLocalDpi xmlns:a14="http://schemas.microsoft.com/office/drawing/2010/main" val="0"/>
              </a:ext>
            </a:extLst>
          </a:blip>
          <a:srcRect l="31028" t="20896" r="38840" b="47661"/>
          <a:stretch/>
        </p:blipFill>
        <p:spPr>
          <a:xfrm>
            <a:off x="9836671" y="2988773"/>
            <a:ext cx="1003070" cy="1354573"/>
          </a:xfrm>
          <a:prstGeom prst="rect">
            <a:avLst/>
          </a:prstGeom>
        </p:spPr>
      </p:pic>
      <p:sp>
        <p:nvSpPr>
          <p:cNvPr id="27" name="Rectangle 26"/>
          <p:cNvSpPr/>
          <p:nvPr/>
        </p:nvSpPr>
        <p:spPr>
          <a:xfrm>
            <a:off x="10102002" y="3349736"/>
            <a:ext cx="424520" cy="769441"/>
          </a:xfrm>
          <a:prstGeom prst="rect">
            <a:avLst/>
          </a:prstGeom>
        </p:spPr>
        <p:txBody>
          <a:bodyPr wrap="square">
            <a:spAutoFit/>
          </a:bodyPr>
          <a:lstStyle/>
          <a:p>
            <a:r>
              <a:rPr lang="en-US" sz="4400" b="1" dirty="0">
                <a:solidFill>
                  <a:schemeClr val="bg1"/>
                </a:solidFill>
              </a:rPr>
              <a:t>3</a:t>
            </a:r>
          </a:p>
        </p:txBody>
      </p:sp>
      <p:pic>
        <p:nvPicPr>
          <p:cNvPr id="5" name="Picture 4" descr="4 megarain events occurred in the 2010s"/>
          <p:cNvPicPr>
            <a:picLocks noChangeAspect="1"/>
          </p:cNvPicPr>
          <p:nvPr/>
        </p:nvPicPr>
        <p:blipFill rotWithShape="1">
          <a:blip r:embed="rId11" cstate="print">
            <a:extLst>
              <a:ext uri="{28A0092B-C50C-407E-A947-70E740481C1C}">
                <a14:useLocalDpi xmlns:a14="http://schemas.microsoft.com/office/drawing/2010/main" val="0"/>
              </a:ext>
            </a:extLst>
          </a:blip>
          <a:srcRect l="31028" t="20896" r="38840" b="47661"/>
          <a:stretch/>
        </p:blipFill>
        <p:spPr>
          <a:xfrm>
            <a:off x="10285903" y="2947884"/>
            <a:ext cx="1399999" cy="1890597"/>
          </a:xfrm>
          <a:prstGeom prst="rect">
            <a:avLst/>
          </a:prstGeom>
        </p:spPr>
      </p:pic>
      <p:sp>
        <p:nvSpPr>
          <p:cNvPr id="28" name="Rectangle 27"/>
          <p:cNvSpPr/>
          <p:nvPr/>
        </p:nvSpPr>
        <p:spPr>
          <a:xfrm>
            <a:off x="10710423" y="3552630"/>
            <a:ext cx="424520" cy="923330"/>
          </a:xfrm>
          <a:prstGeom prst="rect">
            <a:avLst/>
          </a:prstGeom>
        </p:spPr>
        <p:txBody>
          <a:bodyPr wrap="square">
            <a:spAutoFit/>
          </a:bodyPr>
          <a:lstStyle/>
          <a:p>
            <a:r>
              <a:rPr lang="en-US" sz="5400" b="1" dirty="0" smtClean="0">
                <a:solidFill>
                  <a:schemeClr val="bg1"/>
                </a:solidFill>
              </a:rPr>
              <a:t>4</a:t>
            </a:r>
            <a:endParaRPr lang="en-US" sz="5400" b="1" dirty="0">
              <a:solidFill>
                <a:schemeClr val="bg1"/>
              </a:solidFill>
            </a:endParaRPr>
          </a:p>
        </p:txBody>
      </p:sp>
      <p:sp>
        <p:nvSpPr>
          <p:cNvPr id="3" name="Content Placeholder 2"/>
          <p:cNvSpPr>
            <a:spLocks noGrp="1"/>
          </p:cNvSpPr>
          <p:nvPr>
            <p:ph idx="1"/>
          </p:nvPr>
        </p:nvSpPr>
        <p:spPr>
          <a:xfrm>
            <a:off x="687680" y="4619423"/>
            <a:ext cx="10529644" cy="2248461"/>
          </a:xfrm>
        </p:spPr>
        <p:txBody>
          <a:bodyPr>
            <a:normAutofit/>
          </a:bodyPr>
          <a:lstStyle/>
          <a:p>
            <a:pPr algn="ctr">
              <a:spcBef>
                <a:spcPct val="0"/>
              </a:spcBef>
              <a:spcAft>
                <a:spcPts val="600"/>
              </a:spcAft>
              <a:buFontTx/>
              <a:buNone/>
            </a:pPr>
            <a:r>
              <a:rPr lang="en-US" altLang="en-US" sz="6400" b="1" dirty="0" smtClean="0">
                <a:solidFill>
                  <a:schemeClr val="accent1"/>
                </a:solidFill>
              </a:rPr>
              <a:t>7</a:t>
            </a:r>
            <a:r>
              <a:rPr lang="en-US" altLang="en-US" sz="4600" b="1" dirty="0" smtClean="0">
                <a:solidFill>
                  <a:schemeClr val="accent1"/>
                </a:solidFill>
              </a:rPr>
              <a:t> </a:t>
            </a:r>
            <a:r>
              <a:rPr lang="en-US" altLang="en-US" sz="4000" b="1" dirty="0" smtClean="0">
                <a:solidFill>
                  <a:schemeClr val="accent1"/>
                </a:solidFill>
              </a:rPr>
              <a:t>OF THE </a:t>
            </a:r>
            <a:r>
              <a:rPr lang="en-US" altLang="en-US" sz="6400" b="1" dirty="0" smtClean="0">
                <a:solidFill>
                  <a:schemeClr val="accent1"/>
                </a:solidFill>
              </a:rPr>
              <a:t>15</a:t>
            </a:r>
          </a:p>
          <a:p>
            <a:pPr algn="ctr">
              <a:spcBef>
                <a:spcPct val="0"/>
              </a:spcBef>
              <a:spcAft>
                <a:spcPts val="600"/>
              </a:spcAft>
              <a:buFontTx/>
              <a:buNone/>
            </a:pPr>
            <a:r>
              <a:rPr lang="en-US" altLang="en-US" sz="2800" dirty="0" smtClean="0">
                <a:solidFill>
                  <a:schemeClr val="accent1"/>
                </a:solidFill>
              </a:rPr>
              <a:t>MINNESOTA MEGA-RAIN EVENTS HAVE</a:t>
            </a:r>
          </a:p>
          <a:p>
            <a:pPr algn="ctr">
              <a:spcBef>
                <a:spcPct val="0"/>
              </a:spcBef>
              <a:spcAft>
                <a:spcPts val="600"/>
              </a:spcAft>
              <a:buFontTx/>
              <a:buNone/>
            </a:pPr>
            <a:r>
              <a:rPr lang="en-US" altLang="en-US" sz="2800" dirty="0" smtClean="0">
                <a:solidFill>
                  <a:schemeClr val="accent1"/>
                </a:solidFill>
              </a:rPr>
              <a:t>OCCURRED SINCE 2002</a:t>
            </a:r>
          </a:p>
        </p:txBody>
      </p:sp>
      <p:sp>
        <p:nvSpPr>
          <p:cNvPr id="6" name="Slide Number Placeholder 5"/>
          <p:cNvSpPr>
            <a:spLocks noGrp="1"/>
          </p:cNvSpPr>
          <p:nvPr>
            <p:ph type="sldNum" sz="quarter" idx="12"/>
          </p:nvPr>
        </p:nvSpPr>
        <p:spPr/>
        <p:txBody>
          <a:bodyPr/>
          <a:lstStyle/>
          <a:p>
            <a:fld id="{48F63A3B-78C7-47BE-AE5E-E10140E04643}" type="slidenum">
              <a:rPr lang="en-US" smtClean="0"/>
              <a:t>18</a:t>
            </a:fld>
            <a:endParaRPr lang="en-US" dirty="0"/>
          </a:p>
        </p:txBody>
      </p:sp>
      <p:cxnSp>
        <p:nvCxnSpPr>
          <p:cNvPr id="20" name="Straight Connector 19" title="Decorative line"/>
          <p:cNvCxnSpPr/>
          <p:nvPr/>
        </p:nvCxnSpPr>
        <p:spPr>
          <a:xfrm flipV="1">
            <a:off x="0" y="1273087"/>
            <a:ext cx="12192000" cy="6130"/>
          </a:xfrm>
          <a:prstGeom prst="line">
            <a:avLst/>
          </a:prstGeom>
          <a:ln w="139700">
            <a:solidFill>
              <a:schemeClr val="accent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395345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PRECIPITATION CHANGES</a:t>
            </a:r>
          </a:p>
        </p:txBody>
      </p:sp>
      <p:pic>
        <p:nvPicPr>
          <p:cNvPr id="5" name="Picture 1" descr="Maps of Minnesota county flood and drought disasters" title="Maps of Minnesota county flood and drought disasters"/>
          <p:cNvPicPr>
            <a:picLocks noChangeAspect="1"/>
          </p:cNvPicPr>
          <p:nvPr/>
        </p:nvPicPr>
        <p:blipFill rotWithShape="1">
          <a:blip r:embed="rId3">
            <a:extLst>
              <a:ext uri="{28A0092B-C50C-407E-A947-70E740481C1C}">
                <a14:useLocalDpi xmlns:a14="http://schemas.microsoft.com/office/drawing/2010/main" val="0"/>
              </a:ext>
            </a:extLst>
          </a:blip>
          <a:srcRect r="4883"/>
          <a:stretch/>
        </p:blipFill>
        <p:spPr bwMode="auto">
          <a:xfrm>
            <a:off x="5033361" y="1415144"/>
            <a:ext cx="7120252" cy="529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p:txBody>
          <a:bodyPr>
            <a:normAutofit/>
          </a:bodyPr>
          <a:lstStyle/>
          <a:p>
            <a:pPr indent="0" algn="r">
              <a:spcBef>
                <a:spcPct val="0"/>
              </a:spcBef>
              <a:buFontTx/>
              <a:buNone/>
            </a:pPr>
            <a:r>
              <a:rPr lang="en-US" altLang="en-US" sz="2400" dirty="0" smtClean="0"/>
              <a:t>Blue counties were declared disaster </a:t>
            </a:r>
            <a:r>
              <a:rPr lang="en-US" altLang="en-US" sz="2400" dirty="0"/>
              <a:t>areas due to </a:t>
            </a:r>
            <a:r>
              <a:rPr lang="en-US" altLang="en-US" sz="2400" dirty="0" smtClean="0"/>
              <a:t>flooding. </a:t>
            </a:r>
          </a:p>
          <a:p>
            <a:pPr indent="0" algn="r">
              <a:spcBef>
                <a:spcPct val="0"/>
              </a:spcBef>
              <a:buFontTx/>
              <a:buNone/>
            </a:pPr>
            <a:r>
              <a:rPr lang="en-US" altLang="en-US" sz="2400" dirty="0" smtClean="0"/>
              <a:t>Brown counties were </a:t>
            </a:r>
            <a:r>
              <a:rPr lang="en-US" altLang="en-US" sz="2400" dirty="0"/>
              <a:t>declared </a:t>
            </a:r>
            <a:r>
              <a:rPr lang="en-US" altLang="en-US" sz="2400" dirty="0" smtClean="0"/>
              <a:t>disaster </a:t>
            </a:r>
            <a:r>
              <a:rPr lang="en-US" altLang="en-US" sz="2400" dirty="0"/>
              <a:t>areas due to drought. </a:t>
            </a:r>
            <a:endParaRPr lang="en-US" altLang="en-US" sz="2400" dirty="0" smtClean="0"/>
          </a:p>
          <a:p>
            <a:pPr indent="0" algn="r">
              <a:spcBef>
                <a:spcPct val="0"/>
              </a:spcBef>
              <a:buFontTx/>
              <a:buNone/>
            </a:pPr>
            <a:r>
              <a:rPr lang="en-US" altLang="en-US" sz="2400" dirty="0" smtClean="0"/>
              <a:t>Light blue, cross-hatched counties received both designations</a:t>
            </a:r>
            <a:r>
              <a:rPr lang="en-US" altLang="en-US" sz="2400" dirty="0"/>
              <a:t>.</a:t>
            </a:r>
          </a:p>
        </p:txBody>
      </p:sp>
    </p:spTree>
    <p:extLst>
      <p:ext uri="{BB962C8B-B14F-4D97-AF65-F5344CB8AC3E}">
        <p14:creationId xmlns:p14="http://schemas.microsoft.com/office/powerpoint/2010/main" val="1947267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NOTICE</a:t>
            </a:r>
            <a:endParaRPr lang="en-US" dirty="0"/>
          </a:p>
        </p:txBody>
      </p:sp>
      <p:sp>
        <p:nvSpPr>
          <p:cNvPr id="3" name="Content Placeholder 2"/>
          <p:cNvSpPr>
            <a:spLocks noGrp="1"/>
          </p:cNvSpPr>
          <p:nvPr>
            <p:ph idx="1"/>
          </p:nvPr>
        </p:nvSpPr>
        <p:spPr>
          <a:xfrm>
            <a:off x="838200" y="3053924"/>
            <a:ext cx="10515600" cy="1681850"/>
          </a:xfrm>
        </p:spPr>
        <p:txBody>
          <a:bodyPr/>
          <a:lstStyle/>
          <a:p>
            <a:pPr marL="0" indent="0" algn="ctr">
              <a:buNone/>
            </a:pPr>
            <a:r>
              <a:rPr lang="en-US" dirty="0" smtClean="0"/>
              <a:t>The Minnesota Department of Health (MDH) developed this presentation based on scientific research published in peer-reviewed journals. References for information can be found in the relevant slides and/or at the end of the presentation.</a:t>
            </a:r>
            <a:endParaRPr lang="en-US" dirty="0"/>
          </a:p>
        </p:txBody>
      </p:sp>
      <p:cxnSp>
        <p:nvCxnSpPr>
          <p:cNvPr id="7" name="Straight Connector 6"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a:t>
            </a:fld>
            <a:endParaRPr lang="en-US" dirty="0"/>
          </a:p>
        </p:txBody>
      </p:sp>
    </p:spTree>
    <p:extLst>
      <p:ext uri="{BB962C8B-B14F-4D97-AF65-F5344CB8AC3E}">
        <p14:creationId xmlns:p14="http://schemas.microsoft.com/office/powerpoint/2010/main" val="3130911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HUMIDITY CHANGES</a:t>
            </a:r>
            <a:endParaRPr lang="en-US" dirty="0"/>
          </a:p>
        </p:txBody>
      </p:sp>
      <p:sp>
        <p:nvSpPr>
          <p:cNvPr id="3" name="Content Placeholder 2"/>
          <p:cNvSpPr>
            <a:spLocks noGrp="1"/>
          </p:cNvSpPr>
          <p:nvPr>
            <p:ph idx="1"/>
          </p:nvPr>
        </p:nvSpPr>
        <p:spPr>
          <a:xfrm>
            <a:off x="3859061" y="1459000"/>
            <a:ext cx="4473877" cy="636119"/>
          </a:xfrm>
        </p:spPr>
        <p:txBody>
          <a:bodyPr>
            <a:noAutofit/>
          </a:bodyPr>
          <a:lstStyle/>
          <a:p>
            <a:pPr algn="ctr">
              <a:lnSpc>
                <a:spcPct val="120000"/>
              </a:lnSpc>
              <a:spcBef>
                <a:spcPct val="0"/>
              </a:spcBef>
              <a:spcAft>
                <a:spcPts val="0"/>
              </a:spcAft>
              <a:buFontTx/>
              <a:buNone/>
            </a:pPr>
            <a:r>
              <a:rPr lang="en-US" altLang="en-US" sz="2000" b="1" dirty="0" smtClean="0">
                <a:solidFill>
                  <a:schemeClr val="accent1"/>
                </a:solidFill>
              </a:rPr>
              <a:t>Highest annual dew points at 6 p.m. CST</a:t>
            </a:r>
          </a:p>
          <a:p>
            <a:pPr algn="ctr">
              <a:lnSpc>
                <a:spcPct val="120000"/>
              </a:lnSpc>
              <a:spcBef>
                <a:spcPct val="0"/>
              </a:spcBef>
              <a:spcAft>
                <a:spcPts val="0"/>
              </a:spcAft>
              <a:buFontTx/>
              <a:buNone/>
            </a:pPr>
            <a:r>
              <a:rPr lang="en-US" altLang="en-US" sz="1400" dirty="0" smtClean="0">
                <a:solidFill>
                  <a:schemeClr val="accent1"/>
                </a:solidFill>
              </a:rPr>
              <a:t>Minneapolis – St. Paul, 1903-2015</a:t>
            </a:r>
            <a:endParaRPr lang="en-US" altLang="en-US" sz="1400" dirty="0">
              <a:solidFill>
                <a:schemeClr val="accent1"/>
              </a:solidFill>
            </a:endParaRPr>
          </a:p>
        </p:txBody>
      </p:sp>
      <p:pic>
        <p:nvPicPr>
          <p:cNvPr id="10" name="Picture 3" descr="Chart showing the highest annual dew points in Minneapolis-St. Paul from 1903-2015"/>
          <p:cNvPicPr>
            <a:picLocks noChangeAspect="1" noChangeArrowheads="1"/>
          </p:cNvPicPr>
          <p:nvPr/>
        </p:nvPicPr>
        <p:blipFill rotWithShape="1">
          <a:blip r:embed="rId3">
            <a:extLst>
              <a:ext uri="{28A0092B-C50C-407E-A947-70E740481C1C}">
                <a14:useLocalDpi xmlns:a14="http://schemas.microsoft.com/office/drawing/2010/main" val="0"/>
              </a:ext>
            </a:extLst>
          </a:blip>
          <a:srcRect l="483" t="12201" r="937" b="1616"/>
          <a:stretch/>
        </p:blipFill>
        <p:spPr bwMode="auto">
          <a:xfrm>
            <a:off x="2028027" y="2040881"/>
            <a:ext cx="7468264" cy="46805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48F63A3B-78C7-47BE-AE5E-E10140E04643}" type="slidenum">
              <a:rPr lang="en-US" smtClean="0"/>
              <a:t>20</a:t>
            </a:fld>
            <a:endParaRPr lang="en-US" dirty="0"/>
          </a:p>
        </p:txBody>
      </p:sp>
      <p:cxnSp>
        <p:nvCxnSpPr>
          <p:cNvPr id="7" name="Straight Connector 6" title="Decorative line"/>
          <p:cNvCxnSpPr/>
          <p:nvPr/>
        </p:nvCxnSpPr>
        <p:spPr>
          <a:xfrm flipV="1">
            <a:off x="0" y="1259835"/>
            <a:ext cx="12192000" cy="6130"/>
          </a:xfrm>
          <a:prstGeom prst="line">
            <a:avLst/>
          </a:prstGeom>
          <a:ln w="139700">
            <a:solidFill>
              <a:schemeClr val="accent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02333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cxnSp>
        <p:nvCxnSpPr>
          <p:cNvPr id="7" name="Straight Connector 6"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sz="2600" dirty="0" smtClean="0">
                <a:solidFill>
                  <a:schemeClr val="accent1"/>
                </a:solidFill>
              </a:rPr>
              <a:t>Introduction to air quality and public health</a:t>
            </a:r>
          </a:p>
          <a:p>
            <a:pPr marL="457200" indent="-457200">
              <a:spcAft>
                <a:spcPts val="0"/>
              </a:spcAft>
              <a:buFont typeface="+mj-lt"/>
              <a:buAutoNum type="arabicPeriod"/>
            </a:pPr>
            <a:r>
              <a:rPr lang="en-US" sz="2600" dirty="0" smtClean="0">
                <a:solidFill>
                  <a:schemeClr val="accent1"/>
                </a:solidFill>
              </a:rPr>
              <a:t>Climate changes in Minnesota</a:t>
            </a:r>
            <a:endParaRPr lang="en-US" sz="2600" dirty="0" smtClean="0">
              <a:solidFill>
                <a:schemeClr val="accent5"/>
              </a:solidFill>
            </a:endParaRPr>
          </a:p>
          <a:p>
            <a:pPr marL="457200" indent="-457200">
              <a:spcAft>
                <a:spcPts val="0"/>
              </a:spcAft>
              <a:buFont typeface="+mj-lt"/>
              <a:buAutoNum type="arabicPeriod"/>
            </a:pPr>
            <a:r>
              <a:rPr lang="en-US" sz="2600" b="1" dirty="0" smtClean="0">
                <a:solidFill>
                  <a:schemeClr val="accent5"/>
                </a:solidFill>
              </a:rPr>
              <a:t>Climate change and air quality</a:t>
            </a:r>
          </a:p>
          <a:p>
            <a:pPr lvl="1">
              <a:spcAft>
                <a:spcPts val="0"/>
              </a:spcAft>
            </a:pPr>
            <a:r>
              <a:rPr lang="en-US" sz="2200" b="1" dirty="0" smtClean="0">
                <a:solidFill>
                  <a:schemeClr val="accent5"/>
                </a:solidFill>
              </a:rPr>
              <a:t>Particulate matter</a:t>
            </a:r>
          </a:p>
          <a:p>
            <a:pPr lvl="1">
              <a:spcAft>
                <a:spcPts val="0"/>
              </a:spcAft>
            </a:pPr>
            <a:r>
              <a:rPr lang="en-US" sz="2200" b="1" dirty="0" smtClean="0">
                <a:solidFill>
                  <a:schemeClr val="accent5"/>
                </a:solidFill>
              </a:rPr>
              <a:t>Ground-level ozone</a:t>
            </a:r>
          </a:p>
          <a:p>
            <a:pPr lvl="1">
              <a:spcAft>
                <a:spcPts val="0"/>
              </a:spcAft>
            </a:pPr>
            <a:r>
              <a:rPr lang="en-US" sz="2200" b="1" dirty="0" smtClean="0">
                <a:solidFill>
                  <a:schemeClr val="accent5"/>
                </a:solidFill>
              </a:rPr>
              <a:t>Allergens</a:t>
            </a:r>
          </a:p>
          <a:p>
            <a:pPr marL="457200" indent="-457200">
              <a:spcAft>
                <a:spcPts val="0"/>
              </a:spcAft>
              <a:buFont typeface="+mj-lt"/>
              <a:buAutoNum type="arabicPeriod"/>
            </a:pPr>
            <a:r>
              <a:rPr lang="en-US" sz="2600" dirty="0">
                <a:solidFill>
                  <a:schemeClr val="accent1"/>
                </a:solidFill>
              </a:rPr>
              <a:t>Strategies: Public health professionals and individuals</a:t>
            </a:r>
            <a:endParaRPr lang="en-US" sz="2400" dirty="0">
              <a:solidFill>
                <a:schemeClr val="accent5"/>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t>21</a:t>
            </a:fld>
            <a:endParaRPr lang="en-US" dirty="0"/>
          </a:p>
        </p:txBody>
      </p:sp>
    </p:spTree>
    <p:extLst>
      <p:ext uri="{BB962C8B-B14F-4D97-AF65-F5344CB8AC3E}">
        <p14:creationId xmlns:p14="http://schemas.microsoft.com/office/powerpoint/2010/main" val="40160727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title="Black and white city skyline"/>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0689" r="10689"/>
          <a:stretch>
            <a:fillRect/>
          </a:stretch>
        </p:blipFill>
        <p:spPr/>
      </p:pic>
      <p:sp>
        <p:nvSpPr>
          <p:cNvPr id="4" name="Title 3"/>
          <p:cNvSpPr>
            <a:spLocks noGrp="1"/>
          </p:cNvSpPr>
          <p:nvPr>
            <p:ph type="title"/>
          </p:nvPr>
        </p:nvSpPr>
        <p:spPr/>
        <p:txBody>
          <a:bodyPr/>
          <a:lstStyle/>
          <a:p>
            <a:r>
              <a:rPr lang="en-US" sz="5400" dirty="0" smtClean="0"/>
              <a:t>More than 5.5 billion people worldwide die prematurely every year as a result of air pollution</a:t>
            </a:r>
            <a:endParaRPr lang="en-US" sz="2800" dirty="0"/>
          </a:p>
        </p:txBody>
      </p:sp>
    </p:spTree>
    <p:extLst>
      <p:ext uri="{BB962C8B-B14F-4D97-AF65-F5344CB8AC3E}">
        <p14:creationId xmlns:p14="http://schemas.microsoft.com/office/powerpoint/2010/main" val="16919733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ir pollution in Minnesota" title="Air pollution in Minnesota"/>
          <p:cNvPicPr>
            <a:picLocks noChangeAspect="1"/>
          </p:cNvPicPr>
          <p:nvPr/>
        </p:nvPicPr>
        <p:blipFill rotWithShape="1">
          <a:blip r:embed="rId3">
            <a:extLst>
              <a:ext uri="{28A0092B-C50C-407E-A947-70E740481C1C}">
                <a14:useLocalDpi xmlns:a14="http://schemas.microsoft.com/office/drawing/2010/main" val="0"/>
              </a:ext>
            </a:extLst>
          </a:blip>
          <a:srcRect t="7846" b="7711"/>
          <a:stretch/>
        </p:blipFill>
        <p:spPr>
          <a:xfrm>
            <a:off x="0" y="0"/>
            <a:ext cx="12192000" cy="6868886"/>
          </a:xfrm>
          <a:prstGeom prst="rect">
            <a:avLst/>
          </a:prstGeom>
        </p:spPr>
      </p:pic>
      <p:sp>
        <p:nvSpPr>
          <p:cNvPr id="3" name="Title 2"/>
          <p:cNvSpPr>
            <a:spLocks noGrp="1"/>
          </p:cNvSpPr>
          <p:nvPr>
            <p:ph type="title"/>
          </p:nvPr>
        </p:nvSpPr>
        <p:spPr/>
        <p:txBody>
          <a:bodyPr/>
          <a:lstStyle/>
          <a:p>
            <a:r>
              <a:rPr lang="en-US" sz="4000" dirty="0" smtClean="0"/>
              <a:t>Air pollution contributed to nearly</a:t>
            </a:r>
            <a:br>
              <a:rPr lang="en-US" sz="4000" dirty="0" smtClean="0"/>
            </a:br>
            <a:r>
              <a:rPr lang="en-US" sz="4000" dirty="0" smtClean="0"/>
              <a:t>2,000 deaths, </a:t>
            </a:r>
            <a:br>
              <a:rPr lang="en-US" sz="4000" dirty="0" smtClean="0"/>
            </a:br>
            <a:r>
              <a:rPr lang="en-US" sz="4000" dirty="0" smtClean="0"/>
              <a:t>400 hospitalizations and </a:t>
            </a:r>
            <a:br>
              <a:rPr lang="en-US" sz="4000" dirty="0" smtClean="0"/>
            </a:br>
            <a:r>
              <a:rPr lang="en-US" sz="4000" dirty="0" smtClean="0"/>
              <a:t>600 emergency department visits </a:t>
            </a:r>
            <a:br>
              <a:rPr lang="en-US" sz="4000" dirty="0" smtClean="0"/>
            </a:br>
            <a:r>
              <a:rPr lang="en-US" sz="4000" dirty="0" smtClean="0"/>
              <a:t>in the Twin Cities in 2008.</a:t>
            </a:r>
            <a:endParaRPr lang="en-US" sz="4000" dirty="0"/>
          </a:p>
        </p:txBody>
      </p:sp>
    </p:spTree>
    <p:extLst>
      <p:ext uri="{BB962C8B-B14F-4D97-AF65-F5344CB8AC3E}">
        <p14:creationId xmlns:p14="http://schemas.microsoft.com/office/powerpoint/2010/main" val="23375197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CLIMATE CHANGE AND AIR QUALITY</a:t>
            </a:r>
          </a:p>
        </p:txBody>
      </p:sp>
      <p:sp>
        <p:nvSpPr>
          <p:cNvPr id="3" name="Content Placeholder 2"/>
          <p:cNvSpPr>
            <a:spLocks noGrp="1"/>
          </p:cNvSpPr>
          <p:nvPr>
            <p:ph sz="half" idx="1"/>
          </p:nvPr>
        </p:nvSpPr>
        <p:spPr>
          <a:xfrm>
            <a:off x="838200" y="2364509"/>
            <a:ext cx="5181600" cy="3812454"/>
          </a:xfrm>
        </p:spPr>
        <p:txBody>
          <a:bodyPr>
            <a:normAutofit/>
          </a:bodyPr>
          <a:lstStyle/>
          <a:p>
            <a:pPr marL="0" indent="0">
              <a:spcAft>
                <a:spcPts val="0"/>
              </a:spcAft>
              <a:buNone/>
            </a:pPr>
            <a:r>
              <a:rPr lang="en-US" sz="3200" b="1" dirty="0">
                <a:solidFill>
                  <a:schemeClr val="accent1"/>
                </a:solidFill>
              </a:rPr>
              <a:t>Climate change may affect exposures to air pollutants and allergens by:</a:t>
            </a:r>
          </a:p>
          <a:p>
            <a:pPr>
              <a:spcAft>
                <a:spcPts val="0"/>
              </a:spcAft>
            </a:pPr>
            <a:r>
              <a:rPr lang="en-US" sz="2400" dirty="0">
                <a:solidFill>
                  <a:schemeClr val="accent1"/>
                </a:solidFill>
              </a:rPr>
              <a:t>Creating both more windiness and </a:t>
            </a:r>
            <a:br>
              <a:rPr lang="en-US" sz="2400" dirty="0">
                <a:solidFill>
                  <a:schemeClr val="accent1"/>
                </a:solidFill>
              </a:rPr>
            </a:br>
            <a:r>
              <a:rPr lang="en-US" sz="2400" dirty="0">
                <a:solidFill>
                  <a:schemeClr val="accent1"/>
                </a:solidFill>
              </a:rPr>
              <a:t>more air stagnation events</a:t>
            </a:r>
          </a:p>
          <a:p>
            <a:pPr>
              <a:spcAft>
                <a:spcPts val="0"/>
              </a:spcAft>
            </a:pPr>
            <a:r>
              <a:rPr lang="en-US" sz="2400" dirty="0">
                <a:solidFill>
                  <a:schemeClr val="accent1"/>
                </a:solidFill>
              </a:rPr>
              <a:t>Increasing temperatures</a:t>
            </a:r>
          </a:p>
          <a:p>
            <a:pPr>
              <a:spcAft>
                <a:spcPts val="0"/>
              </a:spcAft>
            </a:pPr>
            <a:r>
              <a:rPr lang="en-US" sz="2400" dirty="0">
                <a:solidFill>
                  <a:schemeClr val="accent1"/>
                </a:solidFill>
              </a:rPr>
              <a:t>Lengthening the growing </a:t>
            </a:r>
            <a:r>
              <a:rPr lang="en-US" sz="2400" dirty="0" smtClean="0">
                <a:solidFill>
                  <a:schemeClr val="accent1"/>
                </a:solidFill>
              </a:rPr>
              <a:t>season</a:t>
            </a:r>
            <a:endParaRPr lang="en-US" sz="2400" dirty="0">
              <a:solidFill>
                <a:schemeClr val="accent1"/>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t>24</a:t>
            </a:fld>
            <a:endParaRPr lang="en-US" dirty="0"/>
          </a:p>
        </p:txBody>
      </p:sp>
      <p:pic>
        <p:nvPicPr>
          <p:cNvPr id="8" name="Content Placeholder 7" descr="Yellow wildflowers" title="Yellow wildflowers"/>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54485" t="20843" b="11034"/>
          <a:stretch/>
        </p:blipFill>
        <p:spPr>
          <a:xfrm>
            <a:off x="6670480" y="1348572"/>
            <a:ext cx="5521520" cy="5509428"/>
          </a:xfrm>
          <a:prstGeom prst="rect">
            <a:avLst/>
          </a:prstGeom>
          <a:effectLst/>
        </p:spPr>
      </p:pic>
    </p:spTree>
    <p:extLst>
      <p:ext uri="{BB962C8B-B14F-4D97-AF65-F5344CB8AC3E}">
        <p14:creationId xmlns:p14="http://schemas.microsoft.com/office/powerpoint/2010/main" val="3707054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PARTICULATE MATTER</a:t>
            </a:r>
            <a:endParaRPr lang="en-US" dirty="0"/>
          </a:p>
        </p:txBody>
      </p:sp>
      <p:sp>
        <p:nvSpPr>
          <p:cNvPr id="3" name="Content Placeholder 2"/>
          <p:cNvSpPr>
            <a:spLocks noGrp="1"/>
          </p:cNvSpPr>
          <p:nvPr>
            <p:ph idx="1"/>
          </p:nvPr>
        </p:nvSpPr>
        <p:spPr>
          <a:xfrm>
            <a:off x="838201" y="1974063"/>
            <a:ext cx="4739640" cy="4351338"/>
          </a:xfrm>
        </p:spPr>
        <p:txBody>
          <a:bodyPr>
            <a:normAutofit/>
          </a:bodyPr>
          <a:lstStyle/>
          <a:p>
            <a:pPr marL="0" indent="0">
              <a:spcAft>
                <a:spcPts val="0"/>
              </a:spcAft>
              <a:buNone/>
            </a:pPr>
            <a:r>
              <a:rPr lang="en-US" sz="2800" b="1" dirty="0" smtClean="0">
                <a:solidFill>
                  <a:schemeClr val="accent1"/>
                </a:solidFill>
              </a:rPr>
              <a:t>Particulate matter comes in different sizes, from a number of sources:</a:t>
            </a:r>
          </a:p>
          <a:p>
            <a:pPr>
              <a:spcAft>
                <a:spcPts val="0"/>
              </a:spcAft>
            </a:pPr>
            <a:r>
              <a:rPr lang="en-US" sz="2400" dirty="0" smtClean="0">
                <a:solidFill>
                  <a:schemeClr val="accent1"/>
                </a:solidFill>
              </a:rPr>
              <a:t>Dust from construction, mining, and agriculture</a:t>
            </a:r>
          </a:p>
          <a:p>
            <a:pPr>
              <a:spcAft>
                <a:spcPts val="0"/>
              </a:spcAft>
            </a:pPr>
            <a:r>
              <a:rPr lang="en-US" sz="2400" dirty="0" smtClean="0">
                <a:solidFill>
                  <a:schemeClr val="accent1"/>
                </a:solidFill>
              </a:rPr>
              <a:t>Fossil fuel combustion by factories, power plants, and motor vehicles</a:t>
            </a:r>
          </a:p>
          <a:p>
            <a:pPr>
              <a:spcAft>
                <a:spcPts val="0"/>
              </a:spcAft>
            </a:pPr>
            <a:r>
              <a:rPr lang="en-US" sz="2400" dirty="0" smtClean="0">
                <a:solidFill>
                  <a:schemeClr val="accent1"/>
                </a:solidFill>
              </a:rPr>
              <a:t>Wildfires and residential wood burning</a:t>
            </a:r>
          </a:p>
        </p:txBody>
      </p:sp>
      <p:pic>
        <p:nvPicPr>
          <p:cNvPr id="7" name="Picture 6" descr="Diagram showing particulate matter size compared to a human hair" title="Diagram showing particulate matter size compared to a human hair"/>
          <p:cNvPicPr>
            <a:picLocks noChangeAspect="1"/>
          </p:cNvPicPr>
          <p:nvPr/>
        </p:nvPicPr>
        <p:blipFill rotWithShape="1">
          <a:blip r:embed="rId3"/>
          <a:srcRect l="4310" t="8085" r="2304" b="5745"/>
          <a:stretch/>
        </p:blipFill>
        <p:spPr>
          <a:xfrm>
            <a:off x="5238207" y="1480779"/>
            <a:ext cx="6953794" cy="4813673"/>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25</a:t>
            </a:fld>
            <a:endParaRPr lang="en-US" dirty="0"/>
          </a:p>
        </p:txBody>
      </p:sp>
      <p:cxnSp>
        <p:nvCxnSpPr>
          <p:cNvPr id="9" name="Straight Connector 8"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302688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PARTICULATE MATTER</a:t>
            </a:r>
          </a:p>
        </p:txBody>
      </p:sp>
      <p:pic>
        <p:nvPicPr>
          <p:cNvPr id="2050" name="Picture 2" descr="Wildfire" title="Wildfire"/>
          <p:cNvPicPr>
            <a:picLocks noChangeAspect="1" noChangeArrowheads="1"/>
          </p:cNvPicPr>
          <p:nvPr/>
        </p:nvPicPr>
        <p:blipFill rotWithShape="1">
          <a:blip r:embed="rId3">
            <a:extLst>
              <a:ext uri="{28A0092B-C50C-407E-A947-70E740481C1C}">
                <a14:useLocalDpi xmlns:a14="http://schemas.microsoft.com/office/drawing/2010/main" val="0"/>
              </a:ext>
            </a:extLst>
          </a:blip>
          <a:srcRect l="5124" t="36536" r="11601" b="-36536"/>
          <a:stretch/>
        </p:blipFill>
        <p:spPr bwMode="auto">
          <a:xfrm>
            <a:off x="-13063" y="1188719"/>
            <a:ext cx="12205063" cy="1096882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normAutofit/>
          </a:bodyPr>
          <a:lstStyle/>
          <a:p>
            <a:pPr marL="457200" indent="-457200">
              <a:spcAft>
                <a:spcPts val="0"/>
              </a:spcAft>
              <a:buClr>
                <a:schemeClr val="bg1"/>
              </a:buClr>
            </a:pPr>
            <a:r>
              <a:rPr lang="en-US" sz="2800" dirty="0"/>
              <a:t>2011 Boundary Waters wildfire burned nearly 145 square miles and cost $21 million</a:t>
            </a:r>
          </a:p>
          <a:p>
            <a:pPr marL="457200" indent="-457200">
              <a:spcAft>
                <a:spcPts val="0"/>
              </a:spcAft>
              <a:buClr>
                <a:schemeClr val="bg1"/>
              </a:buClr>
            </a:pPr>
            <a:r>
              <a:rPr lang="en-US" sz="2800" dirty="0"/>
              <a:t>Smoke and ash spread as far as Wisconsin and Michigan</a:t>
            </a:r>
          </a:p>
        </p:txBody>
      </p:sp>
    </p:spTree>
    <p:extLst>
      <p:ext uri="{BB962C8B-B14F-4D97-AF65-F5344CB8AC3E}">
        <p14:creationId xmlns:p14="http://schemas.microsoft.com/office/powerpoint/2010/main" val="26555851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PARTICULATE MATTER AND HUMAN HEALTH</a:t>
            </a:r>
            <a:endParaRPr lang="en-US" dirty="0"/>
          </a:p>
        </p:txBody>
      </p:sp>
      <p:sp>
        <p:nvSpPr>
          <p:cNvPr id="3" name="Content Placeholder 2"/>
          <p:cNvSpPr>
            <a:spLocks noGrp="1"/>
          </p:cNvSpPr>
          <p:nvPr>
            <p:ph idx="1"/>
          </p:nvPr>
        </p:nvSpPr>
        <p:spPr>
          <a:xfrm>
            <a:off x="838200" y="1662545"/>
            <a:ext cx="10515600" cy="4895010"/>
          </a:xfrm>
        </p:spPr>
        <p:txBody>
          <a:bodyPr numCol="1">
            <a:normAutofit/>
          </a:bodyPr>
          <a:lstStyle/>
          <a:p>
            <a:pPr marL="0" indent="0">
              <a:spcBef>
                <a:spcPts val="600"/>
              </a:spcBef>
              <a:spcAft>
                <a:spcPts val="0"/>
              </a:spcAft>
              <a:buNone/>
            </a:pPr>
            <a:r>
              <a:rPr lang="en-US" sz="3200" b="1" dirty="0">
                <a:solidFill>
                  <a:schemeClr val="accent1"/>
                </a:solidFill>
              </a:rPr>
              <a:t>Potential health effects of particulate matter (PM) exposure</a:t>
            </a:r>
            <a:r>
              <a:rPr lang="en-US" sz="3200" b="1" dirty="0" smtClean="0">
                <a:solidFill>
                  <a:schemeClr val="accent1"/>
                </a:solidFill>
              </a:rPr>
              <a:t>:</a:t>
            </a:r>
            <a:endParaRPr lang="en-US" sz="2800" dirty="0" smtClean="0">
              <a:solidFill>
                <a:schemeClr val="accent1"/>
              </a:solidFill>
            </a:endParaRPr>
          </a:p>
          <a:p>
            <a:pPr>
              <a:spcBef>
                <a:spcPts val="600"/>
              </a:spcBef>
              <a:spcAft>
                <a:spcPts val="0"/>
              </a:spcAft>
            </a:pPr>
            <a:r>
              <a:rPr lang="en-US" sz="2200" dirty="0" smtClean="0">
                <a:solidFill>
                  <a:schemeClr val="accent1"/>
                </a:solidFill>
              </a:rPr>
              <a:t>Impaired respiratory function</a:t>
            </a:r>
          </a:p>
          <a:p>
            <a:pPr>
              <a:spcBef>
                <a:spcPts val="600"/>
              </a:spcBef>
              <a:spcAft>
                <a:spcPts val="0"/>
              </a:spcAft>
            </a:pPr>
            <a:r>
              <a:rPr lang="en-US" sz="2200" dirty="0" smtClean="0">
                <a:solidFill>
                  <a:schemeClr val="accent1"/>
                </a:solidFill>
              </a:rPr>
              <a:t>Chronic cough</a:t>
            </a:r>
          </a:p>
          <a:p>
            <a:pPr>
              <a:spcBef>
                <a:spcPts val="600"/>
              </a:spcBef>
              <a:spcAft>
                <a:spcPts val="0"/>
              </a:spcAft>
            </a:pPr>
            <a:r>
              <a:rPr lang="en-US" sz="2200" dirty="0" smtClean="0">
                <a:solidFill>
                  <a:schemeClr val="accent1"/>
                </a:solidFill>
              </a:rPr>
              <a:t>Bronchitis</a:t>
            </a:r>
          </a:p>
          <a:p>
            <a:pPr>
              <a:spcBef>
                <a:spcPts val="600"/>
              </a:spcBef>
              <a:spcAft>
                <a:spcPts val="0"/>
              </a:spcAft>
            </a:pPr>
            <a:r>
              <a:rPr lang="en-US" sz="2200" dirty="0" smtClean="0">
                <a:solidFill>
                  <a:schemeClr val="accent1"/>
                </a:solidFill>
              </a:rPr>
              <a:t>Chest illness</a:t>
            </a:r>
          </a:p>
          <a:p>
            <a:pPr>
              <a:spcBef>
                <a:spcPts val="600"/>
              </a:spcBef>
              <a:spcAft>
                <a:spcPts val="0"/>
              </a:spcAft>
            </a:pPr>
            <a:r>
              <a:rPr lang="en-US" sz="2200" dirty="0" smtClean="0">
                <a:solidFill>
                  <a:schemeClr val="accent1"/>
                </a:solidFill>
              </a:rPr>
              <a:t>Chronic obstructive pulmonary disease</a:t>
            </a:r>
          </a:p>
          <a:p>
            <a:pPr>
              <a:spcBef>
                <a:spcPts val="600"/>
              </a:spcBef>
              <a:spcAft>
                <a:spcPts val="0"/>
              </a:spcAft>
            </a:pPr>
            <a:r>
              <a:rPr lang="en-US" sz="2200" dirty="0" smtClean="0">
                <a:solidFill>
                  <a:schemeClr val="accent1"/>
                </a:solidFill>
              </a:rPr>
              <a:t>Pneumonia</a:t>
            </a:r>
          </a:p>
          <a:p>
            <a:pPr>
              <a:spcBef>
                <a:spcPts val="600"/>
              </a:spcBef>
              <a:spcAft>
                <a:spcPts val="0"/>
              </a:spcAft>
            </a:pPr>
            <a:r>
              <a:rPr lang="en-US" sz="2200" dirty="0" smtClean="0">
                <a:solidFill>
                  <a:schemeClr val="accent1"/>
                </a:solidFill>
              </a:rPr>
              <a:t>Cardiovascular diseases</a:t>
            </a:r>
          </a:p>
          <a:p>
            <a:pPr>
              <a:spcBef>
                <a:spcPts val="600"/>
              </a:spcBef>
              <a:spcAft>
                <a:spcPts val="0"/>
              </a:spcAft>
            </a:pPr>
            <a:r>
              <a:rPr lang="en-US" sz="2200" dirty="0" smtClean="0">
                <a:solidFill>
                  <a:schemeClr val="accent1"/>
                </a:solidFill>
              </a:rPr>
              <a:t>Allergies and asthma</a:t>
            </a:r>
          </a:p>
          <a:p>
            <a:pPr>
              <a:spcBef>
                <a:spcPts val="600"/>
              </a:spcBef>
              <a:spcAft>
                <a:spcPts val="0"/>
              </a:spcAft>
            </a:pPr>
            <a:r>
              <a:rPr lang="en-US" sz="2200" dirty="0" smtClean="0">
                <a:solidFill>
                  <a:schemeClr val="accent1"/>
                </a:solidFill>
              </a:rPr>
              <a:t>Cardiopulmonary diseases</a:t>
            </a:r>
          </a:p>
          <a:p>
            <a:pPr>
              <a:spcBef>
                <a:spcPts val="600"/>
              </a:spcBef>
              <a:spcAft>
                <a:spcPts val="0"/>
              </a:spcAft>
            </a:pPr>
            <a:r>
              <a:rPr lang="en-US" sz="2200" dirty="0" smtClean="0">
                <a:solidFill>
                  <a:schemeClr val="accent1"/>
                </a:solidFill>
              </a:rPr>
              <a:t>Cancer</a:t>
            </a:r>
          </a:p>
        </p:txBody>
      </p:sp>
      <p:pic>
        <p:nvPicPr>
          <p:cNvPr id="5" name="Picture 4" descr="Doctor using stethescope" title="Doctor using stethescop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7514" y="2443380"/>
            <a:ext cx="5954486" cy="3969656"/>
          </a:xfrm>
          <a:prstGeom prst="rect">
            <a:avLst/>
          </a:prstGeom>
        </p:spPr>
      </p:pic>
      <p:cxnSp>
        <p:nvCxnSpPr>
          <p:cNvPr id="7" name="Straight Connector 6"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27</a:t>
            </a:fld>
            <a:endParaRPr lang="en-US" dirty="0"/>
          </a:p>
        </p:txBody>
      </p:sp>
    </p:spTree>
    <p:extLst>
      <p:ext uri="{BB962C8B-B14F-4D97-AF65-F5344CB8AC3E}">
        <p14:creationId xmlns:p14="http://schemas.microsoft.com/office/powerpoint/2010/main" val="39557191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PARTICULATE MATTER AND HUMAN HEALTH</a:t>
            </a:r>
            <a:endParaRPr lang="en-US" dirty="0"/>
          </a:p>
        </p:txBody>
      </p:sp>
      <p:sp>
        <p:nvSpPr>
          <p:cNvPr id="3" name="Content Placeholder 2"/>
          <p:cNvSpPr>
            <a:spLocks noGrp="1"/>
          </p:cNvSpPr>
          <p:nvPr>
            <p:ph idx="1"/>
          </p:nvPr>
        </p:nvSpPr>
        <p:spPr>
          <a:xfrm>
            <a:off x="635000" y="1754909"/>
            <a:ext cx="5708374" cy="4966566"/>
          </a:xfrm>
        </p:spPr>
        <p:txBody>
          <a:bodyPr numCol="1">
            <a:normAutofit fontScale="92500" lnSpcReduction="10000"/>
          </a:bodyPr>
          <a:lstStyle/>
          <a:p>
            <a:pPr marL="0" indent="0">
              <a:buNone/>
            </a:pPr>
            <a:r>
              <a:rPr lang="en-US" sz="3500" b="1" dirty="0">
                <a:solidFill>
                  <a:schemeClr val="accent1"/>
                </a:solidFill>
              </a:rPr>
              <a:t>Who’s most at-risk</a:t>
            </a:r>
            <a:r>
              <a:rPr lang="en-US" sz="3500" b="1" dirty="0" smtClean="0">
                <a:solidFill>
                  <a:schemeClr val="accent1"/>
                </a:solidFill>
              </a:rPr>
              <a:t>:</a:t>
            </a:r>
            <a:endParaRPr lang="en-US" sz="3500" dirty="0" smtClean="0">
              <a:latin typeface="NeueHaasGroteskText Std" panose="020B0504020202020204" pitchFamily="34" charset="0"/>
            </a:endParaRPr>
          </a:p>
          <a:p>
            <a:pPr marL="171450" indent="-171450"/>
            <a:r>
              <a:rPr lang="en-US" sz="2400" dirty="0" smtClean="0">
                <a:latin typeface="NeueHaasGroteskText Std" panose="020B0504020202020204" pitchFamily="34" charset="0"/>
              </a:rPr>
              <a:t>People </a:t>
            </a:r>
            <a:r>
              <a:rPr lang="en-US" sz="2400" dirty="0">
                <a:latin typeface="NeueHaasGroteskText Std" panose="020B0504020202020204" pitchFamily="34" charset="0"/>
              </a:rPr>
              <a:t>of all ages who are doing extended or heavy, physical activity like playing sports or working </a:t>
            </a:r>
            <a:r>
              <a:rPr lang="en-US" sz="2400" dirty="0" smtClean="0">
                <a:latin typeface="NeueHaasGroteskText Std" panose="020B0504020202020204" pitchFamily="34" charset="0"/>
              </a:rPr>
              <a:t>outdoors, especially near high-traffic corridors and/or stationary sources of PM.</a:t>
            </a:r>
            <a:endParaRPr lang="en-US" sz="2400" dirty="0">
              <a:latin typeface="NeueHaasGroteskText Std" panose="020B0504020202020204" pitchFamily="34" charset="0"/>
            </a:endParaRPr>
          </a:p>
          <a:p>
            <a:pPr marL="171450" lvl="0" indent="-171450"/>
            <a:r>
              <a:rPr lang="en-US" sz="2400" dirty="0" smtClean="0">
                <a:latin typeface="NeueHaasGroteskText Std" panose="020B0504020202020204" pitchFamily="34" charset="0"/>
              </a:rPr>
              <a:t>People </a:t>
            </a:r>
            <a:r>
              <a:rPr lang="en-US" sz="2400" dirty="0">
                <a:latin typeface="NeueHaasGroteskText Std" panose="020B0504020202020204" pitchFamily="34" charset="0"/>
              </a:rPr>
              <a:t>who have asthma or other breathing conditions like chronic obstructive pulmonary disease (COPD).</a:t>
            </a:r>
          </a:p>
          <a:p>
            <a:pPr marL="171450" lvl="0" indent="-171450"/>
            <a:r>
              <a:rPr lang="en-US" sz="2400" dirty="0">
                <a:latin typeface="NeueHaasGroteskText Std" panose="020B0504020202020204" pitchFamily="34" charset="0"/>
              </a:rPr>
              <a:t>People who have heart disease or high blood pressure.</a:t>
            </a:r>
          </a:p>
          <a:p>
            <a:pPr marL="171450" lvl="0" indent="-171450"/>
            <a:r>
              <a:rPr lang="en-US" sz="2400" dirty="0">
                <a:latin typeface="NeueHaasGroteskText Std" panose="020B0504020202020204" pitchFamily="34" charset="0"/>
              </a:rPr>
              <a:t>Children and older adults</a:t>
            </a:r>
            <a:r>
              <a:rPr lang="en-US" sz="2400" dirty="0" smtClean="0">
                <a:latin typeface="NeueHaasGroteskText Std" panose="020B0504020202020204" pitchFamily="34" charset="0"/>
              </a:rPr>
              <a:t>.</a:t>
            </a:r>
            <a:endParaRPr lang="en-US" sz="2400" dirty="0">
              <a:latin typeface="NeueHaasGroteskText Std" panose="020B0504020202020204" pitchFamily="34" charset="0"/>
            </a:endParaRPr>
          </a:p>
        </p:txBody>
      </p:sp>
      <p:pic>
        <p:nvPicPr>
          <p:cNvPr id="5" name="Picture 4" descr="Football practice" title="Football practice"/>
          <p:cNvPicPr>
            <a:picLocks noChangeAspect="1"/>
          </p:cNvPicPr>
          <p:nvPr/>
        </p:nvPicPr>
        <p:blipFill rotWithShape="1">
          <a:blip r:embed="rId3">
            <a:extLst>
              <a:ext uri="{28A0092B-C50C-407E-A947-70E740481C1C}">
                <a14:useLocalDpi xmlns:a14="http://schemas.microsoft.com/office/drawing/2010/main" val="0"/>
              </a:ext>
            </a:extLst>
          </a:blip>
          <a:srcRect l="33115" t="26672" r="22731" b="5638"/>
          <a:stretch/>
        </p:blipFill>
        <p:spPr>
          <a:xfrm>
            <a:off x="6808762" y="1350498"/>
            <a:ext cx="5383237" cy="5500468"/>
          </a:xfrm>
          <a:prstGeom prst="rect">
            <a:avLst/>
          </a:prstGeom>
        </p:spPr>
      </p:pic>
      <p:cxnSp>
        <p:nvCxnSpPr>
          <p:cNvPr id="7" name="Straight Connector 6"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28</a:t>
            </a:fld>
            <a:endParaRPr lang="en-US" dirty="0"/>
          </a:p>
        </p:txBody>
      </p:sp>
    </p:spTree>
    <p:extLst>
      <p:ext uri="{BB962C8B-B14F-4D97-AF65-F5344CB8AC3E}">
        <p14:creationId xmlns:p14="http://schemas.microsoft.com/office/powerpoint/2010/main" val="23234161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GROUND-LEVEL OZONE</a:t>
            </a:r>
            <a:endParaRPr lang="en-US" dirty="0"/>
          </a:p>
        </p:txBody>
      </p:sp>
      <p:pic>
        <p:nvPicPr>
          <p:cNvPr id="7" name="Picture 1" title="Graphic showing how ground-level ozone forms"/>
          <p:cNvPicPr>
            <a:picLocks noChangeAspect="1"/>
          </p:cNvPicPr>
          <p:nvPr/>
        </p:nvPicPr>
        <p:blipFill>
          <a:blip r:embed="rId3">
            <a:extLst>
              <a:ext uri="{28A0092B-C50C-407E-A947-70E740481C1C}">
                <a14:useLocalDpi xmlns:a14="http://schemas.microsoft.com/office/drawing/2010/main" val="0"/>
              </a:ext>
            </a:extLst>
          </a:blip>
          <a:srcRect l="3415"/>
          <a:stretch>
            <a:fillRect/>
          </a:stretch>
        </p:blipFill>
        <p:spPr bwMode="auto">
          <a:xfrm>
            <a:off x="1672045" y="1371600"/>
            <a:ext cx="880275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29</a:t>
            </a:fld>
            <a:endParaRPr lang="en-US" dirty="0"/>
          </a:p>
        </p:txBody>
      </p:sp>
    </p:spTree>
    <p:extLst>
      <p:ext uri="{BB962C8B-B14F-4D97-AF65-F5344CB8AC3E}">
        <p14:creationId xmlns:p14="http://schemas.microsoft.com/office/powerpoint/2010/main" val="2949966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sz="2600" b="1" dirty="0" smtClean="0">
                <a:solidFill>
                  <a:schemeClr val="accent5"/>
                </a:solidFill>
              </a:rPr>
              <a:t>Introduction to air quality and public health</a:t>
            </a:r>
          </a:p>
          <a:p>
            <a:pPr marL="457200" indent="-457200">
              <a:spcAft>
                <a:spcPts val="0"/>
              </a:spcAft>
              <a:buFont typeface="+mj-lt"/>
              <a:buAutoNum type="arabicPeriod"/>
            </a:pPr>
            <a:r>
              <a:rPr lang="en-US" sz="2600" dirty="0" smtClean="0">
                <a:solidFill>
                  <a:schemeClr val="accent1"/>
                </a:solidFill>
              </a:rPr>
              <a:t>Climate changes in Minnesota</a:t>
            </a:r>
          </a:p>
          <a:p>
            <a:pPr marL="457200" indent="-457200">
              <a:spcAft>
                <a:spcPts val="0"/>
              </a:spcAft>
              <a:buFont typeface="+mj-lt"/>
              <a:buAutoNum type="arabicPeriod"/>
            </a:pPr>
            <a:r>
              <a:rPr lang="en-US" sz="2600" dirty="0" smtClean="0">
                <a:solidFill>
                  <a:schemeClr val="accent1"/>
                </a:solidFill>
              </a:rPr>
              <a:t>Climate change and air quality</a:t>
            </a:r>
          </a:p>
          <a:p>
            <a:pPr marL="457200" indent="-457200">
              <a:spcAft>
                <a:spcPts val="0"/>
              </a:spcAft>
              <a:buFont typeface="+mj-lt"/>
              <a:buAutoNum type="arabicPeriod"/>
            </a:pPr>
            <a:r>
              <a:rPr lang="en-US" sz="2600" dirty="0">
                <a:solidFill>
                  <a:schemeClr val="accent1"/>
                </a:solidFill>
              </a:rPr>
              <a:t>Strategies: Public health professionals and individuals</a:t>
            </a:r>
            <a:endParaRPr lang="en-US" sz="2400" dirty="0">
              <a:solidFill>
                <a:schemeClr val="accent5"/>
              </a:solidFill>
            </a:endParaRPr>
          </a:p>
        </p:txBody>
      </p:sp>
      <p:cxnSp>
        <p:nvCxnSpPr>
          <p:cNvPr id="7" name="Straight Connector 6"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a:t>
            </a:fld>
            <a:endParaRPr lang="en-US" dirty="0"/>
          </a:p>
        </p:txBody>
      </p:sp>
    </p:spTree>
    <p:extLst>
      <p:ext uri="{BB962C8B-B14F-4D97-AF65-F5344CB8AC3E}">
        <p14:creationId xmlns:p14="http://schemas.microsoft.com/office/powerpoint/2010/main" val="5611567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GROUND-LEVEL OZONE AND HUMAN HEALTH</a:t>
            </a:r>
            <a:endParaRPr lang="en-US" dirty="0"/>
          </a:p>
        </p:txBody>
      </p:sp>
      <p:pic>
        <p:nvPicPr>
          <p:cNvPr id="5" name="Picture 4" descr="Cars driving on road" title="Cars driving on road"/>
          <p:cNvPicPr>
            <a:picLocks noChangeAspect="1"/>
          </p:cNvPicPr>
          <p:nvPr/>
        </p:nvPicPr>
        <p:blipFill rotWithShape="1">
          <a:blip r:embed="rId3">
            <a:extLst>
              <a:ext uri="{28A0092B-C50C-407E-A947-70E740481C1C}">
                <a14:useLocalDpi xmlns:a14="http://schemas.microsoft.com/office/drawing/2010/main" val="0"/>
              </a:ext>
            </a:extLst>
          </a:blip>
          <a:srcRect l="3" t="17528" r="-3" b="20682"/>
          <a:stretch/>
        </p:blipFill>
        <p:spPr>
          <a:xfrm>
            <a:off x="0" y="1214651"/>
            <a:ext cx="12192000" cy="5650174"/>
          </a:xfrm>
          <a:prstGeom prst="rect">
            <a:avLst/>
          </a:prstGeom>
        </p:spPr>
      </p:pic>
      <p:sp>
        <p:nvSpPr>
          <p:cNvPr id="4" name="Content Placeholder 3"/>
          <p:cNvSpPr>
            <a:spLocks noGrp="1"/>
          </p:cNvSpPr>
          <p:nvPr>
            <p:ph idx="1"/>
          </p:nvPr>
        </p:nvSpPr>
        <p:spPr/>
        <p:txBody>
          <a:bodyPr>
            <a:normAutofit/>
          </a:bodyPr>
          <a:lstStyle/>
          <a:p>
            <a:pPr marL="457200" indent="-457200">
              <a:spcAft>
                <a:spcPts val="0"/>
              </a:spcAft>
              <a:buClr>
                <a:schemeClr val="bg1"/>
              </a:buClr>
            </a:pPr>
            <a:r>
              <a:rPr lang="en-US" sz="2200" dirty="0" smtClean="0"/>
              <a:t>Ground-level ozone exposure is linked to harmful respiratory and cardiopulmonary impacts</a:t>
            </a:r>
          </a:p>
          <a:p>
            <a:pPr marL="457200" indent="-457200">
              <a:spcAft>
                <a:spcPts val="0"/>
              </a:spcAft>
              <a:buClr>
                <a:schemeClr val="bg1"/>
              </a:buClr>
            </a:pPr>
            <a:r>
              <a:rPr lang="en-US" sz="2200" dirty="0" smtClean="0"/>
              <a:t>Climate change is likely to increase ground-level ozone, especially during the summer and downwind of urban areas</a:t>
            </a:r>
            <a:endParaRPr lang="en-US" sz="2200" dirty="0"/>
          </a:p>
        </p:txBody>
      </p:sp>
    </p:spTree>
    <p:extLst>
      <p:ext uri="{BB962C8B-B14F-4D97-AF65-F5344CB8AC3E}">
        <p14:creationId xmlns:p14="http://schemas.microsoft.com/office/powerpoint/2010/main" val="27755551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GROUND-LEVEL OZONE AND HUMAN HEALTH</a:t>
            </a:r>
            <a:endParaRPr lang="en-US" dirty="0"/>
          </a:p>
        </p:txBody>
      </p:sp>
      <p:pic>
        <p:nvPicPr>
          <p:cNvPr id="8" name="Picture 7" descr="Child using respirator" title="Child using respirato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093" b="7634"/>
          <a:stretch/>
        </p:blipFill>
        <p:spPr>
          <a:xfrm>
            <a:off x="0" y="1336431"/>
            <a:ext cx="12192000" cy="5514536"/>
          </a:xfrm>
          <a:prstGeom prst="rect">
            <a:avLst/>
          </a:prstGeom>
        </p:spPr>
      </p:pic>
      <p:sp>
        <p:nvSpPr>
          <p:cNvPr id="3" name="Content Placeholder 2"/>
          <p:cNvSpPr>
            <a:spLocks noGrp="1"/>
          </p:cNvSpPr>
          <p:nvPr>
            <p:ph idx="1"/>
          </p:nvPr>
        </p:nvSpPr>
        <p:spPr>
          <a:xfrm>
            <a:off x="838200" y="1690255"/>
            <a:ext cx="11006797" cy="5031220"/>
          </a:xfrm>
        </p:spPr>
        <p:txBody>
          <a:bodyPr numCol="1">
            <a:normAutofit/>
          </a:bodyPr>
          <a:lstStyle/>
          <a:p>
            <a:pPr marL="0" indent="0">
              <a:buNone/>
            </a:pPr>
            <a:r>
              <a:rPr lang="en-US" sz="3600" b="1" dirty="0">
                <a:solidFill>
                  <a:schemeClr val="accent1"/>
                </a:solidFill>
              </a:rPr>
              <a:t>Who’s most at-risk</a:t>
            </a:r>
            <a:r>
              <a:rPr lang="en-US" sz="3600" b="1" dirty="0" smtClean="0">
                <a:solidFill>
                  <a:schemeClr val="accent1"/>
                </a:solidFill>
              </a:rPr>
              <a:t>:</a:t>
            </a:r>
            <a:endParaRPr lang="en-US" sz="3200" dirty="0" smtClean="0">
              <a:latin typeface="NeueHaasGroteskText Std" panose="020B0504020202020204" pitchFamily="34" charset="0"/>
            </a:endParaRPr>
          </a:p>
          <a:p>
            <a:pPr marL="171450" lvl="0" indent="-171450"/>
            <a:r>
              <a:rPr lang="en-US" sz="2400" dirty="0" smtClean="0">
                <a:latin typeface="NeueHaasGroteskText Std" panose="020B0504020202020204" pitchFamily="34" charset="0"/>
              </a:rPr>
              <a:t>People </a:t>
            </a:r>
            <a:r>
              <a:rPr lang="en-US" sz="2400" dirty="0">
                <a:latin typeface="NeueHaasGroteskText Std" panose="020B0504020202020204" pitchFamily="34" charset="0"/>
              </a:rPr>
              <a:t>who have asthma or other breathing conditions like chronic obstructive pulmonary disease (COPD), chronic bronchitis, and emphysema.</a:t>
            </a:r>
          </a:p>
          <a:p>
            <a:pPr marL="171450" lvl="0" indent="-171450"/>
            <a:r>
              <a:rPr lang="en-US" sz="2400" dirty="0">
                <a:latin typeface="NeueHaasGroteskText Std" panose="020B0504020202020204" pitchFamily="34" charset="0"/>
              </a:rPr>
              <a:t>Children and teenagers.</a:t>
            </a:r>
          </a:p>
          <a:p>
            <a:pPr marL="171450" lvl="0" indent="-171450"/>
            <a:r>
              <a:rPr lang="en-US" sz="2400" dirty="0">
                <a:latin typeface="NeueHaasGroteskText Std" panose="020B0504020202020204" pitchFamily="34" charset="0"/>
              </a:rPr>
              <a:t>People of all ages who are doing extended or heavy, physical activity like playing sports or working outdoors.</a:t>
            </a:r>
          </a:p>
          <a:p>
            <a:pPr marL="171450" lvl="0" indent="-171450"/>
            <a:r>
              <a:rPr lang="en-US" sz="2400" dirty="0">
                <a:latin typeface="NeueHaasGroteskText Std" panose="020B0504020202020204" pitchFamily="34" charset="0"/>
              </a:rPr>
              <a:t>Some healthy people who are more sensitive to ozone even though they have none of the risk factors. </a:t>
            </a:r>
          </a:p>
        </p:txBody>
      </p:sp>
      <p:cxnSp>
        <p:nvCxnSpPr>
          <p:cNvPr id="7" name="Straight Connector 6"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31</a:t>
            </a:fld>
            <a:endParaRPr lang="en-US" dirty="0"/>
          </a:p>
        </p:txBody>
      </p:sp>
    </p:spTree>
    <p:extLst>
      <p:ext uri="{BB962C8B-B14F-4D97-AF65-F5344CB8AC3E}">
        <p14:creationId xmlns:p14="http://schemas.microsoft.com/office/powerpoint/2010/main" val="4755714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MEASURING AIR QUALITY</a:t>
            </a:r>
            <a:endParaRPr lang="en-US" dirty="0"/>
          </a:p>
        </p:txBody>
      </p:sp>
      <p:sp>
        <p:nvSpPr>
          <p:cNvPr id="11" name="Rectangle 10"/>
          <p:cNvSpPr/>
          <p:nvPr/>
        </p:nvSpPr>
        <p:spPr>
          <a:xfrm>
            <a:off x="2355855" y="1373691"/>
            <a:ext cx="6705600" cy="400110"/>
          </a:xfrm>
          <a:prstGeom prst="rect">
            <a:avLst/>
          </a:prstGeom>
        </p:spPr>
        <p:txBody>
          <a:bodyPr>
            <a:spAutoFit/>
          </a:bodyPr>
          <a:lstStyle/>
          <a:p>
            <a:pPr algn="ctr">
              <a:defRPr/>
            </a:pPr>
            <a:r>
              <a:rPr lang="en-US" sz="2000" dirty="0" smtClean="0">
                <a:solidFill>
                  <a:schemeClr val="accent1"/>
                </a:solidFill>
                <a:latin typeface="+mn-lt"/>
              </a:rPr>
              <a:t>Annual Count of Days in each AQI Category - 2014</a:t>
            </a:r>
            <a:endParaRPr lang="en-US" sz="2000" dirty="0">
              <a:solidFill>
                <a:schemeClr val="accent1"/>
              </a:solidFill>
              <a:latin typeface="+mn-lt"/>
            </a:endParaRPr>
          </a:p>
        </p:txBody>
      </p:sp>
      <p:sp>
        <p:nvSpPr>
          <p:cNvPr id="4" name="Rectangle 3"/>
          <p:cNvSpPr/>
          <p:nvPr/>
        </p:nvSpPr>
        <p:spPr>
          <a:xfrm>
            <a:off x="3297123" y="6465435"/>
            <a:ext cx="4755712" cy="369332"/>
          </a:xfrm>
          <a:prstGeom prst="rect">
            <a:avLst/>
          </a:prstGeom>
        </p:spPr>
        <p:txBody>
          <a:bodyPr wrap="square">
            <a:spAutoFit/>
          </a:bodyPr>
          <a:lstStyle/>
          <a:p>
            <a:pPr algn="ctr"/>
            <a:r>
              <a:rPr lang="en-US" u="sng" dirty="0" smtClean="0">
                <a:latin typeface="NeueHaasGroteskText Std" panose="020B0504020202020204" pitchFamily="34" charset="0"/>
                <a:hlinkClick r:id="rId3"/>
              </a:rPr>
              <a:t>www.pca.state.mn.us/aqi</a:t>
            </a:r>
            <a:r>
              <a:rPr lang="en-US" dirty="0" smtClean="0">
                <a:latin typeface="NeueHaasGroteskText Std" panose="020B0504020202020204" pitchFamily="34" charset="0"/>
              </a:rPr>
              <a:t> </a:t>
            </a:r>
            <a:endParaRPr lang="en-US" altLang="en-US" dirty="0">
              <a:solidFill>
                <a:srgbClr val="555555"/>
              </a:solidFill>
            </a:endParaRPr>
          </a:p>
        </p:txBody>
      </p:sp>
      <p:pic>
        <p:nvPicPr>
          <p:cNvPr id="9" name="Picture 8" title="Map showing annual count of days in each air quality category"/>
          <p:cNvPicPr>
            <a:picLocks noChangeAspect="1"/>
          </p:cNvPicPr>
          <p:nvPr/>
        </p:nvPicPr>
        <p:blipFill>
          <a:blip r:embed="rId4"/>
          <a:stretch>
            <a:fillRect/>
          </a:stretch>
        </p:blipFill>
        <p:spPr>
          <a:xfrm>
            <a:off x="3297123" y="1824217"/>
            <a:ext cx="4755712" cy="4536218"/>
          </a:xfrm>
          <a:prstGeom prst="rect">
            <a:avLst/>
          </a:prstGeom>
          <a:ln>
            <a:solidFill>
              <a:schemeClr val="bg1">
                <a:lumMod val="65000"/>
              </a:schemeClr>
            </a:solidFill>
          </a:ln>
        </p:spPr>
      </p:pic>
      <p:pic>
        <p:nvPicPr>
          <p:cNvPr id="10" name="Picture 6" title="Map key"/>
          <p:cNvPicPr>
            <a:picLocks noChangeAspect="1"/>
          </p:cNvPicPr>
          <p:nvPr/>
        </p:nvPicPr>
        <p:blipFill>
          <a:blip r:embed="rId5">
            <a:extLst>
              <a:ext uri="{28A0092B-C50C-407E-A947-70E740481C1C}">
                <a14:useLocalDpi xmlns:a14="http://schemas.microsoft.com/office/drawing/2010/main" val="0"/>
              </a:ext>
            </a:extLst>
          </a:blip>
          <a:srcRect l="9834" r="8199"/>
          <a:stretch>
            <a:fillRect/>
          </a:stretch>
        </p:blipFill>
        <p:spPr bwMode="auto">
          <a:xfrm>
            <a:off x="8717466" y="2902949"/>
            <a:ext cx="19050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32</a:t>
            </a:fld>
            <a:endParaRPr lang="en-US" dirty="0"/>
          </a:p>
        </p:txBody>
      </p:sp>
    </p:spTree>
    <p:extLst>
      <p:ext uri="{BB962C8B-B14F-4D97-AF65-F5344CB8AC3E}">
        <p14:creationId xmlns:p14="http://schemas.microsoft.com/office/powerpoint/2010/main" val="22527161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Ragweed" title="Ragweed"/>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8816" b="19079"/>
          <a:stretch/>
        </p:blipFill>
        <p:spPr>
          <a:xfrm>
            <a:off x="0" y="1187116"/>
            <a:ext cx="12192000" cy="5678906"/>
          </a:xfrm>
        </p:spPr>
      </p:pic>
      <p:sp>
        <p:nvSpPr>
          <p:cNvPr id="2" name="Title 1"/>
          <p:cNvSpPr>
            <a:spLocks noGrp="1"/>
          </p:cNvSpPr>
          <p:nvPr>
            <p:ph type="title"/>
          </p:nvPr>
        </p:nvSpPr>
        <p:spPr/>
        <p:txBody>
          <a:bodyPr>
            <a:normAutofit/>
          </a:bodyPr>
          <a:lstStyle/>
          <a:p>
            <a:pPr algn="l"/>
            <a:r>
              <a:rPr lang="en-US" dirty="0" smtClean="0"/>
              <a:t>ALLERGENS</a:t>
            </a:r>
            <a:endParaRPr lang="en-US" dirty="0"/>
          </a:p>
        </p:txBody>
      </p:sp>
      <p:sp>
        <p:nvSpPr>
          <p:cNvPr id="4" name="Content Placeholder 3"/>
          <p:cNvSpPr>
            <a:spLocks noGrp="1"/>
          </p:cNvSpPr>
          <p:nvPr>
            <p:ph idx="1"/>
          </p:nvPr>
        </p:nvSpPr>
        <p:spPr>
          <a:xfrm>
            <a:off x="0" y="2609242"/>
            <a:ext cx="6804212" cy="2917500"/>
          </a:xfrm>
        </p:spPr>
        <p:txBody>
          <a:bodyPr>
            <a:noAutofit/>
          </a:bodyPr>
          <a:lstStyle/>
          <a:p>
            <a:pPr>
              <a:spcAft>
                <a:spcPts val="0"/>
              </a:spcAft>
              <a:buClr>
                <a:schemeClr val="bg1"/>
              </a:buClr>
            </a:pPr>
            <a:r>
              <a:rPr lang="en-US" sz="2400" dirty="0" smtClean="0"/>
              <a:t>Allergic </a:t>
            </a:r>
            <a:r>
              <a:rPr lang="en-US" sz="2400" dirty="0"/>
              <a:t>diseases have dramatically increased worldwide</a:t>
            </a:r>
          </a:p>
          <a:p>
            <a:pPr>
              <a:spcAft>
                <a:spcPts val="0"/>
              </a:spcAft>
              <a:buClr>
                <a:schemeClr val="bg1"/>
              </a:buClr>
            </a:pPr>
            <a:r>
              <a:rPr lang="en-US" sz="2400" dirty="0" smtClean="0"/>
              <a:t>More than 50 </a:t>
            </a:r>
            <a:r>
              <a:rPr lang="en-US" sz="2400" dirty="0"/>
              <a:t>million Americans suffer from </a:t>
            </a:r>
            <a:r>
              <a:rPr lang="en-US" sz="2400" dirty="0" smtClean="0"/>
              <a:t>allergies annually</a:t>
            </a:r>
            <a:endParaRPr lang="en-US" sz="2400" dirty="0"/>
          </a:p>
          <a:p>
            <a:pPr>
              <a:spcAft>
                <a:spcPts val="0"/>
              </a:spcAft>
              <a:buClr>
                <a:schemeClr val="bg1"/>
              </a:buClr>
            </a:pPr>
            <a:r>
              <a:rPr lang="en-US" sz="2400" dirty="0" smtClean="0"/>
              <a:t>Common </a:t>
            </a:r>
            <a:r>
              <a:rPr lang="en-US" sz="2400" dirty="0"/>
              <a:t>allergens that may be affected by climate changes </a:t>
            </a:r>
            <a:r>
              <a:rPr lang="en-US" sz="2400" dirty="0" smtClean="0"/>
              <a:t>include pollen and mold.</a:t>
            </a:r>
            <a:endParaRPr lang="en-US" sz="2400" dirty="0"/>
          </a:p>
        </p:txBody>
      </p:sp>
    </p:spTree>
    <p:extLst>
      <p:ext uri="{BB962C8B-B14F-4D97-AF65-F5344CB8AC3E}">
        <p14:creationId xmlns:p14="http://schemas.microsoft.com/office/powerpoint/2010/main" val="7242639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ALLERGENS AND HUMAN HEALTH</a:t>
            </a:r>
            <a:endParaRPr lang="en-US" dirty="0"/>
          </a:p>
        </p:txBody>
      </p:sp>
      <p:sp>
        <p:nvSpPr>
          <p:cNvPr id="3" name="Content Placeholder 2"/>
          <p:cNvSpPr>
            <a:spLocks noGrp="1"/>
          </p:cNvSpPr>
          <p:nvPr>
            <p:ph idx="1"/>
          </p:nvPr>
        </p:nvSpPr>
        <p:spPr>
          <a:xfrm>
            <a:off x="838200" y="2005012"/>
            <a:ext cx="6124303" cy="4351338"/>
          </a:xfrm>
        </p:spPr>
        <p:txBody>
          <a:bodyPr>
            <a:normAutofit/>
          </a:bodyPr>
          <a:lstStyle/>
          <a:p>
            <a:pPr marL="0" indent="0">
              <a:spcAft>
                <a:spcPts val="0"/>
              </a:spcAft>
              <a:buNone/>
            </a:pPr>
            <a:r>
              <a:rPr lang="en-US" sz="2800" b="1" dirty="0" smtClean="0">
                <a:solidFill>
                  <a:schemeClr val="accent1"/>
                </a:solidFill>
              </a:rPr>
              <a:t>Allergens can worsen asthma and other respiratory problems by interacting with other air pollutants.</a:t>
            </a:r>
            <a:endParaRPr lang="en-US" sz="2000" b="1" dirty="0" smtClean="0">
              <a:solidFill>
                <a:schemeClr val="accent1"/>
              </a:solidFill>
            </a:endParaRPr>
          </a:p>
          <a:p>
            <a:pPr>
              <a:spcAft>
                <a:spcPts val="0"/>
              </a:spcAft>
            </a:pPr>
            <a:r>
              <a:rPr lang="en-US" sz="2400" dirty="0" smtClean="0">
                <a:solidFill>
                  <a:schemeClr val="accent1"/>
                </a:solidFill>
              </a:rPr>
              <a:t>When ozone levels are high, it takes less ragweed pollen to trigger an asthmatic or allergic response.</a:t>
            </a:r>
          </a:p>
          <a:p>
            <a:pPr>
              <a:spcAft>
                <a:spcPts val="0"/>
              </a:spcAft>
            </a:pPr>
            <a:r>
              <a:rPr lang="en-US" sz="2400" dirty="0" smtClean="0">
                <a:solidFill>
                  <a:schemeClr val="accent1"/>
                </a:solidFill>
              </a:rPr>
              <a:t>Particulate matter can increase allergic response by extending how long the allergens stay in the body.</a:t>
            </a:r>
          </a:p>
        </p:txBody>
      </p:sp>
      <p:pic>
        <p:nvPicPr>
          <p:cNvPr id="9" name="Picture 3" descr="Image of person using an inhaler" title="Image of person using an inhaler"/>
          <p:cNvPicPr>
            <a:picLocks noChangeAspect="1" noChangeArrowheads="1"/>
          </p:cNvPicPr>
          <p:nvPr/>
        </p:nvPicPr>
        <p:blipFill rotWithShape="1">
          <a:blip r:embed="rId3"/>
          <a:srcRect r="13924"/>
          <a:stretch/>
        </p:blipFill>
        <p:spPr bwMode="auto">
          <a:xfrm>
            <a:off x="7449671" y="1353797"/>
            <a:ext cx="4742404" cy="550992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34</a:t>
            </a:fld>
            <a:endParaRPr lang="en-US" dirty="0"/>
          </a:p>
        </p:txBody>
      </p:sp>
    </p:spTree>
    <p:extLst>
      <p:ext uri="{BB962C8B-B14F-4D97-AF65-F5344CB8AC3E}">
        <p14:creationId xmlns:p14="http://schemas.microsoft.com/office/powerpoint/2010/main" val="24508332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 showing change in ragweed pollen season from 1995 to 2015" title="Map showing change in ragweed pollen season from 1995 to 2015"/>
          <p:cNvPicPr>
            <a:picLocks noChangeAspect="1"/>
          </p:cNvPicPr>
          <p:nvPr/>
        </p:nvPicPr>
        <p:blipFill rotWithShape="1">
          <a:blip r:embed="rId3">
            <a:extLst>
              <a:ext uri="{28A0092B-C50C-407E-A947-70E740481C1C}">
                <a14:useLocalDpi xmlns:a14="http://schemas.microsoft.com/office/drawing/2010/main" val="0"/>
              </a:ext>
            </a:extLst>
          </a:blip>
          <a:srcRect l="3046" t="6914" r="2427" b="15885"/>
          <a:stretch/>
        </p:blipFill>
        <p:spPr>
          <a:xfrm>
            <a:off x="6728450" y="1275419"/>
            <a:ext cx="5463550" cy="5582582"/>
          </a:xfrm>
          <a:prstGeom prst="rect">
            <a:avLst/>
          </a:prstGeom>
        </p:spPr>
      </p:pic>
      <p:sp>
        <p:nvSpPr>
          <p:cNvPr id="2" name="Title 1"/>
          <p:cNvSpPr>
            <a:spLocks noGrp="1"/>
          </p:cNvSpPr>
          <p:nvPr>
            <p:ph type="title"/>
          </p:nvPr>
        </p:nvSpPr>
        <p:spPr/>
        <p:txBody>
          <a:bodyPr>
            <a:normAutofit/>
          </a:bodyPr>
          <a:lstStyle/>
          <a:p>
            <a:pPr algn="l"/>
            <a:r>
              <a:rPr lang="en-US" dirty="0" smtClean="0"/>
              <a:t>CLIMATE CHANGE AND ALLERGENIC POLLEN</a:t>
            </a:r>
            <a:endParaRPr lang="en-US" dirty="0"/>
          </a:p>
        </p:txBody>
      </p:sp>
      <p:sp>
        <p:nvSpPr>
          <p:cNvPr id="3" name="Content Placeholder 2"/>
          <p:cNvSpPr>
            <a:spLocks noGrp="1"/>
          </p:cNvSpPr>
          <p:nvPr>
            <p:ph idx="1"/>
          </p:nvPr>
        </p:nvSpPr>
        <p:spPr>
          <a:xfrm>
            <a:off x="838200" y="1974574"/>
            <a:ext cx="5353594" cy="4746901"/>
          </a:xfrm>
        </p:spPr>
        <p:txBody>
          <a:bodyPr>
            <a:normAutofit/>
          </a:bodyPr>
          <a:lstStyle/>
          <a:p>
            <a:pPr>
              <a:spcBef>
                <a:spcPts val="1800"/>
              </a:spcBef>
              <a:spcAft>
                <a:spcPts val="0"/>
              </a:spcAft>
            </a:pPr>
            <a:r>
              <a:rPr lang="en-US" sz="2800" dirty="0">
                <a:solidFill>
                  <a:schemeClr val="accent1"/>
                </a:solidFill>
              </a:rPr>
              <a:t>Increased production and potency of </a:t>
            </a:r>
            <a:r>
              <a:rPr lang="en-US" sz="2800" dirty="0" smtClean="0">
                <a:solidFill>
                  <a:schemeClr val="accent1"/>
                </a:solidFill>
              </a:rPr>
              <a:t>pollen</a:t>
            </a:r>
            <a:endParaRPr lang="en-US" sz="1200" dirty="0">
              <a:solidFill>
                <a:schemeClr val="accent1"/>
              </a:solidFill>
            </a:endParaRPr>
          </a:p>
          <a:p>
            <a:pPr>
              <a:spcBef>
                <a:spcPts val="1800"/>
              </a:spcBef>
              <a:spcAft>
                <a:spcPts val="0"/>
              </a:spcAft>
            </a:pPr>
            <a:r>
              <a:rPr lang="en-US" sz="2800" dirty="0">
                <a:solidFill>
                  <a:schemeClr val="accent1"/>
                </a:solidFill>
              </a:rPr>
              <a:t>Longer pollen </a:t>
            </a:r>
            <a:r>
              <a:rPr lang="en-US" sz="2800" dirty="0" smtClean="0">
                <a:solidFill>
                  <a:schemeClr val="accent1"/>
                </a:solidFill>
              </a:rPr>
              <a:t>season</a:t>
            </a:r>
            <a:endParaRPr lang="en-US" sz="1200" dirty="0">
              <a:solidFill>
                <a:schemeClr val="accent1"/>
              </a:solidFill>
            </a:endParaRPr>
          </a:p>
          <a:p>
            <a:pPr>
              <a:spcBef>
                <a:spcPts val="1800"/>
              </a:spcBef>
              <a:spcAft>
                <a:spcPts val="0"/>
              </a:spcAft>
            </a:pPr>
            <a:r>
              <a:rPr lang="en-US" sz="2800" dirty="0">
                <a:solidFill>
                  <a:schemeClr val="accent1"/>
                </a:solidFill>
              </a:rPr>
              <a:t>Increased proliferation of weedy plant species that produce allergenic </a:t>
            </a:r>
            <a:r>
              <a:rPr lang="en-US" sz="2800" dirty="0" smtClean="0">
                <a:solidFill>
                  <a:schemeClr val="accent1"/>
                </a:solidFill>
              </a:rPr>
              <a:t>pollen</a:t>
            </a:r>
            <a:endParaRPr lang="en-US" sz="1200" dirty="0">
              <a:solidFill>
                <a:schemeClr val="accent1"/>
              </a:solidFill>
            </a:endParaRPr>
          </a:p>
          <a:p>
            <a:pPr>
              <a:spcBef>
                <a:spcPts val="1800"/>
              </a:spcBef>
              <a:spcAft>
                <a:spcPts val="0"/>
              </a:spcAft>
            </a:pPr>
            <a:r>
              <a:rPr lang="en-US" sz="2800" dirty="0">
                <a:solidFill>
                  <a:schemeClr val="accent1"/>
                </a:solidFill>
              </a:rPr>
              <a:t>Introduction of new allergen-producing plant species</a:t>
            </a:r>
            <a:endParaRPr lang="en-US" sz="2400" dirty="0">
              <a:solidFill>
                <a:schemeClr val="accent1"/>
              </a:solidFill>
            </a:endParaRPr>
          </a:p>
        </p:txBody>
      </p:sp>
      <p:sp>
        <p:nvSpPr>
          <p:cNvPr id="4" name="Rectangle 3"/>
          <p:cNvSpPr/>
          <p:nvPr/>
        </p:nvSpPr>
        <p:spPr>
          <a:xfrm>
            <a:off x="7011640" y="2540024"/>
            <a:ext cx="2064626" cy="923330"/>
          </a:xfrm>
          <a:prstGeom prst="rect">
            <a:avLst/>
          </a:prstGeom>
          <a:solidFill>
            <a:schemeClr val="bg1"/>
          </a:solidFill>
        </p:spPr>
        <p:txBody>
          <a:bodyPr wrap="square">
            <a:spAutoFit/>
          </a:bodyPr>
          <a:lstStyle/>
          <a:p>
            <a:pPr algn="ctr">
              <a:defRPr/>
            </a:pPr>
            <a:r>
              <a:rPr lang="en-US" b="1" dirty="0" smtClean="0">
                <a:solidFill>
                  <a:schemeClr val="accent1"/>
                </a:solidFill>
              </a:rPr>
              <a:t>Change </a:t>
            </a:r>
            <a:r>
              <a:rPr lang="en-US" b="1" dirty="0">
                <a:solidFill>
                  <a:schemeClr val="accent1"/>
                </a:solidFill>
              </a:rPr>
              <a:t>in Ragweed Pollen Season, </a:t>
            </a:r>
            <a:r>
              <a:rPr lang="en-US" b="1" dirty="0" smtClean="0">
                <a:solidFill>
                  <a:schemeClr val="accent1"/>
                </a:solidFill>
              </a:rPr>
              <a:t>1995-2015</a:t>
            </a:r>
            <a:endParaRPr lang="en-US" b="1" dirty="0">
              <a:solidFill>
                <a:schemeClr val="accent1"/>
              </a:solidFill>
            </a:endParaRPr>
          </a:p>
        </p:txBody>
      </p:sp>
      <p:cxnSp>
        <p:nvCxnSpPr>
          <p:cNvPr id="9" name="Straight Connector 8"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35</a:t>
            </a:fld>
            <a:endParaRPr lang="en-US" dirty="0"/>
          </a:p>
        </p:txBody>
      </p:sp>
    </p:spTree>
    <p:extLst>
      <p:ext uri="{BB962C8B-B14F-4D97-AF65-F5344CB8AC3E}">
        <p14:creationId xmlns:p14="http://schemas.microsoft.com/office/powerpoint/2010/main" val="13615918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rrent Tree habitat distribution" title="Current Tree habitat distribution"/>
          <p:cNvPicPr>
            <a:picLocks noChangeAspect="1" noChangeArrowheads="1"/>
          </p:cNvPicPr>
          <p:nvPr/>
        </p:nvPicPr>
        <p:blipFill rotWithShape="1">
          <a:blip r:embed="rId3"/>
          <a:srcRect l="1166" r="39450"/>
          <a:stretch/>
        </p:blipFill>
        <p:spPr bwMode="auto">
          <a:xfrm>
            <a:off x="0" y="1572298"/>
            <a:ext cx="4618300" cy="5285703"/>
          </a:xfrm>
          <a:prstGeom prst="rect">
            <a:avLst/>
          </a:prstGeom>
          <a:noFill/>
          <a:ln w="9525">
            <a:noFill/>
            <a:miter lim="800000"/>
            <a:headEnd/>
            <a:tailEnd/>
          </a:ln>
        </p:spPr>
      </p:pic>
      <p:cxnSp>
        <p:nvCxnSpPr>
          <p:cNvPr id="12" name="Straight Connector 11"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36</a:t>
            </a:fld>
            <a:endParaRPr lang="en-US" dirty="0"/>
          </a:p>
        </p:txBody>
      </p:sp>
      <p:pic>
        <p:nvPicPr>
          <p:cNvPr id="10" name="Picture 4" descr="2100 Tree habitat distribution" title="2100 Tree habitat distribution"/>
          <p:cNvPicPr>
            <a:picLocks noChangeAspect="1" noChangeArrowheads="1"/>
          </p:cNvPicPr>
          <p:nvPr/>
        </p:nvPicPr>
        <p:blipFill rotWithShape="1">
          <a:blip r:embed="rId4"/>
          <a:srcRect l="1809"/>
          <a:stretch/>
        </p:blipFill>
        <p:spPr bwMode="auto">
          <a:xfrm>
            <a:off x="4734045" y="1572298"/>
            <a:ext cx="7595253" cy="5285703"/>
          </a:xfrm>
          <a:prstGeom prst="rect">
            <a:avLst/>
          </a:prstGeom>
          <a:noFill/>
          <a:ln w="9525">
            <a:noFill/>
            <a:miter lim="800000"/>
            <a:headEnd/>
            <a:tailEnd/>
          </a:ln>
        </p:spPr>
      </p:pic>
      <p:sp>
        <p:nvSpPr>
          <p:cNvPr id="2" name="Title 1"/>
          <p:cNvSpPr>
            <a:spLocks noGrp="1"/>
          </p:cNvSpPr>
          <p:nvPr>
            <p:ph type="title"/>
          </p:nvPr>
        </p:nvSpPr>
        <p:spPr/>
        <p:txBody>
          <a:bodyPr/>
          <a:lstStyle/>
          <a:p>
            <a:pPr algn="l"/>
            <a:r>
              <a:rPr lang="en-US" dirty="0" smtClean="0"/>
              <a:t>ALLERGENIC TREE POLLEN POTENTIAL</a:t>
            </a:r>
            <a:endParaRPr lang="en-US" dirty="0"/>
          </a:p>
        </p:txBody>
      </p:sp>
      <p:pic>
        <p:nvPicPr>
          <p:cNvPr id="11" name="Picture 3" descr="Legend" title="Legend"/>
          <p:cNvPicPr>
            <a:picLocks noChangeAspect="1" noChangeArrowheads="1"/>
          </p:cNvPicPr>
          <p:nvPr/>
        </p:nvPicPr>
        <p:blipFill>
          <a:blip r:embed="rId3"/>
          <a:srcRect l="68983" t="32045" b="20075"/>
          <a:stretch>
            <a:fillRect/>
          </a:stretch>
        </p:blipFill>
        <p:spPr bwMode="auto">
          <a:xfrm>
            <a:off x="9891132" y="5096177"/>
            <a:ext cx="1678898" cy="1761823"/>
          </a:xfrm>
          <a:prstGeom prst="rect">
            <a:avLst/>
          </a:prstGeom>
          <a:noFill/>
          <a:ln w="9525">
            <a:noFill/>
            <a:miter lim="800000"/>
            <a:headEnd/>
            <a:tailEnd/>
          </a:ln>
        </p:spPr>
      </p:pic>
    </p:spTree>
    <p:extLst>
      <p:ext uri="{BB962C8B-B14F-4D97-AF65-F5344CB8AC3E}">
        <p14:creationId xmlns:p14="http://schemas.microsoft.com/office/powerpoint/2010/main" val="19119291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CLIMATE CHANGE AND MOLD</a:t>
            </a:r>
            <a:endParaRPr lang="en-US" dirty="0"/>
          </a:p>
        </p:txBody>
      </p:sp>
      <p:sp>
        <p:nvSpPr>
          <p:cNvPr id="3" name="Content Placeholder 2"/>
          <p:cNvSpPr>
            <a:spLocks noGrp="1"/>
          </p:cNvSpPr>
          <p:nvPr>
            <p:ph idx="1"/>
          </p:nvPr>
        </p:nvSpPr>
        <p:spPr>
          <a:xfrm>
            <a:off x="838201" y="1825625"/>
            <a:ext cx="5441576" cy="4701784"/>
          </a:xfrm>
        </p:spPr>
        <p:txBody>
          <a:bodyPr>
            <a:normAutofit/>
          </a:bodyPr>
          <a:lstStyle/>
          <a:p>
            <a:pPr marL="0" indent="0">
              <a:spcAft>
                <a:spcPts val="0"/>
              </a:spcAft>
              <a:buNone/>
            </a:pPr>
            <a:r>
              <a:rPr lang="en-US" sz="2400" b="1" dirty="0" smtClean="0">
                <a:solidFill>
                  <a:schemeClr val="accent1"/>
                </a:solidFill>
              </a:rPr>
              <a:t>Mold growth is enhanced by:</a:t>
            </a:r>
          </a:p>
          <a:p>
            <a:pPr lvl="1">
              <a:spcAft>
                <a:spcPts val="0"/>
              </a:spcAft>
            </a:pPr>
            <a:r>
              <a:rPr lang="en-US" sz="2200" dirty="0" smtClean="0">
                <a:solidFill>
                  <a:schemeClr val="accent1"/>
                </a:solidFill>
              </a:rPr>
              <a:t>Precipitation/floods</a:t>
            </a:r>
          </a:p>
          <a:p>
            <a:pPr lvl="1">
              <a:spcAft>
                <a:spcPts val="0"/>
              </a:spcAft>
            </a:pPr>
            <a:r>
              <a:rPr lang="en-US" sz="2200" dirty="0" smtClean="0">
                <a:solidFill>
                  <a:schemeClr val="accent1"/>
                </a:solidFill>
              </a:rPr>
              <a:t>High temperature or humidity</a:t>
            </a:r>
          </a:p>
          <a:p>
            <a:pPr lvl="1">
              <a:spcAft>
                <a:spcPts val="0"/>
              </a:spcAft>
            </a:pPr>
            <a:r>
              <a:rPr lang="en-US" sz="2200" dirty="0" smtClean="0">
                <a:solidFill>
                  <a:schemeClr val="accent1"/>
                </a:solidFill>
              </a:rPr>
              <a:t>Increase in plant decay</a:t>
            </a:r>
          </a:p>
          <a:p>
            <a:pPr lvl="1">
              <a:spcAft>
                <a:spcPts val="0"/>
              </a:spcAft>
            </a:pPr>
            <a:r>
              <a:rPr lang="en-US" sz="2200" dirty="0" smtClean="0">
                <a:solidFill>
                  <a:schemeClr val="accent1"/>
                </a:solidFill>
              </a:rPr>
              <a:t>Improper installation or management of </a:t>
            </a:r>
            <a:br>
              <a:rPr lang="en-US" sz="2200" dirty="0" smtClean="0">
                <a:solidFill>
                  <a:schemeClr val="accent1"/>
                </a:solidFill>
              </a:rPr>
            </a:br>
            <a:r>
              <a:rPr lang="en-US" sz="2200" dirty="0" smtClean="0">
                <a:solidFill>
                  <a:schemeClr val="accent1"/>
                </a:solidFill>
              </a:rPr>
              <a:t>air conditioning</a:t>
            </a:r>
          </a:p>
          <a:p>
            <a:pPr marL="0" indent="0">
              <a:spcAft>
                <a:spcPts val="0"/>
              </a:spcAft>
              <a:buNone/>
            </a:pPr>
            <a:r>
              <a:rPr lang="en-US" sz="2400" b="1" dirty="0">
                <a:solidFill>
                  <a:schemeClr val="accent1"/>
                </a:solidFill>
              </a:rPr>
              <a:t>Mold can cause:</a:t>
            </a:r>
          </a:p>
          <a:p>
            <a:pPr lvl="1">
              <a:spcAft>
                <a:spcPts val="0"/>
              </a:spcAft>
            </a:pPr>
            <a:r>
              <a:rPr lang="en-US" sz="2200" dirty="0">
                <a:solidFill>
                  <a:schemeClr val="accent1"/>
                </a:solidFill>
              </a:rPr>
              <a:t>Coughing, wheezing</a:t>
            </a:r>
          </a:p>
          <a:p>
            <a:pPr lvl="1">
              <a:spcAft>
                <a:spcPts val="0"/>
              </a:spcAft>
            </a:pPr>
            <a:r>
              <a:rPr lang="en-US" sz="2200" dirty="0">
                <a:solidFill>
                  <a:schemeClr val="accent1"/>
                </a:solidFill>
              </a:rPr>
              <a:t>Aggravated respiratory conditions, like asthma</a:t>
            </a:r>
          </a:p>
          <a:p>
            <a:pPr lvl="1">
              <a:spcAft>
                <a:spcPts val="0"/>
              </a:spcAft>
            </a:pPr>
            <a:r>
              <a:rPr lang="en-US" sz="2200" dirty="0">
                <a:solidFill>
                  <a:schemeClr val="accent1"/>
                </a:solidFill>
              </a:rPr>
              <a:t>Weakened immune systems</a:t>
            </a:r>
          </a:p>
          <a:p>
            <a:pPr marL="0" indent="0">
              <a:spcAft>
                <a:spcPts val="0"/>
              </a:spcAft>
              <a:buNone/>
            </a:pPr>
            <a:endParaRPr lang="en-US" sz="2400" dirty="0">
              <a:solidFill>
                <a:schemeClr val="accent1"/>
              </a:solidFill>
            </a:endParaRPr>
          </a:p>
        </p:txBody>
      </p:sp>
      <p:pic>
        <p:nvPicPr>
          <p:cNvPr id="7" name="Picture 6" descr="2016 flood impacts in Waseca, MN" title="2016 flood impacts in Waseca, MN"/>
          <p:cNvPicPr>
            <a:picLocks noChangeAspect="1"/>
          </p:cNvPicPr>
          <p:nvPr/>
        </p:nvPicPr>
        <p:blipFill rotWithShape="1">
          <a:blip r:embed="rId3" cstate="print">
            <a:extLst>
              <a:ext uri="{28A0092B-C50C-407E-A947-70E740481C1C}">
                <a14:useLocalDpi xmlns:a14="http://schemas.microsoft.com/office/drawing/2010/main" val="0"/>
              </a:ext>
            </a:extLst>
          </a:blip>
          <a:srcRect r="19444"/>
          <a:stretch/>
        </p:blipFill>
        <p:spPr>
          <a:xfrm rot="5400000">
            <a:off x="6858000" y="1524000"/>
            <a:ext cx="5524500" cy="5143500"/>
          </a:xfrm>
          <a:prstGeom prst="rect">
            <a:avLst/>
          </a:prstGeom>
        </p:spPr>
      </p:pic>
      <p:cxnSp>
        <p:nvCxnSpPr>
          <p:cNvPr id="11" name="Straight Connector 10"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37</a:t>
            </a:fld>
            <a:endParaRPr lang="en-US" dirty="0"/>
          </a:p>
        </p:txBody>
      </p:sp>
    </p:spTree>
    <p:extLst>
      <p:ext uri="{BB962C8B-B14F-4D97-AF65-F5344CB8AC3E}">
        <p14:creationId xmlns:p14="http://schemas.microsoft.com/office/powerpoint/2010/main" val="3999180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sz="2600" dirty="0" smtClean="0">
                <a:solidFill>
                  <a:schemeClr val="accent1"/>
                </a:solidFill>
              </a:rPr>
              <a:t>Introduction to air quality and public health</a:t>
            </a:r>
          </a:p>
          <a:p>
            <a:pPr marL="457200" indent="-457200">
              <a:spcAft>
                <a:spcPts val="0"/>
              </a:spcAft>
              <a:buFont typeface="+mj-lt"/>
              <a:buAutoNum type="arabicPeriod"/>
            </a:pPr>
            <a:r>
              <a:rPr lang="en-US" sz="2600" dirty="0" smtClean="0">
                <a:solidFill>
                  <a:schemeClr val="accent1"/>
                </a:solidFill>
              </a:rPr>
              <a:t>Climate changes in Minnesota</a:t>
            </a:r>
          </a:p>
          <a:p>
            <a:pPr marL="457200" indent="-457200">
              <a:spcAft>
                <a:spcPts val="0"/>
              </a:spcAft>
              <a:buFont typeface="+mj-lt"/>
              <a:buAutoNum type="arabicPeriod"/>
            </a:pPr>
            <a:r>
              <a:rPr lang="en-US" sz="2600" dirty="0" smtClean="0">
                <a:solidFill>
                  <a:schemeClr val="accent1"/>
                </a:solidFill>
              </a:rPr>
              <a:t>Climate change and air quality</a:t>
            </a:r>
          </a:p>
          <a:p>
            <a:pPr marL="457200" indent="-457200">
              <a:spcAft>
                <a:spcPts val="0"/>
              </a:spcAft>
              <a:buFont typeface="+mj-lt"/>
              <a:buAutoNum type="arabicPeriod"/>
            </a:pPr>
            <a:r>
              <a:rPr lang="en-US" sz="2600" b="1" dirty="0" smtClean="0">
                <a:solidFill>
                  <a:schemeClr val="accent5"/>
                </a:solidFill>
              </a:rPr>
              <a:t>Strategies: Public health professionals and individuals</a:t>
            </a:r>
            <a:endParaRPr lang="en-US" sz="2400" dirty="0" smtClean="0">
              <a:solidFill>
                <a:schemeClr val="accent1"/>
              </a:solidFill>
            </a:endParaRPr>
          </a:p>
        </p:txBody>
      </p:sp>
      <p:cxnSp>
        <p:nvCxnSpPr>
          <p:cNvPr id="7" name="Straight Connector 6"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38</a:t>
            </a:fld>
            <a:endParaRPr lang="en-US" dirty="0"/>
          </a:p>
        </p:txBody>
      </p:sp>
    </p:spTree>
    <p:extLst>
      <p:ext uri="{BB962C8B-B14F-4D97-AF65-F5344CB8AC3E}">
        <p14:creationId xmlns:p14="http://schemas.microsoft.com/office/powerpoint/2010/main" val="8865113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PUBLIC HEALTH MITIGATION STRATEGIES</a:t>
            </a:r>
            <a:endParaRPr lang="en-US" dirty="0"/>
          </a:p>
        </p:txBody>
      </p:sp>
      <p:sp>
        <p:nvSpPr>
          <p:cNvPr id="3" name="Content Placeholder 2"/>
          <p:cNvSpPr>
            <a:spLocks noGrp="1"/>
          </p:cNvSpPr>
          <p:nvPr>
            <p:ph idx="1"/>
          </p:nvPr>
        </p:nvSpPr>
        <p:spPr>
          <a:xfrm>
            <a:off x="679123" y="2079136"/>
            <a:ext cx="6026477" cy="3887555"/>
          </a:xfrm>
        </p:spPr>
        <p:txBody>
          <a:bodyPr>
            <a:normAutofit fontScale="47500" lnSpcReduction="20000"/>
          </a:bodyPr>
          <a:lstStyle/>
          <a:p>
            <a:pPr marL="0" indent="0">
              <a:spcBef>
                <a:spcPts val="1400"/>
              </a:spcBef>
              <a:spcAft>
                <a:spcPts val="0"/>
              </a:spcAft>
              <a:buNone/>
            </a:pPr>
            <a:r>
              <a:rPr lang="en-US" sz="5900" b="1" dirty="0">
                <a:solidFill>
                  <a:schemeClr val="accent1"/>
                </a:solidFill>
              </a:rPr>
              <a:t>Mitigation </a:t>
            </a:r>
            <a:r>
              <a:rPr lang="en-US" sz="5900" dirty="0">
                <a:solidFill>
                  <a:schemeClr val="accent1"/>
                </a:solidFill>
              </a:rPr>
              <a:t>efforts focus on the </a:t>
            </a:r>
            <a:r>
              <a:rPr lang="en-US" sz="5900" u="sng" dirty="0">
                <a:solidFill>
                  <a:schemeClr val="accent1"/>
                </a:solidFill>
              </a:rPr>
              <a:t>reduction of air pollutants</a:t>
            </a:r>
            <a:r>
              <a:rPr lang="en-US" sz="5900" u="sng" dirty="0" smtClean="0">
                <a:solidFill>
                  <a:schemeClr val="accent1"/>
                </a:solidFill>
              </a:rPr>
              <a:t>.</a:t>
            </a:r>
            <a:endParaRPr lang="en-US" sz="2400" dirty="0" smtClean="0">
              <a:solidFill>
                <a:schemeClr val="accent1"/>
              </a:solidFill>
            </a:endParaRPr>
          </a:p>
          <a:p>
            <a:pPr marL="457200" indent="-457200">
              <a:spcBef>
                <a:spcPts val="1400"/>
              </a:spcBef>
              <a:spcAft>
                <a:spcPts val="0"/>
              </a:spcAft>
              <a:buFont typeface="+mj-lt"/>
              <a:buAutoNum type="arabicPeriod"/>
            </a:pPr>
            <a:r>
              <a:rPr lang="en-US" sz="5100" dirty="0" smtClean="0">
                <a:solidFill>
                  <a:schemeClr val="accent1"/>
                </a:solidFill>
              </a:rPr>
              <a:t>Work with municipal planning departments to improve/incentivize multimodal transportation</a:t>
            </a:r>
          </a:p>
          <a:p>
            <a:pPr marL="457200" indent="-457200">
              <a:spcBef>
                <a:spcPts val="1400"/>
              </a:spcBef>
              <a:spcAft>
                <a:spcPts val="0"/>
              </a:spcAft>
              <a:buFont typeface="+mj-lt"/>
              <a:buAutoNum type="arabicPeriod"/>
            </a:pPr>
            <a:r>
              <a:rPr lang="en-US" sz="5100" dirty="0" smtClean="0">
                <a:solidFill>
                  <a:schemeClr val="accent1"/>
                </a:solidFill>
              </a:rPr>
              <a:t>Promote telecommuting policies</a:t>
            </a:r>
          </a:p>
          <a:p>
            <a:pPr marL="457200" indent="-457200">
              <a:spcBef>
                <a:spcPts val="1400"/>
              </a:spcBef>
              <a:spcAft>
                <a:spcPts val="0"/>
              </a:spcAft>
              <a:buFont typeface="+mj-lt"/>
              <a:buAutoNum type="arabicPeriod"/>
            </a:pPr>
            <a:r>
              <a:rPr lang="en-US" sz="5100" dirty="0" smtClean="0">
                <a:solidFill>
                  <a:schemeClr val="accent1"/>
                </a:solidFill>
              </a:rPr>
              <a:t>Encourage the use of renewable energy sources</a:t>
            </a:r>
          </a:p>
          <a:p>
            <a:pPr marL="457200" indent="-457200">
              <a:spcBef>
                <a:spcPts val="1400"/>
              </a:spcBef>
              <a:spcAft>
                <a:spcPts val="0"/>
              </a:spcAft>
              <a:buFont typeface="+mj-lt"/>
              <a:buAutoNum type="arabicPeriod"/>
            </a:pPr>
            <a:r>
              <a:rPr lang="en-US" sz="5100" dirty="0" smtClean="0">
                <a:solidFill>
                  <a:schemeClr val="accent1"/>
                </a:solidFill>
              </a:rPr>
              <a:t>Educate about best practices for burning wood</a:t>
            </a:r>
            <a:endParaRPr lang="en-US" sz="4200" dirty="0" smtClean="0">
              <a:solidFill>
                <a:schemeClr val="accent1"/>
              </a:solidFill>
            </a:endParaRPr>
          </a:p>
        </p:txBody>
      </p:sp>
      <p:pic>
        <p:nvPicPr>
          <p:cNvPr id="4" name="Picture 3" descr="Bus" title="Bus"/>
          <p:cNvPicPr>
            <a:picLocks noChangeAspect="1"/>
          </p:cNvPicPr>
          <p:nvPr/>
        </p:nvPicPr>
        <p:blipFill rotWithShape="1">
          <a:blip r:embed="rId3" cstate="print">
            <a:extLst>
              <a:ext uri="{28A0092B-C50C-407E-A947-70E740481C1C}">
                <a14:useLocalDpi xmlns:a14="http://schemas.microsoft.com/office/drawing/2010/main" val="0"/>
              </a:ext>
            </a:extLst>
          </a:blip>
          <a:srcRect l="5684" r="5684"/>
          <a:stretch/>
        </p:blipFill>
        <p:spPr>
          <a:xfrm>
            <a:off x="7146388" y="2363371"/>
            <a:ext cx="5045612" cy="3795151"/>
          </a:xfrm>
          <a:prstGeom prst="rect">
            <a:avLst/>
          </a:prstGeom>
        </p:spPr>
      </p:pic>
      <p:cxnSp>
        <p:nvCxnSpPr>
          <p:cNvPr id="7" name="Straight Connector 6"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39</a:t>
            </a:fld>
            <a:endParaRPr lang="en-US" dirty="0"/>
          </a:p>
        </p:txBody>
      </p:sp>
    </p:spTree>
    <p:extLst>
      <p:ext uri="{BB962C8B-B14F-4D97-AF65-F5344CB8AC3E}">
        <p14:creationId xmlns:p14="http://schemas.microsoft.com/office/powerpoint/2010/main" val="2028132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title="Hot air balloon"/>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4998" b="4998"/>
          <a:stretch>
            <a:fillRect/>
          </a:stretch>
        </p:blipFill>
        <p:spPr/>
      </p:pic>
      <p:sp>
        <p:nvSpPr>
          <p:cNvPr id="4" name="Title 3"/>
          <p:cNvSpPr>
            <a:spLocks noGrp="1"/>
          </p:cNvSpPr>
          <p:nvPr>
            <p:ph type="title"/>
          </p:nvPr>
        </p:nvSpPr>
        <p:spPr/>
        <p:txBody>
          <a:bodyPr/>
          <a:lstStyle/>
          <a:p>
            <a:r>
              <a:rPr lang="en-US" sz="5400" dirty="0" smtClean="0"/>
              <a:t>Clean air is essential for human health, thriving ecosystems, and a sustainable economy</a:t>
            </a:r>
            <a:endParaRPr lang="en-US" sz="2800" dirty="0"/>
          </a:p>
        </p:txBody>
      </p:sp>
    </p:spTree>
    <p:extLst>
      <p:ext uri="{BB962C8B-B14F-4D97-AF65-F5344CB8AC3E}">
        <p14:creationId xmlns:p14="http://schemas.microsoft.com/office/powerpoint/2010/main" val="37620135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PUBLIC HEALTH ADAPTATION STRATEGIES</a:t>
            </a:r>
            <a:endParaRPr lang="en-US" dirty="0"/>
          </a:p>
        </p:txBody>
      </p:sp>
      <p:sp>
        <p:nvSpPr>
          <p:cNvPr id="3" name="Content Placeholder 2"/>
          <p:cNvSpPr>
            <a:spLocks noGrp="1"/>
          </p:cNvSpPr>
          <p:nvPr>
            <p:ph idx="1"/>
          </p:nvPr>
        </p:nvSpPr>
        <p:spPr>
          <a:xfrm>
            <a:off x="838200" y="1764145"/>
            <a:ext cx="8252012" cy="4592205"/>
          </a:xfrm>
        </p:spPr>
        <p:txBody>
          <a:bodyPr>
            <a:normAutofit/>
          </a:bodyPr>
          <a:lstStyle/>
          <a:p>
            <a:pPr marL="457200" lvl="1" indent="0">
              <a:spcBef>
                <a:spcPts val="1200"/>
              </a:spcBef>
              <a:spcAft>
                <a:spcPts val="0"/>
              </a:spcAft>
              <a:buNone/>
            </a:pPr>
            <a:r>
              <a:rPr lang="en-US" sz="2800" b="1" dirty="0">
                <a:solidFill>
                  <a:schemeClr val="accent1"/>
                </a:solidFill>
              </a:rPr>
              <a:t>Adaptation</a:t>
            </a:r>
            <a:r>
              <a:rPr lang="en-US" sz="2800" dirty="0">
                <a:solidFill>
                  <a:schemeClr val="accent1"/>
                </a:solidFill>
              </a:rPr>
              <a:t> efforts focus on </a:t>
            </a:r>
            <a:r>
              <a:rPr lang="en-US" sz="2800" u="sng" dirty="0">
                <a:solidFill>
                  <a:schemeClr val="accent1"/>
                </a:solidFill>
              </a:rPr>
              <a:t>controlling or reducing health impacts of unhealthy air and climate change</a:t>
            </a:r>
            <a:r>
              <a:rPr lang="en-US" sz="2800" u="sng" dirty="0" smtClean="0">
                <a:solidFill>
                  <a:schemeClr val="accent1"/>
                </a:solidFill>
              </a:rPr>
              <a:t>:</a:t>
            </a:r>
            <a:endParaRPr lang="en-US" sz="2400" dirty="0" smtClean="0">
              <a:solidFill>
                <a:schemeClr val="accent1"/>
              </a:solidFill>
            </a:endParaRPr>
          </a:p>
          <a:p>
            <a:pPr marL="914400" lvl="1" indent="-457200">
              <a:spcBef>
                <a:spcPts val="1200"/>
              </a:spcBef>
              <a:spcAft>
                <a:spcPts val="0"/>
              </a:spcAft>
              <a:buFont typeface="+mj-lt"/>
              <a:buAutoNum type="arabicPeriod"/>
            </a:pPr>
            <a:r>
              <a:rPr lang="en-US" sz="2400" dirty="0" smtClean="0">
                <a:solidFill>
                  <a:schemeClr val="accent1"/>
                </a:solidFill>
              </a:rPr>
              <a:t>Monitor AQI and be prepared to act</a:t>
            </a:r>
            <a:endParaRPr lang="en-US" sz="1200" dirty="0" smtClean="0">
              <a:solidFill>
                <a:schemeClr val="accent1"/>
              </a:solidFill>
            </a:endParaRPr>
          </a:p>
          <a:p>
            <a:pPr marL="914400" lvl="1" indent="-457200">
              <a:spcBef>
                <a:spcPts val="1200"/>
              </a:spcBef>
              <a:spcAft>
                <a:spcPts val="0"/>
              </a:spcAft>
              <a:buFont typeface="+mj-lt"/>
              <a:buAutoNum type="arabicPeriod"/>
            </a:pPr>
            <a:r>
              <a:rPr lang="en-US" sz="2400" dirty="0" smtClean="0">
                <a:solidFill>
                  <a:schemeClr val="accent1"/>
                </a:solidFill>
              </a:rPr>
              <a:t>Coordinate outreach and interventions to at-risk populations</a:t>
            </a:r>
            <a:endParaRPr lang="en-US" sz="1200" dirty="0" smtClean="0">
              <a:solidFill>
                <a:schemeClr val="accent1"/>
              </a:solidFill>
            </a:endParaRPr>
          </a:p>
          <a:p>
            <a:pPr marL="914400" lvl="1" indent="-457200">
              <a:spcBef>
                <a:spcPts val="1200"/>
              </a:spcBef>
              <a:spcAft>
                <a:spcPts val="0"/>
              </a:spcAft>
              <a:buFont typeface="+mj-lt"/>
              <a:buAutoNum type="arabicPeriod"/>
            </a:pPr>
            <a:r>
              <a:rPr lang="en-US" sz="2400" dirty="0" smtClean="0">
                <a:solidFill>
                  <a:schemeClr val="accent1"/>
                </a:solidFill>
              </a:rPr>
              <a:t>Support data collection and monitoring of air contaminants, as well as tracking of diseases such as asthma and allergic disease</a:t>
            </a:r>
          </a:p>
          <a:p>
            <a:pPr marL="914400" lvl="1" indent="-457200">
              <a:spcBef>
                <a:spcPts val="1200"/>
              </a:spcBef>
              <a:spcAft>
                <a:spcPts val="0"/>
              </a:spcAft>
              <a:buFont typeface="+mj-lt"/>
              <a:buAutoNum type="arabicPeriod"/>
            </a:pPr>
            <a:r>
              <a:rPr lang="en-US" sz="2400" dirty="0">
                <a:solidFill>
                  <a:schemeClr val="accent1"/>
                </a:solidFill>
              </a:rPr>
              <a:t>Collaborate on policies that prioritize </a:t>
            </a:r>
            <a:r>
              <a:rPr lang="en-US" sz="2400" dirty="0" smtClean="0">
                <a:solidFill>
                  <a:schemeClr val="accent1"/>
                </a:solidFill>
              </a:rPr>
              <a:t>climate-resilient, </a:t>
            </a:r>
            <a:r>
              <a:rPr lang="en-US" sz="2400" dirty="0">
                <a:solidFill>
                  <a:schemeClr val="accent1"/>
                </a:solidFill>
              </a:rPr>
              <a:t>low-allergenic </a:t>
            </a:r>
            <a:r>
              <a:rPr lang="en-US" sz="2400" dirty="0" smtClean="0">
                <a:solidFill>
                  <a:schemeClr val="accent1"/>
                </a:solidFill>
              </a:rPr>
              <a:t>plants</a:t>
            </a:r>
            <a:endParaRPr lang="en-US" sz="1200" dirty="0" smtClean="0">
              <a:solidFill>
                <a:schemeClr val="accent1"/>
              </a:solidFill>
            </a:endParaRPr>
          </a:p>
        </p:txBody>
      </p:sp>
      <p:pic>
        <p:nvPicPr>
          <p:cNvPr id="7" name="Picture 6" descr="Air Quality Index Logo" title="Air Quality Index Logo"/>
          <p:cNvPicPr>
            <a:picLocks noChangeAspect="1"/>
          </p:cNvPicPr>
          <p:nvPr/>
        </p:nvPicPr>
        <p:blipFill>
          <a:blip r:embed="rId3"/>
          <a:stretch>
            <a:fillRect/>
          </a:stretch>
        </p:blipFill>
        <p:spPr>
          <a:xfrm>
            <a:off x="9202737" y="2596715"/>
            <a:ext cx="2129919" cy="1232310"/>
          </a:xfrm>
          <a:prstGeom prst="rect">
            <a:avLst/>
          </a:prstGeom>
        </p:spPr>
      </p:pic>
      <p:pic>
        <p:nvPicPr>
          <p:cNvPr id="9" name="Picture 8" descr="Environmental Public Health Tracking logo" title="Environmental Public Health Tracking logo"/>
          <p:cNvPicPr>
            <a:picLocks noChangeAspect="1"/>
          </p:cNvPicPr>
          <p:nvPr/>
        </p:nvPicPr>
        <p:blipFill>
          <a:blip r:embed="rId4"/>
          <a:stretch>
            <a:fillRect/>
          </a:stretch>
        </p:blipFill>
        <p:spPr>
          <a:xfrm>
            <a:off x="9181593" y="4397930"/>
            <a:ext cx="2151063" cy="1333500"/>
          </a:xfrm>
          <a:prstGeom prst="rect">
            <a:avLst/>
          </a:prstGeom>
        </p:spPr>
      </p:pic>
      <p:cxnSp>
        <p:nvCxnSpPr>
          <p:cNvPr id="10" name="Straight Connector 9"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40</a:t>
            </a:fld>
            <a:endParaRPr lang="en-US" dirty="0"/>
          </a:p>
        </p:txBody>
      </p:sp>
    </p:spTree>
    <p:extLst>
      <p:ext uri="{BB962C8B-B14F-4D97-AF65-F5344CB8AC3E}">
        <p14:creationId xmlns:p14="http://schemas.microsoft.com/office/powerpoint/2010/main" val="4201163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897" y="691882"/>
            <a:ext cx="3521927" cy="2734914"/>
          </a:xfrm>
        </p:spPr>
        <p:txBody>
          <a:bodyPr/>
          <a:lstStyle/>
          <a:p>
            <a:r>
              <a:rPr lang="en-US" dirty="0" smtClean="0">
                <a:solidFill>
                  <a:schemeClr val="bg1"/>
                </a:solidFill>
              </a:rPr>
              <a:t>MN Public Health Data Access Portal</a:t>
            </a:r>
            <a:endParaRPr lang="en-US" dirty="0">
              <a:solidFill>
                <a:schemeClr val="bg1"/>
              </a:solidFill>
            </a:endParaRPr>
          </a:p>
        </p:txBody>
      </p:sp>
      <p:pic>
        <p:nvPicPr>
          <p:cNvPr id="8" name="Picture Placeholder 7" descr="Screenshot of Minnesota Public Health Data Access Portal" title="Screenshot of Minnesota Public Health Data Access Portal"/>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5818" r="5818"/>
          <a:stretch>
            <a:fillRect/>
          </a:stretch>
        </p:blipFill>
        <p:spPr>
          <a:xfrm>
            <a:off x="4949078" y="691882"/>
            <a:ext cx="6404722" cy="3411537"/>
          </a:xfrm>
        </p:spPr>
      </p:pic>
      <p:sp>
        <p:nvSpPr>
          <p:cNvPr id="5" name="Title 1"/>
          <p:cNvSpPr txBox="1">
            <a:spLocks/>
          </p:cNvSpPr>
          <p:nvPr/>
        </p:nvSpPr>
        <p:spPr>
          <a:xfrm>
            <a:off x="908908" y="6297920"/>
            <a:ext cx="9713558" cy="48198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0" kern="1200">
                <a:solidFill>
                  <a:schemeClr val="accent2"/>
                </a:solidFill>
                <a:latin typeface="+mj-lt"/>
                <a:ea typeface="+mj-ea"/>
                <a:cs typeface="+mj-cs"/>
              </a:defRPr>
            </a:lvl1pPr>
          </a:lstStyle>
          <a:p>
            <a:pPr algn="ctr"/>
            <a:r>
              <a:rPr lang="en-US" dirty="0" smtClean="0">
                <a:solidFill>
                  <a:schemeClr val="bg1"/>
                </a:solidFill>
              </a:rPr>
              <a:t>health.mn.gov/</a:t>
            </a:r>
            <a:r>
              <a:rPr lang="en-US" smtClean="0">
                <a:solidFill>
                  <a:schemeClr val="bg1"/>
                </a:solidFill>
              </a:rPr>
              <a:t>mndata</a:t>
            </a:r>
            <a:endParaRPr lang="en-US" dirty="0">
              <a:solidFill>
                <a:schemeClr val="bg1"/>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pPr/>
              <a:t>41</a:t>
            </a:fld>
            <a:endParaRPr lang="en-US" dirty="0"/>
          </a:p>
        </p:txBody>
      </p:sp>
    </p:spTree>
    <p:extLst>
      <p:ext uri="{BB962C8B-B14F-4D97-AF65-F5344CB8AC3E}">
        <p14:creationId xmlns:p14="http://schemas.microsoft.com/office/powerpoint/2010/main" val="4712522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42745" y="1030193"/>
            <a:ext cx="3521927" cy="2734914"/>
          </a:xfrm>
        </p:spPr>
        <p:txBody>
          <a:bodyPr/>
          <a:lstStyle/>
          <a:p>
            <a:r>
              <a:rPr lang="en-US" dirty="0" smtClean="0"/>
              <a:t>MPCA Environmental Justice Screening Tool</a:t>
            </a:r>
            <a:endParaRPr lang="en-US" dirty="0"/>
          </a:p>
        </p:txBody>
      </p:sp>
      <p:pic>
        <p:nvPicPr>
          <p:cNvPr id="12" name="Picture Placeholder 11" descr="screenshot of the environmental justice screening tool&#10;" title="Screenshot of the Environmental Justice Screening Tool"/>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50" r="250"/>
          <a:stretch>
            <a:fillRect/>
          </a:stretch>
        </p:blipFill>
        <p:spPr>
          <a:xfrm>
            <a:off x="4963139" y="670560"/>
            <a:ext cx="6340170" cy="3432859"/>
          </a:xfrm>
        </p:spPr>
      </p:pic>
      <p:sp>
        <p:nvSpPr>
          <p:cNvPr id="13" name="Title 1"/>
          <p:cNvSpPr txBox="1">
            <a:spLocks/>
          </p:cNvSpPr>
          <p:nvPr/>
        </p:nvSpPr>
        <p:spPr>
          <a:xfrm>
            <a:off x="908908" y="6297920"/>
            <a:ext cx="9713558" cy="48198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0" kern="1200">
                <a:solidFill>
                  <a:schemeClr val="accent2"/>
                </a:solidFill>
                <a:latin typeface="+mj-lt"/>
                <a:ea typeface="+mj-ea"/>
                <a:cs typeface="+mj-cs"/>
              </a:defRPr>
            </a:lvl1pPr>
          </a:lstStyle>
          <a:p>
            <a:pPr algn="ctr"/>
            <a:r>
              <a:rPr lang="en-US" dirty="0" smtClean="0">
                <a:solidFill>
                  <a:schemeClr val="bg1"/>
                </a:solidFill>
              </a:rPr>
              <a:t>http://arcg.is/nHTyn</a:t>
            </a:r>
            <a:endParaRPr lang="en-US" dirty="0">
              <a:solidFill>
                <a:schemeClr val="bg1"/>
              </a:solidFill>
            </a:endParaRPr>
          </a:p>
        </p:txBody>
      </p:sp>
    </p:spTree>
    <p:extLst>
      <p:ext uri="{BB962C8B-B14F-4D97-AF65-F5344CB8AC3E}">
        <p14:creationId xmlns:p14="http://schemas.microsoft.com/office/powerpoint/2010/main" val="2839014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966237"/>
            <a:ext cx="10515600" cy="1340989"/>
          </a:xfrm>
        </p:spPr>
        <p:txBody>
          <a:bodyPr/>
          <a:lstStyle/>
          <a:p>
            <a:r>
              <a:rPr lang="en-US" sz="7200" dirty="0"/>
              <a:t>What can individuals do to address climate change?</a:t>
            </a:r>
            <a:br>
              <a:rPr lang="en-US" sz="7200" dirty="0"/>
            </a:br>
            <a:endParaRPr lang="en-US"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43</a:t>
            </a:fld>
            <a:endParaRPr lang="en-US" dirty="0"/>
          </a:p>
        </p:txBody>
      </p:sp>
    </p:spTree>
    <p:extLst>
      <p:ext uri="{BB962C8B-B14F-4D97-AF65-F5344CB8AC3E}">
        <p14:creationId xmlns:p14="http://schemas.microsoft.com/office/powerpoint/2010/main" val="24615802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mill and road" title="Windmill and road"/>
          <p:cNvPicPr>
            <a:picLocks noChangeAspect="1"/>
          </p:cNvPicPr>
          <p:nvPr/>
        </p:nvPicPr>
        <p:blipFill rotWithShape="1">
          <a:blip r:embed="rId3" cstate="print">
            <a:extLst>
              <a:ext uri="{28A0092B-C50C-407E-A947-70E740481C1C}">
                <a14:useLocalDpi xmlns:a14="http://schemas.microsoft.com/office/drawing/2010/main" val="0"/>
              </a:ext>
            </a:extLst>
          </a:blip>
          <a:srcRect l="110" t="215" r="-110" b="16144"/>
          <a:stretch/>
        </p:blipFill>
        <p:spPr>
          <a:xfrm>
            <a:off x="0" y="0"/>
            <a:ext cx="12192000" cy="6845300"/>
          </a:xfrm>
          <a:prstGeom prst="rect">
            <a:avLst/>
          </a:prstGeom>
        </p:spPr>
      </p:pic>
      <p:sp>
        <p:nvSpPr>
          <p:cNvPr id="11" name="Text Placeholder 10"/>
          <p:cNvSpPr>
            <a:spLocks noGrp="1"/>
          </p:cNvSpPr>
          <p:nvPr>
            <p:ph type="body" sz="quarter" idx="15"/>
          </p:nvPr>
        </p:nvSpPr>
        <p:spPr/>
        <p:txBody>
          <a:bodyPr/>
          <a:lstStyle/>
          <a:p>
            <a:r>
              <a:rPr lang="en-US" dirty="0">
                <a:solidFill>
                  <a:schemeClr val="accent1"/>
                </a:solidFill>
              </a:rPr>
              <a:t>1</a:t>
            </a:r>
          </a:p>
        </p:txBody>
      </p:sp>
      <p:sp>
        <p:nvSpPr>
          <p:cNvPr id="7" name="Title 6"/>
          <p:cNvSpPr>
            <a:spLocks noGrp="1"/>
          </p:cNvSpPr>
          <p:nvPr>
            <p:ph type="title"/>
          </p:nvPr>
        </p:nvSpPr>
        <p:spPr/>
        <p:txBody>
          <a:bodyPr/>
          <a:lstStyle/>
          <a:p>
            <a:r>
              <a:rPr lang="en-US" b="1" dirty="0" smtClean="0"/>
              <a:t>Energy</a:t>
            </a:r>
            <a:endParaRPr lang="en-US" b="1" dirty="0"/>
          </a:p>
        </p:txBody>
      </p:sp>
    </p:spTree>
    <p:extLst>
      <p:ext uri="{BB962C8B-B14F-4D97-AF65-F5344CB8AC3E}">
        <p14:creationId xmlns:p14="http://schemas.microsoft.com/office/powerpoint/2010/main" val="29488558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ENERGY</a:t>
            </a:r>
            <a:endParaRPr lang="en-US" dirty="0"/>
          </a:p>
        </p:txBody>
      </p:sp>
      <p:pic>
        <p:nvPicPr>
          <p:cNvPr id="8" name="Picture 7" descr="Windmill" title="Windmill"/>
          <p:cNvPicPr>
            <a:picLocks noChangeAspect="1"/>
          </p:cNvPicPr>
          <p:nvPr/>
        </p:nvPicPr>
        <p:blipFill rotWithShape="1">
          <a:blip r:embed="rId3" cstate="print">
            <a:extLst>
              <a:ext uri="{28A0092B-C50C-407E-A947-70E740481C1C}">
                <a14:useLocalDpi xmlns:a14="http://schemas.microsoft.com/office/drawing/2010/main" val="0"/>
              </a:ext>
            </a:extLst>
          </a:blip>
          <a:srcRect l="-88" t="7982" b="8030"/>
          <a:stretch/>
        </p:blipFill>
        <p:spPr>
          <a:xfrm>
            <a:off x="-10758" y="-10759"/>
            <a:ext cx="12199172" cy="6863379"/>
          </a:xfrm>
          <a:prstGeom prst="rect">
            <a:avLst/>
          </a:prstGeom>
        </p:spPr>
      </p:pic>
      <p:sp>
        <p:nvSpPr>
          <p:cNvPr id="3" name="Content Placeholder 2"/>
          <p:cNvSpPr>
            <a:spLocks noGrp="1"/>
          </p:cNvSpPr>
          <p:nvPr>
            <p:ph sz="half" idx="1"/>
          </p:nvPr>
        </p:nvSpPr>
        <p:spPr>
          <a:xfrm>
            <a:off x="838200" y="828340"/>
            <a:ext cx="5181600" cy="5348624"/>
          </a:xfrm>
          <a:solidFill>
            <a:schemeClr val="bg1">
              <a:alpha val="60000"/>
            </a:schemeClr>
          </a:solidFill>
        </p:spPr>
        <p:txBody>
          <a:bodyPr/>
          <a:lstStyle/>
          <a:p>
            <a:pPr marL="0" indent="0" algn="ctr">
              <a:spcAft>
                <a:spcPts val="0"/>
              </a:spcAft>
              <a:buNone/>
            </a:pPr>
            <a:endParaRPr lang="en-US" sz="3600" b="1" dirty="0" smtClean="0"/>
          </a:p>
          <a:p>
            <a:pPr marL="0" indent="0" algn="ctr">
              <a:spcAft>
                <a:spcPts val="0"/>
              </a:spcAft>
              <a:buNone/>
            </a:pPr>
            <a:r>
              <a:rPr lang="en-US" sz="3600" b="1" dirty="0" smtClean="0"/>
              <a:t>Individual Action</a:t>
            </a:r>
            <a:endParaRPr lang="en-US" sz="2800" b="1" dirty="0"/>
          </a:p>
          <a:p>
            <a:pPr>
              <a:spcAft>
                <a:spcPts val="0"/>
              </a:spcAft>
            </a:pPr>
            <a:r>
              <a:rPr lang="en-US" sz="2800" dirty="0">
                <a:latin typeface="Calibri Light" panose="020F0302020204030204" pitchFamily="34" charset="0"/>
                <a:cs typeface="Calibri Light" panose="020F0302020204030204" pitchFamily="34" charset="0"/>
              </a:rPr>
              <a:t>Use less energy to heat or cool homes</a:t>
            </a:r>
          </a:p>
          <a:p>
            <a:pPr>
              <a:spcAft>
                <a:spcPts val="0"/>
              </a:spcAft>
            </a:pPr>
            <a:r>
              <a:rPr lang="en-US" sz="2800" dirty="0">
                <a:latin typeface="Calibri Light" panose="020F0302020204030204" pitchFamily="34" charset="0"/>
                <a:cs typeface="Calibri Light" panose="020F0302020204030204" pitchFamily="34" charset="0"/>
              </a:rPr>
              <a:t>Use energy-efficient appliances and lightbulbs</a:t>
            </a:r>
          </a:p>
          <a:p>
            <a:pPr>
              <a:spcAft>
                <a:spcPts val="0"/>
              </a:spcAft>
            </a:pPr>
            <a:r>
              <a:rPr lang="en-US" sz="2800" dirty="0">
                <a:latin typeface="Calibri Light" panose="020F0302020204030204" pitchFamily="34" charset="0"/>
                <a:cs typeface="Calibri Light" panose="020F0302020204030204" pitchFamily="34" charset="0"/>
              </a:rPr>
              <a:t>Reduce, reuse, recycle what we buy and use on a daily basis</a:t>
            </a:r>
          </a:p>
          <a:p>
            <a:pPr marL="0" indent="0" algn="ctr">
              <a:buNone/>
            </a:pPr>
            <a:endParaRPr lang="en-US" sz="2800" dirty="0"/>
          </a:p>
        </p:txBody>
      </p:sp>
      <p:sp>
        <p:nvSpPr>
          <p:cNvPr id="4" name="Content Placeholder 3"/>
          <p:cNvSpPr>
            <a:spLocks noGrp="1"/>
          </p:cNvSpPr>
          <p:nvPr>
            <p:ph sz="half" idx="2"/>
          </p:nvPr>
        </p:nvSpPr>
        <p:spPr>
          <a:xfrm>
            <a:off x="6172200" y="828340"/>
            <a:ext cx="5181600" cy="5348623"/>
          </a:xfrm>
          <a:solidFill>
            <a:schemeClr val="bg1">
              <a:alpha val="60000"/>
            </a:schemeClr>
          </a:solidFill>
        </p:spPr>
        <p:txBody>
          <a:bodyPr/>
          <a:lstStyle/>
          <a:p>
            <a:pPr marL="0" indent="0" algn="ctr">
              <a:spcAft>
                <a:spcPts val="0"/>
              </a:spcAft>
              <a:buNone/>
            </a:pPr>
            <a:endParaRPr lang="en-US" sz="3600" b="1" dirty="0" smtClean="0"/>
          </a:p>
          <a:p>
            <a:pPr marL="0" indent="0" algn="ctr">
              <a:spcAft>
                <a:spcPts val="0"/>
              </a:spcAft>
              <a:buNone/>
            </a:pPr>
            <a:r>
              <a:rPr lang="en-US" sz="3600" b="1" dirty="0" smtClean="0"/>
              <a:t>Collective Action</a:t>
            </a:r>
            <a:endParaRPr lang="en-US" sz="2800" b="1" dirty="0"/>
          </a:p>
          <a:p>
            <a:pPr>
              <a:spcAft>
                <a:spcPts val="0"/>
              </a:spcAft>
            </a:pPr>
            <a:r>
              <a:rPr lang="en-US" sz="2800" dirty="0">
                <a:latin typeface="Calibri Light" panose="020F0302020204030204" pitchFamily="34" charset="0"/>
                <a:cs typeface="Calibri Light" panose="020F0302020204030204" pitchFamily="34" charset="0"/>
              </a:rPr>
              <a:t>Use more renewable energy (solar, wind, and biofuels)</a:t>
            </a:r>
          </a:p>
          <a:p>
            <a:pPr>
              <a:spcAft>
                <a:spcPts val="0"/>
              </a:spcAft>
            </a:pPr>
            <a:r>
              <a:rPr lang="en-US" sz="2800" dirty="0">
                <a:latin typeface="Calibri Light" panose="020F0302020204030204" pitchFamily="34" charset="0"/>
                <a:cs typeface="Calibri Light" panose="020F0302020204030204" pitchFamily="34" charset="0"/>
              </a:rPr>
              <a:t>Use less fossil fuel energy (oil, coal, natural gas)</a:t>
            </a:r>
          </a:p>
          <a:p>
            <a:pPr>
              <a:spcAft>
                <a:spcPts val="0"/>
              </a:spcAft>
            </a:pPr>
            <a:r>
              <a:rPr lang="en-US" sz="2800" dirty="0">
                <a:latin typeface="Calibri Light" panose="020F0302020204030204" pitchFamily="34" charset="0"/>
                <a:cs typeface="Calibri Light" panose="020F0302020204030204" pitchFamily="34" charset="0"/>
              </a:rPr>
              <a:t>Support policy change for renewable energy </a:t>
            </a:r>
          </a:p>
          <a:p>
            <a:pPr marL="0" indent="0">
              <a:buNone/>
            </a:pP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45</a:t>
            </a:fld>
            <a:endParaRPr lang="en-US" dirty="0"/>
          </a:p>
        </p:txBody>
      </p:sp>
    </p:spTree>
    <p:extLst>
      <p:ext uri="{BB962C8B-B14F-4D97-AF65-F5344CB8AC3E}">
        <p14:creationId xmlns:p14="http://schemas.microsoft.com/office/powerpoint/2010/main" val="1790333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Person on bike" title="Person on bike"/>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7813" b="7813"/>
          <a:stretch>
            <a:fillRect/>
          </a:stretch>
        </p:blipFill>
        <p:spPr/>
      </p:pic>
      <p:sp>
        <p:nvSpPr>
          <p:cNvPr id="7" name="Title 6"/>
          <p:cNvSpPr>
            <a:spLocks noGrp="1"/>
          </p:cNvSpPr>
          <p:nvPr>
            <p:ph type="title"/>
          </p:nvPr>
        </p:nvSpPr>
        <p:spPr/>
        <p:txBody>
          <a:bodyPr/>
          <a:lstStyle/>
          <a:p>
            <a:r>
              <a:rPr lang="en-US" sz="4800" b="1" spc="-150" dirty="0" smtClean="0"/>
              <a:t>Transportation</a:t>
            </a:r>
            <a:endParaRPr lang="en-US" sz="4800" b="1" spc="-150" dirty="0"/>
          </a:p>
        </p:txBody>
      </p:sp>
      <p:sp>
        <p:nvSpPr>
          <p:cNvPr id="11" name="Text Placeholder 10"/>
          <p:cNvSpPr>
            <a:spLocks noGrp="1"/>
          </p:cNvSpPr>
          <p:nvPr>
            <p:ph type="body" sz="quarter" idx="15"/>
          </p:nvPr>
        </p:nvSpPr>
        <p:spPr/>
        <p:txBody>
          <a:bodyPr/>
          <a:lstStyle/>
          <a:p>
            <a:r>
              <a:rPr lang="en-US" dirty="0" smtClean="0">
                <a:solidFill>
                  <a:schemeClr val="accent1"/>
                </a:solidFill>
              </a:rPr>
              <a:t>2</a:t>
            </a:r>
            <a:endParaRPr lang="en-US" dirty="0">
              <a:solidFill>
                <a:schemeClr val="accent1"/>
              </a:solidFill>
            </a:endParaRPr>
          </a:p>
        </p:txBody>
      </p:sp>
    </p:spTree>
    <p:extLst>
      <p:ext uri="{BB962C8B-B14F-4D97-AF65-F5344CB8AC3E}">
        <p14:creationId xmlns:p14="http://schemas.microsoft.com/office/powerpoint/2010/main" val="28039997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Transportation</a:t>
            </a:r>
            <a:endParaRPr lang="en-US" dirty="0"/>
          </a:p>
        </p:txBody>
      </p:sp>
      <p:pic>
        <p:nvPicPr>
          <p:cNvPr id="8" name="Picture 7" descr="Person riding bike" title="Person riding bike"/>
          <p:cNvPicPr>
            <a:picLocks noChangeAspect="1"/>
          </p:cNvPicPr>
          <p:nvPr/>
        </p:nvPicPr>
        <p:blipFill rotWithShape="1">
          <a:blip r:embed="rId3" cstate="print">
            <a:extLst>
              <a:ext uri="{28A0092B-C50C-407E-A947-70E740481C1C}">
                <a14:useLocalDpi xmlns:a14="http://schemas.microsoft.com/office/drawing/2010/main" val="0"/>
              </a:ext>
            </a:extLst>
          </a:blip>
          <a:srcRect t="15613"/>
          <a:stretch/>
        </p:blipFill>
        <p:spPr>
          <a:xfrm>
            <a:off x="-26891" y="-21515"/>
            <a:ext cx="12218891" cy="6874136"/>
          </a:xfrm>
          <a:prstGeom prst="rect">
            <a:avLst/>
          </a:prstGeom>
        </p:spPr>
      </p:pic>
      <p:sp>
        <p:nvSpPr>
          <p:cNvPr id="3" name="Content Placeholder 2"/>
          <p:cNvSpPr>
            <a:spLocks noGrp="1"/>
          </p:cNvSpPr>
          <p:nvPr>
            <p:ph sz="half" idx="1"/>
          </p:nvPr>
        </p:nvSpPr>
        <p:spPr>
          <a:xfrm>
            <a:off x="838200" y="828340"/>
            <a:ext cx="5181600" cy="5348624"/>
          </a:xfrm>
          <a:solidFill>
            <a:schemeClr val="bg1">
              <a:alpha val="60000"/>
            </a:schemeClr>
          </a:solidFill>
        </p:spPr>
        <p:txBody>
          <a:bodyPr>
            <a:normAutofit/>
          </a:bodyPr>
          <a:lstStyle/>
          <a:p>
            <a:pPr marL="0" indent="0" algn="ctr">
              <a:spcAft>
                <a:spcPts val="0"/>
              </a:spcAft>
              <a:buNone/>
            </a:pPr>
            <a:endParaRPr lang="en-US" sz="4400" dirty="0"/>
          </a:p>
          <a:p>
            <a:pPr marL="0" indent="0" algn="ctr">
              <a:spcAft>
                <a:spcPts val="0"/>
              </a:spcAft>
              <a:buNone/>
            </a:pPr>
            <a:r>
              <a:rPr lang="en-US" sz="3900" b="1" dirty="0" smtClean="0"/>
              <a:t>Individual Action</a:t>
            </a:r>
            <a:endParaRPr lang="en-US" sz="3900" b="1" dirty="0"/>
          </a:p>
          <a:p>
            <a:pPr>
              <a:spcAft>
                <a:spcPts val="0"/>
              </a:spcAft>
            </a:pPr>
            <a:r>
              <a:rPr lang="en-US" sz="2800" dirty="0">
                <a:latin typeface="Calibri Light" panose="020F0302020204030204" pitchFamily="34" charset="0"/>
                <a:cs typeface="Calibri Light" panose="020F0302020204030204" pitchFamily="34" charset="0"/>
              </a:rPr>
              <a:t>Burn less gasoline or diesel fuel</a:t>
            </a:r>
          </a:p>
          <a:p>
            <a:pPr>
              <a:spcAft>
                <a:spcPts val="0"/>
              </a:spcAft>
            </a:pPr>
            <a:r>
              <a:rPr lang="en-US" sz="2800" dirty="0">
                <a:latin typeface="Calibri Light" panose="020F0302020204030204" pitchFamily="34" charset="0"/>
                <a:cs typeface="Calibri Light" panose="020F0302020204030204" pitchFamily="34" charset="0"/>
              </a:rPr>
              <a:t>Walk, bike, use transit, carpool, and telecommute when possible</a:t>
            </a:r>
          </a:p>
          <a:p>
            <a:pPr>
              <a:spcAft>
                <a:spcPts val="0"/>
              </a:spcAft>
            </a:pPr>
            <a:r>
              <a:rPr lang="en-US" sz="2800" dirty="0">
                <a:latin typeface="Calibri Light" panose="020F0302020204030204" pitchFamily="34" charset="0"/>
                <a:cs typeface="Calibri Light" panose="020F0302020204030204" pitchFamily="34" charset="0"/>
              </a:rPr>
              <a:t>Drive an electric vehicle (powered by wind or solar energy)</a:t>
            </a:r>
          </a:p>
          <a:p>
            <a:endParaRPr lang="en-US" sz="3600" dirty="0"/>
          </a:p>
        </p:txBody>
      </p:sp>
      <p:sp>
        <p:nvSpPr>
          <p:cNvPr id="4" name="Content Placeholder 3"/>
          <p:cNvSpPr>
            <a:spLocks noGrp="1"/>
          </p:cNvSpPr>
          <p:nvPr>
            <p:ph sz="half" idx="2"/>
          </p:nvPr>
        </p:nvSpPr>
        <p:spPr>
          <a:xfrm>
            <a:off x="6172200" y="828340"/>
            <a:ext cx="5181600" cy="5348623"/>
          </a:xfrm>
          <a:solidFill>
            <a:schemeClr val="bg1">
              <a:alpha val="60000"/>
            </a:schemeClr>
          </a:solidFill>
        </p:spPr>
        <p:txBody>
          <a:bodyPr/>
          <a:lstStyle/>
          <a:p>
            <a:pPr marL="0" indent="0" algn="ctr">
              <a:spcAft>
                <a:spcPts val="0"/>
              </a:spcAft>
              <a:buNone/>
            </a:pPr>
            <a:endParaRPr lang="en-US" sz="3600" b="1" dirty="0" smtClean="0"/>
          </a:p>
          <a:p>
            <a:pPr marL="0" indent="0" algn="ctr">
              <a:spcAft>
                <a:spcPts val="0"/>
              </a:spcAft>
              <a:buNone/>
            </a:pPr>
            <a:r>
              <a:rPr lang="en-US" sz="3600" b="1" dirty="0" smtClean="0"/>
              <a:t>Collective Action</a:t>
            </a:r>
            <a:endParaRPr lang="en-US" sz="2800" b="1" dirty="0"/>
          </a:p>
          <a:p>
            <a:pPr>
              <a:spcAft>
                <a:spcPts val="0"/>
              </a:spcAft>
            </a:pPr>
            <a:r>
              <a:rPr lang="en-US" sz="2800" dirty="0">
                <a:latin typeface="Calibri Light" panose="020F0302020204030204" pitchFamily="34" charset="0"/>
                <a:cs typeface="Calibri Light" panose="020F0302020204030204" pitchFamily="34" charset="0"/>
              </a:rPr>
              <a:t>Support public and private sector policies</a:t>
            </a:r>
          </a:p>
          <a:p>
            <a:pPr lvl="1">
              <a:spcAft>
                <a:spcPts val="0"/>
              </a:spcAft>
            </a:pPr>
            <a:r>
              <a:rPr lang="en-US" sz="2800" dirty="0">
                <a:latin typeface="Calibri Light" panose="020F0302020204030204" pitchFamily="34" charset="0"/>
                <a:cs typeface="Calibri Light" panose="020F0302020204030204" pitchFamily="34" charset="0"/>
              </a:rPr>
              <a:t>To increase gas and diesel mileage standards</a:t>
            </a:r>
          </a:p>
          <a:p>
            <a:pPr lvl="1">
              <a:spcAft>
                <a:spcPts val="0"/>
              </a:spcAft>
            </a:pPr>
            <a:r>
              <a:rPr lang="en-US" sz="2800" dirty="0">
                <a:latin typeface="Calibri Light" panose="020F0302020204030204" pitchFamily="34" charset="0"/>
                <a:cs typeface="Calibri Light" panose="020F0302020204030204" pitchFamily="34" charset="0"/>
              </a:rPr>
              <a:t>Incentivize the production of electric vehicles</a:t>
            </a:r>
          </a:p>
          <a:p>
            <a:pPr lvl="1">
              <a:spcAft>
                <a:spcPts val="0"/>
              </a:spcAft>
            </a:pPr>
            <a:r>
              <a:rPr lang="en-US" sz="2800" dirty="0">
                <a:latin typeface="Calibri Light" panose="020F0302020204030204" pitchFamily="34" charset="0"/>
                <a:cs typeface="Calibri Light" panose="020F0302020204030204" pitchFamily="34" charset="0"/>
              </a:rPr>
              <a:t>Build more transit </a:t>
            </a:r>
            <a:r>
              <a:rPr lang="en-US" sz="2800" dirty="0" smtClean="0">
                <a:latin typeface="Calibri Light" panose="020F0302020204030204" pitchFamily="34" charset="0"/>
                <a:cs typeface="Calibri Light" panose="020F0302020204030204" pitchFamily="34" charset="0"/>
              </a:rPr>
              <a:t>options</a:t>
            </a:r>
            <a:endParaRPr lang="en-US" sz="2800" dirty="0">
              <a:latin typeface="Calibri Light" panose="020F0302020204030204" pitchFamily="34" charset="0"/>
              <a:cs typeface="Calibri Light" panose="020F0302020204030204" pitchFamily="34" charset="0"/>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t>47</a:t>
            </a:fld>
            <a:endParaRPr lang="en-US" dirty="0"/>
          </a:p>
        </p:txBody>
      </p:sp>
    </p:spTree>
    <p:extLst>
      <p:ext uri="{BB962C8B-B14F-4D97-AF65-F5344CB8AC3E}">
        <p14:creationId xmlns:p14="http://schemas.microsoft.com/office/powerpoint/2010/main" val="2035010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5400" b="1" dirty="0" smtClean="0"/>
              <a:t>Agriculture</a:t>
            </a:r>
            <a:endParaRPr lang="en-US" sz="5400" b="1" dirty="0"/>
          </a:p>
        </p:txBody>
      </p:sp>
      <p:sp>
        <p:nvSpPr>
          <p:cNvPr id="11" name="Text Placeholder 10"/>
          <p:cNvSpPr>
            <a:spLocks noGrp="1"/>
          </p:cNvSpPr>
          <p:nvPr>
            <p:ph type="body" sz="quarter" idx="15"/>
          </p:nvPr>
        </p:nvSpPr>
        <p:spPr/>
        <p:txBody>
          <a:bodyPr/>
          <a:lstStyle/>
          <a:p>
            <a:r>
              <a:rPr lang="en-US" dirty="0" smtClean="0"/>
              <a:t>3</a:t>
            </a:r>
            <a:endParaRPr lang="en-US" dirty="0"/>
          </a:p>
        </p:txBody>
      </p:sp>
    </p:spTree>
    <p:extLst>
      <p:ext uri="{BB962C8B-B14F-4D97-AF65-F5344CB8AC3E}">
        <p14:creationId xmlns:p14="http://schemas.microsoft.com/office/powerpoint/2010/main" val="30469604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Agriculture</a:t>
            </a:r>
            <a:endParaRPr lang="en-US" dirty="0"/>
          </a:p>
        </p:txBody>
      </p:sp>
      <p:pic>
        <p:nvPicPr>
          <p:cNvPr id="8" name="Picture 7" descr="Tomatoes and carrots" title="Tomatoes and carrots"/>
          <p:cNvPicPr>
            <a:picLocks noChangeAspect="1"/>
          </p:cNvPicPr>
          <p:nvPr/>
        </p:nvPicPr>
        <p:blipFill rotWithShape="1">
          <a:blip r:embed="rId3" cstate="print">
            <a:extLst>
              <a:ext uri="{28A0092B-C50C-407E-A947-70E740481C1C}">
                <a14:useLocalDpi xmlns:a14="http://schemas.microsoft.com/office/drawing/2010/main" val="0"/>
              </a:ext>
            </a:extLst>
          </a:blip>
          <a:srcRect t="15569" b="-264"/>
          <a:stretch/>
        </p:blipFill>
        <p:spPr>
          <a:xfrm>
            <a:off x="0" y="-10759"/>
            <a:ext cx="12192000" cy="6884895"/>
          </a:xfrm>
          <a:prstGeom prst="rect">
            <a:avLst/>
          </a:prstGeom>
        </p:spPr>
      </p:pic>
      <p:sp>
        <p:nvSpPr>
          <p:cNvPr id="3" name="Content Placeholder 2"/>
          <p:cNvSpPr>
            <a:spLocks noGrp="1"/>
          </p:cNvSpPr>
          <p:nvPr>
            <p:ph sz="half" idx="1"/>
          </p:nvPr>
        </p:nvSpPr>
        <p:spPr>
          <a:xfrm>
            <a:off x="838200" y="828340"/>
            <a:ext cx="5181600" cy="5348624"/>
          </a:xfrm>
          <a:solidFill>
            <a:schemeClr val="bg1">
              <a:alpha val="60000"/>
            </a:schemeClr>
          </a:solidFill>
        </p:spPr>
        <p:txBody>
          <a:bodyPr>
            <a:normAutofit/>
          </a:bodyPr>
          <a:lstStyle/>
          <a:p>
            <a:pPr marL="0" indent="0" algn="ctr">
              <a:spcAft>
                <a:spcPts val="0"/>
              </a:spcAft>
              <a:buNone/>
            </a:pPr>
            <a:endParaRPr lang="en-US" sz="4400" dirty="0"/>
          </a:p>
          <a:p>
            <a:pPr marL="0" indent="0" algn="ctr">
              <a:spcAft>
                <a:spcPts val="0"/>
              </a:spcAft>
              <a:buNone/>
            </a:pPr>
            <a:r>
              <a:rPr lang="en-US" sz="3900" b="1" dirty="0" smtClean="0"/>
              <a:t>Individual Action</a:t>
            </a:r>
            <a:endParaRPr lang="en-US" sz="3900" b="1" dirty="0"/>
          </a:p>
          <a:p>
            <a:pPr rtl="0" eaLnBrk="1" latinLnBrk="0" hangingPunct="1"/>
            <a:r>
              <a:rPr lang="en-US" sz="2800" kern="1200" dirty="0" smtClean="0">
                <a:solidFill>
                  <a:schemeClr val="tx1"/>
                </a:solidFill>
                <a:effectLst/>
                <a:latin typeface="Calibri Light" panose="020F0302020204030204" pitchFamily="34" charset="0"/>
                <a:cs typeface="Calibri Light" panose="020F0302020204030204" pitchFamily="34" charset="0"/>
              </a:rPr>
              <a:t>Buy more locally grown foods</a:t>
            </a:r>
            <a:endParaRPr lang="en-US" sz="2800" dirty="0" smtClean="0">
              <a:effectLst/>
              <a:latin typeface="Calibri Light" panose="020F0302020204030204" pitchFamily="34" charset="0"/>
              <a:cs typeface="Calibri Light" panose="020F0302020204030204" pitchFamily="34" charset="0"/>
            </a:endParaRPr>
          </a:p>
          <a:p>
            <a:pPr rtl="0" eaLnBrk="1" latinLnBrk="0" hangingPunct="1"/>
            <a:r>
              <a:rPr lang="en-US" sz="2800" kern="1200" dirty="0" smtClean="0">
                <a:solidFill>
                  <a:schemeClr val="tx1"/>
                </a:solidFill>
                <a:effectLst/>
                <a:latin typeface="Calibri Light" panose="020F0302020204030204" pitchFamily="34" charset="0"/>
                <a:cs typeface="Calibri Light" panose="020F0302020204030204" pitchFamily="34" charset="0"/>
              </a:rPr>
              <a:t>Eat fewer processed foods and less meat</a:t>
            </a:r>
            <a:endParaRPr lang="en-US" sz="2800" dirty="0" smtClean="0">
              <a:effectLst/>
              <a:latin typeface="Calibri Light" panose="020F0302020204030204" pitchFamily="34" charset="0"/>
              <a:cs typeface="Calibri Light" panose="020F0302020204030204" pitchFamily="34" charset="0"/>
            </a:endParaRPr>
          </a:p>
          <a:p>
            <a:pPr rtl="0" eaLnBrk="1" latinLnBrk="0" hangingPunct="1"/>
            <a:r>
              <a:rPr lang="en-US" sz="2800" kern="1200" dirty="0" smtClean="0">
                <a:solidFill>
                  <a:schemeClr val="tx1"/>
                </a:solidFill>
                <a:effectLst/>
                <a:latin typeface="Calibri Light" panose="020F0302020204030204" pitchFamily="34" charset="0"/>
                <a:cs typeface="Calibri Light" panose="020F0302020204030204" pitchFamily="34" charset="0"/>
              </a:rPr>
              <a:t>Grow some of our own food</a:t>
            </a:r>
            <a:endParaRPr lang="en-US" sz="2800" dirty="0" smtClean="0">
              <a:effectLst/>
              <a:latin typeface="Calibri Light" panose="020F0302020204030204" pitchFamily="34" charset="0"/>
              <a:cs typeface="Calibri Light" panose="020F0302020204030204" pitchFamily="34" charset="0"/>
            </a:endParaRPr>
          </a:p>
          <a:p>
            <a:endParaRPr lang="en-US" sz="3600" dirty="0"/>
          </a:p>
        </p:txBody>
      </p:sp>
      <p:sp>
        <p:nvSpPr>
          <p:cNvPr id="4" name="Content Placeholder 3"/>
          <p:cNvSpPr>
            <a:spLocks noGrp="1"/>
          </p:cNvSpPr>
          <p:nvPr>
            <p:ph sz="half" idx="2"/>
          </p:nvPr>
        </p:nvSpPr>
        <p:spPr>
          <a:xfrm>
            <a:off x="6172200" y="828340"/>
            <a:ext cx="5181600" cy="5348623"/>
          </a:xfrm>
          <a:solidFill>
            <a:schemeClr val="bg1">
              <a:alpha val="60000"/>
            </a:schemeClr>
          </a:solidFill>
        </p:spPr>
        <p:txBody>
          <a:bodyPr/>
          <a:lstStyle/>
          <a:p>
            <a:pPr marL="0" indent="0" algn="ctr">
              <a:spcAft>
                <a:spcPts val="0"/>
              </a:spcAft>
              <a:buNone/>
            </a:pPr>
            <a:endParaRPr lang="en-US" sz="3600" b="1" dirty="0" smtClean="0"/>
          </a:p>
          <a:p>
            <a:pPr marL="0" indent="0" algn="ctr">
              <a:spcAft>
                <a:spcPts val="0"/>
              </a:spcAft>
              <a:buNone/>
            </a:pPr>
            <a:r>
              <a:rPr lang="en-US" sz="3600" b="1" dirty="0" smtClean="0"/>
              <a:t>Collective Action</a:t>
            </a:r>
            <a:endParaRPr lang="en-US" sz="2800" b="1" dirty="0"/>
          </a:p>
          <a:p>
            <a:pPr rtl="0" eaLnBrk="1" latinLnBrk="0" hangingPunct="1"/>
            <a:r>
              <a:rPr lang="en-US" sz="2800" kern="1200" dirty="0" smtClean="0">
                <a:solidFill>
                  <a:schemeClr val="tx1"/>
                </a:solidFill>
                <a:effectLst/>
                <a:latin typeface="Calibri Light" panose="020F0302020204030204" pitchFamily="34" charset="0"/>
                <a:cs typeface="Calibri Light" panose="020F0302020204030204" pitchFamily="34" charset="0"/>
              </a:rPr>
              <a:t>Support policies that incentivize:</a:t>
            </a:r>
            <a:endParaRPr lang="en-US" sz="2800" dirty="0" smtClean="0">
              <a:effectLst/>
              <a:latin typeface="Calibri Light" panose="020F0302020204030204" pitchFamily="34" charset="0"/>
              <a:cs typeface="Calibri Light" panose="020F0302020204030204" pitchFamily="34" charset="0"/>
            </a:endParaRPr>
          </a:p>
          <a:p>
            <a:pPr lvl="1" rtl="0" eaLnBrk="1" latinLnBrk="0" hangingPunct="1"/>
            <a:r>
              <a:rPr lang="en-US" sz="2800" kern="1200" dirty="0" smtClean="0">
                <a:solidFill>
                  <a:schemeClr val="tx1"/>
                </a:solidFill>
                <a:effectLst/>
                <a:latin typeface="Calibri Light" panose="020F0302020204030204" pitchFamily="34" charset="0"/>
                <a:cs typeface="Calibri Light" panose="020F0302020204030204" pitchFamily="34" charset="0"/>
              </a:rPr>
              <a:t>Foods produced with fewer chemicals</a:t>
            </a:r>
            <a:endParaRPr lang="en-US" sz="2800" dirty="0" smtClean="0">
              <a:effectLst/>
              <a:latin typeface="Calibri Light" panose="020F0302020204030204" pitchFamily="34" charset="0"/>
              <a:cs typeface="Calibri Light" panose="020F0302020204030204" pitchFamily="34" charset="0"/>
            </a:endParaRPr>
          </a:p>
          <a:p>
            <a:pPr lvl="1" rtl="0" eaLnBrk="1" latinLnBrk="0" hangingPunct="1"/>
            <a:r>
              <a:rPr lang="en-US" sz="2800" kern="1200" dirty="0" smtClean="0">
                <a:solidFill>
                  <a:schemeClr val="tx1"/>
                </a:solidFill>
                <a:effectLst/>
                <a:latin typeface="Calibri Light" panose="020F0302020204030204" pitchFamily="34" charset="0"/>
                <a:cs typeface="Calibri Light" panose="020F0302020204030204" pitchFamily="34" charset="0"/>
              </a:rPr>
              <a:t>Food that are less processed</a:t>
            </a:r>
            <a:endParaRPr lang="en-US" sz="2800" dirty="0" smtClean="0">
              <a:effectLst/>
              <a:latin typeface="Calibri Light" panose="020F0302020204030204" pitchFamily="34" charset="0"/>
              <a:cs typeface="Calibri Light" panose="020F0302020204030204" pitchFamily="34" charset="0"/>
            </a:endParaRPr>
          </a:p>
          <a:p>
            <a:pPr lvl="1" rtl="0" eaLnBrk="1" latinLnBrk="0" hangingPunct="1"/>
            <a:r>
              <a:rPr lang="en-US" sz="2800" kern="1200" dirty="0" smtClean="0">
                <a:solidFill>
                  <a:schemeClr val="tx1"/>
                </a:solidFill>
                <a:effectLst/>
                <a:latin typeface="Calibri Light" panose="020F0302020204030204" pitchFamily="34" charset="0"/>
                <a:cs typeface="Calibri Light" panose="020F0302020204030204" pitchFamily="34" charset="0"/>
              </a:rPr>
              <a:t>Food that are transported shorter distances</a:t>
            </a:r>
            <a:endParaRPr lang="en-US" sz="2800" dirty="0">
              <a:effectLst/>
              <a:latin typeface="Calibri Light" panose="020F0302020204030204" pitchFamily="34" charset="0"/>
              <a:cs typeface="Calibri Light" panose="020F0302020204030204" pitchFamily="34" charset="0"/>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t>49</a:t>
            </a:fld>
            <a:endParaRPr lang="en-US" dirty="0"/>
          </a:p>
        </p:txBody>
      </p:sp>
    </p:spTree>
    <p:extLst>
      <p:ext uri="{BB962C8B-B14F-4D97-AF65-F5344CB8AC3E}">
        <p14:creationId xmlns:p14="http://schemas.microsoft.com/office/powerpoint/2010/main" val="2314794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AIR QUALITY AND PUBLIC HEALTH</a:t>
            </a:r>
            <a:endParaRPr lang="en-US" dirty="0"/>
          </a:p>
        </p:txBody>
      </p:sp>
      <p:sp>
        <p:nvSpPr>
          <p:cNvPr id="3" name="Content Placeholder 2"/>
          <p:cNvSpPr>
            <a:spLocks noGrp="1"/>
          </p:cNvSpPr>
          <p:nvPr>
            <p:ph idx="1"/>
          </p:nvPr>
        </p:nvSpPr>
        <p:spPr>
          <a:xfrm>
            <a:off x="1053754" y="1522358"/>
            <a:ext cx="10515600" cy="416832"/>
          </a:xfrm>
        </p:spPr>
        <p:txBody>
          <a:bodyPr>
            <a:normAutofit fontScale="92500" lnSpcReduction="10000"/>
          </a:bodyPr>
          <a:lstStyle/>
          <a:p>
            <a:pPr marL="0" indent="0" algn="ctr">
              <a:spcAft>
                <a:spcPts val="0"/>
              </a:spcAft>
              <a:buNone/>
            </a:pPr>
            <a:r>
              <a:rPr lang="en-US" sz="2400" dirty="0" smtClean="0">
                <a:solidFill>
                  <a:schemeClr val="accent1"/>
                </a:solidFill>
              </a:rPr>
              <a:t>Trends in Minnesota Air Pollution Emissions by Source Category (1990 – 2013)</a:t>
            </a:r>
          </a:p>
        </p:txBody>
      </p:sp>
      <p:pic>
        <p:nvPicPr>
          <p:cNvPr id="7" name="Picture 5" title="Graph of Minnesota air pollution emissions by source category from 1990-20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1732" y="1939190"/>
            <a:ext cx="9248536" cy="478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48F63A3B-78C7-47BE-AE5E-E10140E04643}" type="slidenum">
              <a:rPr lang="en-US" smtClean="0"/>
              <a:t>5</a:t>
            </a:fld>
            <a:endParaRPr lang="en-US" dirty="0"/>
          </a:p>
        </p:txBody>
      </p:sp>
      <p:cxnSp>
        <p:nvCxnSpPr>
          <p:cNvPr id="8" name="Straight Connector 7"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165551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SUMMARY</a:t>
            </a:r>
            <a:endParaRPr lang="en-US" dirty="0"/>
          </a:p>
        </p:txBody>
      </p:sp>
      <p:sp>
        <p:nvSpPr>
          <p:cNvPr id="3" name="Content Placeholder 2"/>
          <p:cNvSpPr>
            <a:spLocks noGrp="1"/>
          </p:cNvSpPr>
          <p:nvPr>
            <p:ph idx="1"/>
          </p:nvPr>
        </p:nvSpPr>
        <p:spPr>
          <a:xfrm>
            <a:off x="838200" y="1549931"/>
            <a:ext cx="10515600" cy="4351338"/>
          </a:xfrm>
        </p:spPr>
        <p:txBody>
          <a:bodyPr>
            <a:noAutofit/>
          </a:bodyPr>
          <a:lstStyle/>
          <a:p>
            <a:pPr>
              <a:spcAft>
                <a:spcPts val="0"/>
              </a:spcAft>
              <a:buClr>
                <a:schemeClr val="accent3"/>
              </a:buClr>
              <a:defRPr/>
            </a:pPr>
            <a:r>
              <a:rPr lang="en-US" sz="2400" b="1" dirty="0"/>
              <a:t>Minnesota’s climate is changing</a:t>
            </a:r>
          </a:p>
          <a:p>
            <a:pPr marL="800100" lvl="1" indent="-342900">
              <a:spcAft>
                <a:spcPts val="0"/>
              </a:spcAft>
              <a:buClr>
                <a:schemeClr val="accent5"/>
              </a:buClr>
              <a:defRPr/>
            </a:pPr>
            <a:r>
              <a:rPr lang="en-US" sz="1800" dirty="0"/>
              <a:t>Increases in temperature</a:t>
            </a:r>
          </a:p>
          <a:p>
            <a:pPr marL="800100" lvl="1" indent="-342900">
              <a:spcAft>
                <a:spcPts val="0"/>
              </a:spcAft>
              <a:buClr>
                <a:schemeClr val="accent5"/>
              </a:buClr>
              <a:defRPr/>
            </a:pPr>
            <a:r>
              <a:rPr lang="en-US" sz="1800" dirty="0"/>
              <a:t>Changes in precipitation</a:t>
            </a:r>
          </a:p>
          <a:p>
            <a:pPr>
              <a:spcAft>
                <a:spcPts val="0"/>
              </a:spcAft>
              <a:buClr>
                <a:schemeClr val="accent3"/>
              </a:buClr>
              <a:defRPr/>
            </a:pPr>
            <a:r>
              <a:rPr lang="en-US" sz="2400" b="1" dirty="0"/>
              <a:t>Climate changes will likely increase air pollutants of concern to health:</a:t>
            </a:r>
          </a:p>
          <a:p>
            <a:pPr marL="800100" lvl="1" indent="-342900">
              <a:spcAft>
                <a:spcPts val="0"/>
              </a:spcAft>
              <a:buClr>
                <a:schemeClr val="accent5"/>
              </a:buClr>
              <a:defRPr/>
            </a:pPr>
            <a:r>
              <a:rPr lang="en-US" sz="1800" dirty="0"/>
              <a:t>Particulate matter</a:t>
            </a:r>
          </a:p>
          <a:p>
            <a:pPr marL="800100" lvl="1" indent="-342900">
              <a:spcAft>
                <a:spcPts val="0"/>
              </a:spcAft>
              <a:buClr>
                <a:schemeClr val="accent5"/>
              </a:buClr>
              <a:defRPr/>
            </a:pPr>
            <a:r>
              <a:rPr lang="en-US" sz="1800" dirty="0"/>
              <a:t>Formation of ozone</a:t>
            </a:r>
          </a:p>
          <a:p>
            <a:pPr marL="800100" lvl="1" indent="-342900">
              <a:spcAft>
                <a:spcPts val="0"/>
              </a:spcAft>
              <a:buClr>
                <a:schemeClr val="accent5"/>
              </a:buClr>
              <a:defRPr/>
            </a:pPr>
            <a:r>
              <a:rPr lang="en-US" sz="1800" dirty="0"/>
              <a:t>Pollen and mold</a:t>
            </a:r>
          </a:p>
          <a:p>
            <a:pPr>
              <a:spcAft>
                <a:spcPts val="0"/>
              </a:spcAft>
              <a:buClr>
                <a:schemeClr val="accent3"/>
              </a:buClr>
              <a:defRPr/>
            </a:pPr>
            <a:r>
              <a:rPr lang="en-US" sz="2400" b="1" dirty="0"/>
              <a:t>Certain populations are at greater risk from exposure to unhealthy air:</a:t>
            </a:r>
          </a:p>
          <a:p>
            <a:pPr marL="800100" lvl="1" indent="-342900">
              <a:spcAft>
                <a:spcPts val="0"/>
              </a:spcAft>
              <a:buClr>
                <a:schemeClr val="accent5"/>
              </a:buClr>
              <a:defRPr/>
            </a:pPr>
            <a:r>
              <a:rPr lang="en-US" sz="1800" dirty="0"/>
              <a:t>Those with existing respiratory and cardiovascular conditions</a:t>
            </a:r>
          </a:p>
          <a:p>
            <a:pPr marL="800100" lvl="1" indent="-342900">
              <a:spcAft>
                <a:spcPts val="0"/>
              </a:spcAft>
              <a:buClr>
                <a:schemeClr val="accent5"/>
              </a:buClr>
              <a:defRPr/>
            </a:pPr>
            <a:r>
              <a:rPr lang="en-US" sz="1800" dirty="0"/>
              <a:t>Elderly</a:t>
            </a:r>
          </a:p>
          <a:p>
            <a:pPr marL="800100" lvl="1" indent="-342900">
              <a:spcAft>
                <a:spcPts val="0"/>
              </a:spcAft>
              <a:buClr>
                <a:schemeClr val="accent5"/>
              </a:buClr>
              <a:defRPr/>
            </a:pPr>
            <a:r>
              <a:rPr lang="en-US" sz="1800" dirty="0"/>
              <a:t>Children</a:t>
            </a:r>
          </a:p>
          <a:p>
            <a:pPr>
              <a:spcAft>
                <a:spcPts val="0"/>
              </a:spcAft>
              <a:buClr>
                <a:schemeClr val="accent3"/>
              </a:buClr>
              <a:defRPr/>
            </a:pPr>
            <a:r>
              <a:rPr lang="en-US" sz="2400" b="1" dirty="0"/>
              <a:t>Public health awareness, education, and coordinated mitigation and adaptation planning with other agencies can reduce the health impacts</a:t>
            </a:r>
            <a:r>
              <a:rPr lang="en-US" sz="2400" b="1" dirty="0" smtClean="0"/>
              <a:t>.</a:t>
            </a:r>
            <a:endParaRPr lang="en-US" sz="2400" b="1" dirty="0"/>
          </a:p>
        </p:txBody>
      </p:sp>
      <p:sp>
        <p:nvSpPr>
          <p:cNvPr id="6" name="Slide Number Placeholder 5"/>
          <p:cNvSpPr>
            <a:spLocks noGrp="1"/>
          </p:cNvSpPr>
          <p:nvPr>
            <p:ph type="sldNum" sz="quarter" idx="12"/>
          </p:nvPr>
        </p:nvSpPr>
        <p:spPr/>
        <p:txBody>
          <a:bodyPr/>
          <a:lstStyle/>
          <a:p>
            <a:fld id="{48F63A3B-78C7-47BE-AE5E-E10140E04643}" type="slidenum">
              <a:rPr lang="en-US" smtClean="0"/>
              <a:t>50</a:t>
            </a:fld>
            <a:endParaRPr lang="en-US" dirty="0"/>
          </a:p>
        </p:txBody>
      </p:sp>
      <p:cxnSp>
        <p:nvCxnSpPr>
          <p:cNvPr id="7" name="Straight Connector 6"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20491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51</a:t>
            </a:fld>
            <a:endParaRPr lang="en-US" dirty="0"/>
          </a:p>
        </p:txBody>
      </p:sp>
      <p:sp>
        <p:nvSpPr>
          <p:cNvPr id="4" name="Rectangle 3"/>
          <p:cNvSpPr/>
          <p:nvPr/>
        </p:nvSpPr>
        <p:spPr>
          <a:xfrm>
            <a:off x="838200" y="1704859"/>
            <a:ext cx="10515600" cy="3447098"/>
          </a:xfrm>
          <a:prstGeom prst="rect">
            <a:avLst/>
          </a:prstGeom>
        </p:spPr>
        <p:txBody>
          <a:bodyPr wrap="square">
            <a:spAutoFit/>
          </a:bodyPr>
          <a:lstStyle/>
          <a:p>
            <a:pPr algn="ctr">
              <a:defRPr/>
            </a:pPr>
            <a:endParaRPr lang="en-US" sz="2800" kern="0" dirty="0" smtClean="0"/>
          </a:p>
          <a:p>
            <a:pPr algn="ctr">
              <a:defRPr/>
            </a:pPr>
            <a:r>
              <a:rPr lang="en-US" sz="2800" kern="0" dirty="0" smtClean="0"/>
              <a:t>This </a:t>
            </a:r>
            <a:r>
              <a:rPr lang="en-US" sz="2800" kern="0" dirty="0"/>
              <a:t>work was supported by cooperative agreement 5UE1EH000738 from the Centers for Disease Control and </a:t>
            </a:r>
            <a:r>
              <a:rPr lang="en-US" sz="2800" kern="0" dirty="0" smtClean="0"/>
              <a:t>Prevention</a:t>
            </a:r>
          </a:p>
          <a:p>
            <a:pPr algn="ctr">
              <a:defRPr/>
            </a:pPr>
            <a:endParaRPr lang="en-US" sz="3600" kern="0" dirty="0"/>
          </a:p>
          <a:p>
            <a:pPr algn="ctr">
              <a:defRPr/>
            </a:pPr>
            <a:r>
              <a:rPr lang="en-US" i="1" kern="0" dirty="0" smtClean="0"/>
              <a:t>Special thanks to the following people for their contributions to the creation of this training module:</a:t>
            </a:r>
          </a:p>
          <a:p>
            <a:pPr algn="ctr">
              <a:spcBef>
                <a:spcPct val="0"/>
              </a:spcBef>
            </a:pPr>
            <a:r>
              <a:rPr lang="en-US" altLang="en-US" sz="1600" dirty="0"/>
              <a:t>Wendy Brunner, Minnesota Department of </a:t>
            </a:r>
            <a:r>
              <a:rPr lang="en-US" altLang="en-US" sz="1600" dirty="0" smtClean="0"/>
              <a:t>Health</a:t>
            </a:r>
            <a:endParaRPr lang="en-US" altLang="en-US" sz="1600" dirty="0"/>
          </a:p>
          <a:p>
            <a:pPr algn="ctr">
              <a:spcBef>
                <a:spcPct val="0"/>
              </a:spcBef>
            </a:pPr>
            <a:r>
              <a:rPr lang="en-US" altLang="en-US" sz="1600" dirty="0"/>
              <a:t>Hillary Carpenter, Minnesota Department of </a:t>
            </a:r>
            <a:r>
              <a:rPr lang="en-US" altLang="en-US" sz="1600" dirty="0" smtClean="0"/>
              <a:t>Health</a:t>
            </a:r>
            <a:endParaRPr lang="en-US" altLang="en-US" sz="1600" dirty="0"/>
          </a:p>
          <a:p>
            <a:pPr algn="ctr">
              <a:spcBef>
                <a:spcPct val="0"/>
              </a:spcBef>
            </a:pPr>
            <a:r>
              <a:rPr lang="en-US" altLang="en-US" sz="1600" dirty="0"/>
              <a:t>Anne </a:t>
            </a:r>
            <a:r>
              <a:rPr lang="en-US" altLang="en-US" sz="1600" dirty="0" err="1"/>
              <a:t>Claflin</a:t>
            </a:r>
            <a:r>
              <a:rPr lang="en-US" altLang="en-US" sz="1600" dirty="0"/>
              <a:t>, Minnesota Pollution Control </a:t>
            </a:r>
            <a:r>
              <a:rPr lang="en-US" altLang="en-US" sz="1600" dirty="0" smtClean="0"/>
              <a:t>Agency</a:t>
            </a:r>
            <a:endParaRPr lang="en-US" altLang="en-US" sz="1600" dirty="0"/>
          </a:p>
          <a:p>
            <a:pPr algn="ctr">
              <a:spcBef>
                <a:spcPct val="0"/>
              </a:spcBef>
            </a:pPr>
            <a:r>
              <a:rPr lang="en-US" altLang="en-US" sz="1600" dirty="0"/>
              <a:t>Gregory Pratt, Minnesota Pollution Control </a:t>
            </a:r>
            <a:r>
              <a:rPr lang="en-US" altLang="en-US" sz="1600" dirty="0" smtClean="0"/>
              <a:t>Agency</a:t>
            </a:r>
            <a:endParaRPr lang="en-US" altLang="en-US" sz="1600" dirty="0"/>
          </a:p>
          <a:p>
            <a:pPr algn="ctr">
              <a:spcBef>
                <a:spcPct val="0"/>
              </a:spcBef>
            </a:pPr>
            <a:r>
              <a:rPr lang="en-US" altLang="en-US" sz="1600" dirty="0"/>
              <a:t>Naomi </a:t>
            </a:r>
            <a:r>
              <a:rPr lang="en-US" altLang="en-US" sz="1600" dirty="0" err="1"/>
              <a:t>Shinoda</a:t>
            </a:r>
            <a:r>
              <a:rPr lang="en-US" altLang="en-US" sz="1600" dirty="0"/>
              <a:t>, Minnesota Department of </a:t>
            </a:r>
            <a:r>
              <a:rPr lang="en-US" altLang="en-US" sz="1600" dirty="0" smtClean="0"/>
              <a:t>Health</a:t>
            </a:r>
            <a:endParaRPr lang="en-US" altLang="en-US" sz="1600" dirty="0"/>
          </a:p>
        </p:txBody>
      </p:sp>
      <p:sp>
        <p:nvSpPr>
          <p:cNvPr id="14" name="Title 14"/>
          <p:cNvSpPr>
            <a:spLocks noGrp="1"/>
          </p:cNvSpPr>
          <p:nvPr>
            <p:ph type="title"/>
          </p:nvPr>
        </p:nvSpPr>
        <p:spPr>
          <a:xfrm>
            <a:off x="838200" y="152400"/>
            <a:ext cx="10515600" cy="914400"/>
          </a:xfrm>
        </p:spPr>
        <p:txBody>
          <a:bodyPr/>
          <a:lstStyle/>
          <a:p>
            <a:pPr algn="l"/>
            <a:r>
              <a:rPr lang="en-US" dirty="0" smtClean="0"/>
              <a:t>ACKNOWLEDGEMENTS</a:t>
            </a:r>
            <a:endParaRPr lang="en-US" dirty="0"/>
          </a:p>
        </p:txBody>
      </p:sp>
    </p:spTree>
    <p:extLst>
      <p:ext uri="{BB962C8B-B14F-4D97-AF65-F5344CB8AC3E}">
        <p14:creationId xmlns:p14="http://schemas.microsoft.com/office/powerpoint/2010/main" val="8443249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212733"/>
            <a:ext cx="10515600" cy="1472163"/>
          </a:xfrm>
        </p:spPr>
        <p:txBody>
          <a:bodyPr/>
          <a:lstStyle/>
          <a:p>
            <a:r>
              <a:rPr lang="en-US" dirty="0" smtClean="0"/>
              <a:t>Questions?</a:t>
            </a:r>
            <a:endParaRPr lang="en-US" dirty="0"/>
          </a:p>
        </p:txBody>
      </p:sp>
      <p:sp>
        <p:nvSpPr>
          <p:cNvPr id="8" name="Text Placeholder 7"/>
          <p:cNvSpPr>
            <a:spLocks noGrp="1"/>
          </p:cNvSpPr>
          <p:nvPr>
            <p:ph type="body" sz="quarter" idx="13"/>
          </p:nvPr>
        </p:nvSpPr>
        <p:spPr>
          <a:xfrm>
            <a:off x="838200" y="3684897"/>
            <a:ext cx="10515600" cy="2517600"/>
          </a:xfrm>
        </p:spPr>
        <p:txBody>
          <a:bodyPr/>
          <a:lstStyle/>
          <a:p>
            <a:r>
              <a:rPr lang="en-US" sz="2700" b="1" dirty="0" smtClean="0"/>
              <a:t>Contact Minnesota Climate and Health Program</a:t>
            </a:r>
          </a:p>
          <a:p>
            <a:r>
              <a:rPr lang="en-US" sz="2200" i="1" dirty="0"/>
              <a:t>h</a:t>
            </a:r>
            <a:r>
              <a:rPr lang="en-US" sz="2200" i="1" dirty="0" smtClean="0"/>
              <a:t>ealth.climatechange@state.mn.us</a:t>
            </a:r>
          </a:p>
          <a:p>
            <a:r>
              <a:rPr lang="en-US" sz="2200" dirty="0" smtClean="0"/>
              <a:t>651-201-4898</a:t>
            </a:r>
            <a:endParaRPr lang="en-US" sz="2200" dirty="0"/>
          </a:p>
        </p:txBody>
      </p:sp>
      <p:sp>
        <p:nvSpPr>
          <p:cNvPr id="5" name="Footer Placeholder 4"/>
          <p:cNvSpPr>
            <a:spLocks noGrp="1"/>
          </p:cNvSpPr>
          <p:nvPr>
            <p:ph type="ftr" sz="quarter" idx="12"/>
          </p:nvPr>
        </p:nvSpPr>
        <p:spPr/>
        <p:txBody>
          <a:bodyPr/>
          <a:lstStyle/>
          <a:p>
            <a:r>
              <a:rPr lang="en-US" sz="1600" dirty="0" smtClean="0"/>
              <a:t>http://www.health.state.mn.us/divs/climatechange/</a:t>
            </a:r>
            <a:endParaRPr lang="en-US" sz="1600"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52</a:t>
            </a:fld>
            <a:endParaRPr lang="en-US" dirty="0"/>
          </a:p>
        </p:txBody>
      </p:sp>
    </p:spTree>
    <p:extLst>
      <p:ext uri="{BB962C8B-B14F-4D97-AF65-F5344CB8AC3E}">
        <p14:creationId xmlns:p14="http://schemas.microsoft.com/office/powerpoint/2010/main" val="13617310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REFERENCES: 1 of </a:t>
            </a:r>
            <a:r>
              <a:rPr lang="en-US" dirty="0"/>
              <a:t>3</a:t>
            </a:r>
          </a:p>
        </p:txBody>
      </p:sp>
      <p:cxnSp>
        <p:nvCxnSpPr>
          <p:cNvPr id="6" name="Straight Connector 5"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53</a:t>
            </a:fld>
            <a:endParaRPr lang="en-US" dirty="0"/>
          </a:p>
        </p:txBody>
      </p:sp>
      <p:sp>
        <p:nvSpPr>
          <p:cNvPr id="8" name="Rectangle 7"/>
          <p:cNvSpPr/>
          <p:nvPr/>
        </p:nvSpPr>
        <p:spPr>
          <a:xfrm>
            <a:off x="838199" y="1719150"/>
            <a:ext cx="10515601" cy="4401205"/>
          </a:xfrm>
          <a:prstGeom prst="rect">
            <a:avLst/>
          </a:prstGeom>
        </p:spPr>
        <p:txBody>
          <a:bodyPr wrap="square">
            <a:spAutoFit/>
          </a:bodyPr>
          <a:lstStyle/>
          <a:p>
            <a:pPr marL="285750" indent="-285750">
              <a:buFont typeface="Arial" panose="020B0604020202020204" pitchFamily="34" charset="0"/>
              <a:buChar char="•"/>
              <a:defRPr/>
            </a:pPr>
            <a:r>
              <a:rPr lang="en-US" sz="1400" dirty="0"/>
              <a:t>American Lung Association. 2016. State of the Air 2016. Available online: </a:t>
            </a:r>
            <a:r>
              <a:rPr lang="en-US" sz="1400" dirty="0">
                <a:hlinkClick r:id="rId3"/>
              </a:rPr>
              <a:t>http://</a:t>
            </a:r>
            <a:r>
              <a:rPr lang="en-US" sz="1400" dirty="0" smtClean="0">
                <a:hlinkClick r:id="rId3"/>
              </a:rPr>
              <a:t>www.lung.org/assets/documents/healthy-air/state-of-the-air/sota-2016-full.pdf</a:t>
            </a:r>
            <a:r>
              <a:rPr lang="en-US" sz="1400" dirty="0" smtClean="0"/>
              <a:t> </a:t>
            </a:r>
            <a:endParaRPr lang="en-US" sz="1400" dirty="0"/>
          </a:p>
          <a:p>
            <a:pPr marL="285750" indent="-285750">
              <a:buFont typeface="Arial" panose="020B0604020202020204" pitchFamily="34" charset="0"/>
              <a:buChar char="•"/>
              <a:defRPr/>
            </a:pPr>
            <a:r>
              <a:rPr lang="en-US" sz="1400" dirty="0"/>
              <a:t>Arbor Day Foundation. 2015. Hardiness Zones – Changes from 1990-2015. Available online: </a:t>
            </a:r>
            <a:r>
              <a:rPr lang="en-US" sz="1400" dirty="0">
                <a:hlinkClick r:id="rId4"/>
              </a:rPr>
              <a:t>https://</a:t>
            </a:r>
            <a:r>
              <a:rPr lang="en-US" sz="1400" dirty="0" smtClean="0">
                <a:hlinkClick r:id="rId4"/>
              </a:rPr>
              <a:t>www.arborday.org/media/map_change.cfm</a:t>
            </a:r>
            <a:r>
              <a:rPr lang="en-US" sz="1400" dirty="0" smtClean="0"/>
              <a:t> </a:t>
            </a:r>
            <a:endParaRPr lang="en-US" sz="1400" dirty="0"/>
          </a:p>
          <a:p>
            <a:pPr marL="285750" indent="-285750">
              <a:buFont typeface="Arial" panose="020B0604020202020204" pitchFamily="34" charset="0"/>
              <a:buChar char="•"/>
              <a:defRPr/>
            </a:pPr>
            <a:r>
              <a:rPr lang="en-US" sz="1400" dirty="0"/>
              <a:t>Bernard SM, </a:t>
            </a:r>
            <a:r>
              <a:rPr lang="en-US" sz="1400" dirty="0" err="1"/>
              <a:t>Samet</a:t>
            </a:r>
            <a:r>
              <a:rPr lang="en-US" sz="1400" dirty="0"/>
              <a:t> JM, </a:t>
            </a:r>
            <a:r>
              <a:rPr lang="en-US" sz="1400" dirty="0" err="1"/>
              <a:t>Grambsch</a:t>
            </a:r>
            <a:r>
              <a:rPr lang="en-US" sz="1400" dirty="0"/>
              <a:t> A, </a:t>
            </a:r>
            <a:r>
              <a:rPr lang="en-US" sz="1400" dirty="0" err="1"/>
              <a:t>Ebi</a:t>
            </a:r>
            <a:r>
              <a:rPr lang="en-US" sz="1400" dirty="0"/>
              <a:t> KL, </a:t>
            </a:r>
            <a:r>
              <a:rPr lang="en-US" sz="1400" dirty="0" err="1"/>
              <a:t>Romieu</a:t>
            </a:r>
            <a:r>
              <a:rPr lang="en-US" sz="1400" dirty="0"/>
              <a:t> I. 2001. The potential impacts of climate variability and change on air pollution-related health effects in the United States. Environmental Health Perspectives Vol 109, Supplement 2, pp 199-209.</a:t>
            </a:r>
          </a:p>
          <a:p>
            <a:pPr marL="285750" indent="-285750">
              <a:buFont typeface="Arial" panose="020B0604020202020204" pitchFamily="34" charset="0"/>
              <a:buChar char="•"/>
              <a:defRPr/>
            </a:pPr>
            <a:r>
              <a:rPr lang="en-US" sz="1400" dirty="0" err="1"/>
              <a:t>Blumenfeld</a:t>
            </a:r>
            <a:r>
              <a:rPr lang="en-US" sz="1400" dirty="0"/>
              <a:t>, K. 2016. Minnesota Department of Natural Resources, State Climatology Office; personal communication on August 9, 2016</a:t>
            </a:r>
          </a:p>
          <a:p>
            <a:pPr marL="285750" indent="-285750">
              <a:buFont typeface="Arial" panose="020B0604020202020204" pitchFamily="34" charset="0"/>
              <a:buChar char="•"/>
              <a:defRPr/>
            </a:pPr>
            <a:r>
              <a:rPr lang="en-US" sz="1400" dirty="0"/>
              <a:t>D’Amato, G., Holgate, S.T., </a:t>
            </a:r>
            <a:r>
              <a:rPr lang="en-US" sz="1400" dirty="0" err="1"/>
              <a:t>Pawankar</a:t>
            </a:r>
            <a:r>
              <a:rPr lang="en-US" sz="1400" dirty="0"/>
              <a:t>, R., Ledford, D.K., </a:t>
            </a:r>
            <a:r>
              <a:rPr lang="en-US" sz="1400" dirty="0" err="1"/>
              <a:t>Cecchi</a:t>
            </a:r>
            <a:r>
              <a:rPr lang="en-US" sz="1400" dirty="0"/>
              <a:t>, L., Al-Ahmad, M., Al-</a:t>
            </a:r>
            <a:r>
              <a:rPr lang="en-US" sz="1400" dirty="0" err="1"/>
              <a:t>Enezi</a:t>
            </a:r>
            <a:r>
              <a:rPr lang="en-US" sz="1400" dirty="0"/>
              <a:t>, F., Al-</a:t>
            </a:r>
            <a:r>
              <a:rPr lang="en-US" sz="1400" dirty="0" err="1"/>
              <a:t>Muhsen</a:t>
            </a:r>
            <a:r>
              <a:rPr lang="en-US" sz="1400" dirty="0"/>
              <a:t>, S., </a:t>
            </a:r>
            <a:r>
              <a:rPr lang="en-US" sz="1400" dirty="0" err="1"/>
              <a:t>Ansotegui</a:t>
            </a:r>
            <a:r>
              <a:rPr lang="en-US" sz="1400" dirty="0"/>
              <a:t>, I., </a:t>
            </a:r>
            <a:r>
              <a:rPr lang="en-US" sz="1400" dirty="0" err="1"/>
              <a:t>Baena-Cagnani</a:t>
            </a:r>
            <a:r>
              <a:rPr lang="en-US" sz="1400" dirty="0"/>
              <a:t>, B., Baker, D.J., </a:t>
            </a:r>
            <a:r>
              <a:rPr lang="en-US" sz="1400" dirty="0" err="1"/>
              <a:t>Bayram</a:t>
            </a:r>
            <a:r>
              <a:rPr lang="en-US" sz="1400" dirty="0"/>
              <a:t>, H., Bergmann, K.C., </a:t>
            </a:r>
            <a:r>
              <a:rPr lang="en-US" sz="1400" dirty="0" err="1"/>
              <a:t>Boulet</a:t>
            </a:r>
            <a:r>
              <a:rPr lang="en-US" sz="1400" dirty="0"/>
              <a:t>, L-P., </a:t>
            </a:r>
            <a:r>
              <a:rPr lang="en-US" sz="1400" dirty="0" err="1"/>
              <a:t>Buters</a:t>
            </a:r>
            <a:r>
              <a:rPr lang="en-US" sz="1400" dirty="0"/>
              <a:t>, J.T.M., D’Amato, M., </a:t>
            </a:r>
            <a:r>
              <a:rPr lang="en-US" sz="1400" dirty="0" err="1"/>
              <a:t>Dorsano</a:t>
            </a:r>
            <a:r>
              <a:rPr lang="en-US" sz="1400" dirty="0"/>
              <a:t>, So. </a:t>
            </a:r>
            <a:r>
              <a:rPr lang="en-US" sz="1400" dirty="0" err="1"/>
              <a:t>Douwes</a:t>
            </a:r>
            <a:r>
              <a:rPr lang="en-US" sz="1400" dirty="0"/>
              <a:t>, J., </a:t>
            </a:r>
            <a:r>
              <a:rPr lang="en-US" sz="1400" dirty="0" err="1"/>
              <a:t>Finaly</a:t>
            </a:r>
            <a:r>
              <a:rPr lang="en-US" sz="1400" dirty="0"/>
              <a:t>, S.E., </a:t>
            </a:r>
            <a:r>
              <a:rPr lang="en-US" sz="1400" dirty="0" err="1"/>
              <a:t>Garrasi</a:t>
            </a:r>
            <a:r>
              <a:rPr lang="en-US" sz="1400" dirty="0"/>
              <a:t>, D., Gomez, M., </a:t>
            </a:r>
            <a:r>
              <a:rPr lang="en-US" sz="1400" dirty="0" err="1"/>
              <a:t>Haahtela</a:t>
            </a:r>
            <a:r>
              <a:rPr lang="en-US" sz="1400" dirty="0"/>
              <a:t>, T., </a:t>
            </a:r>
            <a:r>
              <a:rPr lang="en-US" sz="1400" dirty="0" err="1"/>
              <a:t>Halwani</a:t>
            </a:r>
            <a:r>
              <a:rPr lang="en-US" sz="1400" dirty="0"/>
              <a:t>, R., </a:t>
            </a:r>
            <a:r>
              <a:rPr lang="en-US" sz="1400" dirty="0" err="1"/>
              <a:t>Jassani</a:t>
            </a:r>
            <a:r>
              <a:rPr lang="en-US" sz="1400" dirty="0"/>
              <a:t>, Y., </a:t>
            </a:r>
            <a:r>
              <a:rPr lang="en-US" sz="1400" dirty="0" err="1"/>
              <a:t>Mahboub</a:t>
            </a:r>
            <a:r>
              <a:rPr lang="en-US" sz="1400" dirty="0"/>
              <a:t>, B., Marks, G., </a:t>
            </a:r>
            <a:r>
              <a:rPr lang="en-US" sz="1400" dirty="0" err="1"/>
              <a:t>Michelozzi</a:t>
            </a:r>
            <a:r>
              <a:rPr lang="en-US" sz="1400" dirty="0"/>
              <a:t>, P., </a:t>
            </a:r>
            <a:r>
              <a:rPr lang="en-US" sz="1400" dirty="0" err="1"/>
              <a:t>Montagni</a:t>
            </a:r>
            <a:r>
              <a:rPr lang="en-US" sz="1400" dirty="0"/>
              <a:t>, M., </a:t>
            </a:r>
            <a:r>
              <a:rPr lang="en-US" sz="1400" dirty="0" err="1"/>
              <a:t>Nunes</a:t>
            </a:r>
            <a:r>
              <a:rPr lang="en-US" sz="1400" dirty="0"/>
              <a:t>, C., Jae-Won Oh, J., Popov, T.A., </a:t>
            </a:r>
            <a:r>
              <a:rPr lang="en-US" sz="1400" dirty="0" err="1"/>
              <a:t>Portnory</a:t>
            </a:r>
            <a:r>
              <a:rPr lang="en-US" sz="1400" dirty="0"/>
              <a:t>, J., </a:t>
            </a:r>
            <a:r>
              <a:rPr lang="en-US" sz="1400" dirty="0" err="1"/>
              <a:t>Ridolo</a:t>
            </a:r>
            <a:r>
              <a:rPr lang="en-US" sz="1400" dirty="0"/>
              <a:t>, E., Rosario, N., </a:t>
            </a:r>
            <a:r>
              <a:rPr lang="en-US" sz="1400" dirty="0" err="1"/>
              <a:t>Rottem</a:t>
            </a:r>
            <a:r>
              <a:rPr lang="en-US" sz="1400" dirty="0"/>
              <a:t>, M., Sanchez-Borges, M., </a:t>
            </a:r>
            <a:r>
              <a:rPr lang="en-US" sz="1400" dirty="0" err="1"/>
              <a:t>Sibanda</a:t>
            </a:r>
            <a:r>
              <a:rPr lang="en-US" sz="1400" dirty="0"/>
              <a:t>, E., </a:t>
            </a:r>
            <a:r>
              <a:rPr lang="en-US" sz="1400" dirty="0" err="1"/>
              <a:t>Sienra-Monge</a:t>
            </a:r>
            <a:r>
              <a:rPr lang="en-US" sz="1400" dirty="0"/>
              <a:t>, J.J., Vitale, C., and </a:t>
            </a:r>
            <a:r>
              <a:rPr lang="en-US" sz="1400" dirty="0" err="1"/>
              <a:t>Annesi-Maesano</a:t>
            </a:r>
            <a:r>
              <a:rPr lang="en-US" sz="1400" dirty="0"/>
              <a:t>, I. 2015. Meteorological conditions, climate change, new emerging factors, and asthma and related allergic disorders. A statement of the World Allergy Organization. WAO Journal, 8:25. Available online: </a:t>
            </a:r>
            <a:r>
              <a:rPr lang="en-US" sz="1400" dirty="0">
                <a:hlinkClick r:id="rId5"/>
              </a:rPr>
              <a:t>http://</a:t>
            </a:r>
            <a:r>
              <a:rPr lang="en-US" sz="1400" dirty="0" smtClean="0">
                <a:hlinkClick r:id="rId5"/>
              </a:rPr>
              <a:t>waojournal.biomedcentral.com/articles/10.1186/s40413-015-0073-0</a:t>
            </a:r>
            <a:endParaRPr lang="en-US" sz="1400" dirty="0" smtClean="0"/>
          </a:p>
          <a:p>
            <a:pPr marL="285750" indent="-285750">
              <a:buFont typeface="Arial" panose="020B0604020202020204" pitchFamily="34" charset="0"/>
              <a:buChar char="•"/>
              <a:defRPr/>
            </a:pPr>
            <a:r>
              <a:rPr lang="en-US" sz="1400" dirty="0"/>
              <a:t>Dawson, J.P., </a:t>
            </a:r>
            <a:r>
              <a:rPr lang="en-US" sz="1400" dirty="0" err="1"/>
              <a:t>Bloomer,B.J</a:t>
            </a:r>
            <a:r>
              <a:rPr lang="en-US" sz="1400" dirty="0"/>
              <a:t>., Winner, D.A., Weaver, C.P. 2014. Understanding the meteorological drivers of U.S. particulate matter concentrations in a changing climate. Bull </a:t>
            </a:r>
            <a:r>
              <a:rPr lang="en-US" sz="1400" dirty="0" err="1"/>
              <a:t>Amer</a:t>
            </a:r>
            <a:r>
              <a:rPr lang="en-US" sz="1400" dirty="0"/>
              <a:t> Meteor </a:t>
            </a:r>
            <a:r>
              <a:rPr lang="en-US" sz="1400" dirty="0" err="1"/>
              <a:t>Soc</a:t>
            </a:r>
            <a:r>
              <a:rPr lang="en-US" sz="1400" dirty="0"/>
              <a:t>, 95: 521–532.</a:t>
            </a:r>
          </a:p>
          <a:p>
            <a:pPr marL="285750" indent="-285750">
              <a:buFont typeface="Arial" panose="020B0604020202020204" pitchFamily="34" charset="0"/>
              <a:buChar char="•"/>
              <a:defRPr/>
            </a:pPr>
            <a:r>
              <a:rPr lang="en-US" sz="1400" dirty="0" err="1"/>
              <a:t>Ebi</a:t>
            </a:r>
            <a:r>
              <a:rPr lang="en-US" sz="1400" dirty="0"/>
              <a:t>, K.L. and McGregor, G. 2008. Climate change, tropospheric ozone and particulate matter, and health impacts. Environ Health </a:t>
            </a:r>
            <a:r>
              <a:rPr lang="en-US" sz="1400" dirty="0" err="1"/>
              <a:t>Perspect</a:t>
            </a:r>
            <a:r>
              <a:rPr lang="en-US" sz="1400" dirty="0"/>
              <a:t>, 116:1449-1455</a:t>
            </a:r>
          </a:p>
          <a:p>
            <a:pPr marL="285750" indent="-285750">
              <a:buFont typeface="Arial" panose="020B0604020202020204" pitchFamily="34" charset="0"/>
              <a:buChar char="•"/>
              <a:defRPr/>
            </a:pPr>
            <a:r>
              <a:rPr lang="en-US" sz="1400" dirty="0"/>
              <a:t>Environmental Quality Board. 2015. Minnesota and climate change: our tomorrow starts today. Available online: </a:t>
            </a:r>
            <a:r>
              <a:rPr lang="en-US" sz="1400" dirty="0">
                <a:hlinkClick r:id="rId6"/>
              </a:rPr>
              <a:t>https://</a:t>
            </a:r>
            <a:r>
              <a:rPr lang="en-US" sz="1400" dirty="0" smtClean="0">
                <a:hlinkClick r:id="rId6"/>
              </a:rPr>
              <a:t>www.eqb.state.mn.us/content/climate-change</a:t>
            </a:r>
            <a:r>
              <a:rPr lang="en-US" sz="1400" dirty="0" smtClean="0"/>
              <a:t> </a:t>
            </a:r>
            <a:endParaRPr lang="en-US" sz="1400" dirty="0"/>
          </a:p>
          <a:p>
            <a:pPr marL="285750" indent="-285750">
              <a:buFont typeface="Arial" panose="020B0604020202020204" pitchFamily="34" charset="0"/>
              <a:buChar char="•"/>
              <a:defRPr/>
            </a:pPr>
            <a:endParaRPr lang="en-US" sz="1400" dirty="0"/>
          </a:p>
        </p:txBody>
      </p:sp>
    </p:spTree>
    <p:extLst>
      <p:ext uri="{BB962C8B-B14F-4D97-AF65-F5344CB8AC3E}">
        <p14:creationId xmlns:p14="http://schemas.microsoft.com/office/powerpoint/2010/main" val="20802098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REFERENCES: 2 of </a:t>
            </a:r>
            <a:r>
              <a:rPr lang="en-US" dirty="0"/>
              <a:t>3</a:t>
            </a:r>
          </a:p>
        </p:txBody>
      </p:sp>
      <p:cxnSp>
        <p:nvCxnSpPr>
          <p:cNvPr id="6" name="Straight Connector 5"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54</a:t>
            </a:fld>
            <a:endParaRPr lang="en-US" dirty="0"/>
          </a:p>
        </p:txBody>
      </p:sp>
      <p:sp>
        <p:nvSpPr>
          <p:cNvPr id="7" name="Rectangle 6"/>
          <p:cNvSpPr/>
          <p:nvPr/>
        </p:nvSpPr>
        <p:spPr>
          <a:xfrm>
            <a:off x="838200" y="1714494"/>
            <a:ext cx="11263746" cy="4185761"/>
          </a:xfrm>
          <a:prstGeom prst="rect">
            <a:avLst/>
          </a:prstGeom>
        </p:spPr>
        <p:txBody>
          <a:bodyPr wrap="square">
            <a:spAutoFit/>
          </a:bodyPr>
          <a:lstStyle/>
          <a:p>
            <a:pPr marL="285750" indent="-285750">
              <a:buFont typeface="Arial" panose="020B0604020202020204" pitchFamily="34" charset="0"/>
              <a:buChar char="•"/>
              <a:defRPr/>
            </a:pPr>
            <a:r>
              <a:rPr lang="en-US" sz="1400" dirty="0" err="1" smtClean="0"/>
              <a:t>Fuzzi</a:t>
            </a:r>
            <a:r>
              <a:rPr lang="en-US" sz="1400" dirty="0"/>
              <a:t>, S., </a:t>
            </a:r>
            <a:r>
              <a:rPr lang="en-US" sz="1400" dirty="0" err="1"/>
              <a:t>Baltensperger</a:t>
            </a:r>
            <a:r>
              <a:rPr lang="en-US" sz="1400" dirty="0"/>
              <a:t>, U., </a:t>
            </a:r>
            <a:r>
              <a:rPr lang="en-US" sz="1400" dirty="0" err="1"/>
              <a:t>Carslaw</a:t>
            </a:r>
            <a:r>
              <a:rPr lang="en-US" sz="1400" dirty="0"/>
              <a:t>, K., </a:t>
            </a:r>
            <a:r>
              <a:rPr lang="en-US" sz="1400" dirty="0" err="1"/>
              <a:t>Decesari</a:t>
            </a:r>
            <a:r>
              <a:rPr lang="en-US" sz="1400" dirty="0"/>
              <a:t>, S., Denier van der </a:t>
            </a:r>
            <a:r>
              <a:rPr lang="en-US" sz="1400" dirty="0" err="1"/>
              <a:t>Gon</a:t>
            </a:r>
            <a:r>
              <a:rPr lang="en-US" sz="1400" dirty="0"/>
              <a:t>, H., </a:t>
            </a:r>
            <a:r>
              <a:rPr lang="en-US" sz="1400" dirty="0" err="1"/>
              <a:t>Facchini</a:t>
            </a:r>
            <a:r>
              <a:rPr lang="en-US" sz="1400" dirty="0"/>
              <a:t>, M.C., Fowler, D., </a:t>
            </a:r>
            <a:r>
              <a:rPr lang="en-US" sz="1400" dirty="0" err="1"/>
              <a:t>Koren</a:t>
            </a:r>
            <a:r>
              <a:rPr lang="en-US" sz="1400" dirty="0"/>
              <a:t>, I., Langford, B., </a:t>
            </a:r>
            <a:r>
              <a:rPr lang="en-US" sz="1400" dirty="0" err="1"/>
              <a:t>Lohmann</a:t>
            </a:r>
            <a:r>
              <a:rPr lang="en-US" sz="1400" dirty="0"/>
              <a:t>, U., </a:t>
            </a:r>
            <a:r>
              <a:rPr lang="en-US" sz="1400" dirty="0" err="1"/>
              <a:t>Nemitz</a:t>
            </a:r>
            <a:r>
              <a:rPr lang="en-US" sz="1400" dirty="0"/>
              <a:t>, E., </a:t>
            </a:r>
            <a:r>
              <a:rPr lang="en-US" sz="1400" dirty="0" err="1"/>
              <a:t>Pandis</a:t>
            </a:r>
            <a:r>
              <a:rPr lang="en-US" sz="1400" dirty="0"/>
              <a:t>, S., </a:t>
            </a:r>
            <a:r>
              <a:rPr lang="en-US" sz="1400" dirty="0" err="1"/>
              <a:t>Riipinen</a:t>
            </a:r>
            <a:r>
              <a:rPr lang="en-US" sz="1400" dirty="0"/>
              <a:t>, I., </a:t>
            </a:r>
            <a:r>
              <a:rPr lang="en-US" sz="1400" dirty="0" err="1"/>
              <a:t>Rudich</a:t>
            </a:r>
            <a:r>
              <a:rPr lang="en-US" sz="1400" dirty="0"/>
              <a:t>, Y., </a:t>
            </a:r>
            <a:r>
              <a:rPr lang="en-US" sz="1400" dirty="0" err="1"/>
              <a:t>Schaap</a:t>
            </a:r>
            <a:r>
              <a:rPr lang="en-US" sz="1400" dirty="0"/>
              <a:t>, M., </a:t>
            </a:r>
            <a:r>
              <a:rPr lang="en-US" sz="1400" dirty="0" err="1"/>
              <a:t>Slowik</a:t>
            </a:r>
            <a:r>
              <a:rPr lang="en-US" sz="1400" dirty="0"/>
              <a:t>, J.G., </a:t>
            </a:r>
            <a:r>
              <a:rPr lang="en-US" sz="1400" dirty="0" err="1"/>
              <a:t>Spracklen</a:t>
            </a:r>
            <a:r>
              <a:rPr lang="en-US" sz="1400" dirty="0"/>
              <a:t>, D. V., </a:t>
            </a:r>
            <a:r>
              <a:rPr lang="en-US" sz="1400" dirty="0" err="1"/>
              <a:t>Vignati</a:t>
            </a:r>
            <a:r>
              <a:rPr lang="en-US" sz="1400" dirty="0"/>
              <a:t>, E., Wild, M., Williams, M., and </a:t>
            </a:r>
            <a:r>
              <a:rPr lang="en-US" sz="1400" dirty="0" err="1"/>
              <a:t>Gilardoni</a:t>
            </a:r>
            <a:r>
              <a:rPr lang="en-US" sz="1400" dirty="0"/>
              <a:t>, S. 2015. Particulate matter, air quality and climate: lessons learned and future needs. Atmospheric Chemistry and Physics 15, 8217-8299, 2015. Available online: </a:t>
            </a:r>
            <a:r>
              <a:rPr lang="en-US" sz="1400" dirty="0">
                <a:hlinkClick r:id="rId3"/>
              </a:rPr>
              <a:t>http://</a:t>
            </a:r>
            <a:r>
              <a:rPr lang="en-US" sz="1400" dirty="0" smtClean="0">
                <a:hlinkClick r:id="rId3"/>
              </a:rPr>
              <a:t>www.atmos-chem-phys.net/15/8217/2015/acp-15-8217-2015.pdf</a:t>
            </a:r>
            <a:r>
              <a:rPr lang="en-US" sz="1400" dirty="0" smtClean="0"/>
              <a:t> </a:t>
            </a:r>
            <a:endParaRPr lang="en-US" sz="1400" dirty="0"/>
          </a:p>
          <a:p>
            <a:pPr marL="285750" indent="-285750">
              <a:buFont typeface="Arial" panose="020B0604020202020204" pitchFamily="34" charset="0"/>
              <a:buChar char="•"/>
              <a:defRPr/>
            </a:pPr>
            <a:r>
              <a:rPr lang="en-US" sz="1400" dirty="0"/>
              <a:t>Griffin, R. J. 2013. The Sources and Impacts of Tropospheric Particulate Matter. Nature Education Knowledge 4(5):1</a:t>
            </a:r>
          </a:p>
          <a:p>
            <a:pPr marL="285750" indent="-285750">
              <a:buFont typeface="Arial" panose="020B0604020202020204" pitchFamily="34" charset="0"/>
              <a:buChar char="•"/>
              <a:defRPr/>
            </a:pPr>
            <a:r>
              <a:rPr lang="en-US" sz="1400" dirty="0"/>
              <a:t>Horton, D. E., Skinner, C. B., Singh, D. &amp; </a:t>
            </a:r>
            <a:r>
              <a:rPr lang="en-US" sz="1400" dirty="0" err="1"/>
              <a:t>Diffenbaugh</a:t>
            </a:r>
            <a:r>
              <a:rPr lang="en-US" sz="1400" dirty="0"/>
              <a:t>, N. S. 2014. Occurrence and persistence of future atmospheric stagnation events. Nature </a:t>
            </a:r>
            <a:r>
              <a:rPr lang="en-US" sz="1400" dirty="0" err="1"/>
              <a:t>Clim</a:t>
            </a:r>
            <a:r>
              <a:rPr lang="en-US" sz="1400" dirty="0"/>
              <a:t>. Change. Available online: </a:t>
            </a:r>
            <a:r>
              <a:rPr lang="en-US" sz="1400" dirty="0">
                <a:hlinkClick r:id="rId4"/>
              </a:rPr>
              <a:t>http://</a:t>
            </a:r>
            <a:r>
              <a:rPr lang="en-US" sz="1400" dirty="0" smtClean="0">
                <a:hlinkClick r:id="rId4"/>
              </a:rPr>
              <a:t>www.nature.com/nclimate/journal/v4/n8/full/nclimate2272.html</a:t>
            </a:r>
            <a:r>
              <a:rPr lang="en-US" sz="1400" dirty="0" smtClean="0"/>
              <a:t> </a:t>
            </a:r>
            <a:endParaRPr lang="en-US" sz="1400" dirty="0"/>
          </a:p>
          <a:p>
            <a:pPr marL="285750" indent="-285750">
              <a:buFont typeface="Arial" panose="020B0604020202020204" pitchFamily="34" charset="0"/>
              <a:buChar char="•"/>
              <a:defRPr/>
            </a:pPr>
            <a:r>
              <a:rPr lang="en-US" sz="1400" dirty="0"/>
              <a:t>Jacob D.J. and Winner, D.A. 2009. Effect of climate change on air quality. Atmospheric Environment, Vol 34, pp. 51-63</a:t>
            </a:r>
            <a:r>
              <a:rPr lang="en-US" sz="1400" dirty="0" smtClean="0"/>
              <a:t>.</a:t>
            </a:r>
          </a:p>
          <a:p>
            <a:pPr marL="285750" indent="-285750">
              <a:buFont typeface="Arial" panose="020B0604020202020204" pitchFamily="34" charset="0"/>
              <a:buChar char="•"/>
              <a:defRPr/>
            </a:pPr>
            <a:r>
              <a:rPr lang="en-US" sz="1400" dirty="0" err="1"/>
              <a:t>Melillo</a:t>
            </a:r>
            <a:r>
              <a:rPr lang="en-US" sz="1400" dirty="0"/>
              <a:t>, J.M. et al. 2014. Climate Change Impacts in the United States: The Third National Climate Assessment. U.S. Global Change Research Program. Available online: </a:t>
            </a:r>
            <a:r>
              <a:rPr lang="en-US" sz="1400" dirty="0">
                <a:hlinkClick r:id="rId5"/>
              </a:rPr>
              <a:t>http://</a:t>
            </a:r>
            <a:r>
              <a:rPr lang="en-US" sz="1400" dirty="0" smtClean="0">
                <a:hlinkClick r:id="rId5"/>
              </a:rPr>
              <a:t>nca2014.globalchange.gov/report</a:t>
            </a:r>
            <a:r>
              <a:rPr lang="en-US" sz="1400" dirty="0" smtClean="0"/>
              <a:t> </a:t>
            </a:r>
            <a:endParaRPr lang="en-US" sz="1400" dirty="0"/>
          </a:p>
          <a:p>
            <a:pPr marL="285750" indent="-285750">
              <a:buFont typeface="Arial" panose="020B0604020202020204" pitchFamily="34" charset="0"/>
              <a:buChar char="•"/>
              <a:defRPr/>
            </a:pPr>
            <a:r>
              <a:rPr lang="en-US" sz="1400" dirty="0"/>
              <a:t>Minnesota Department of Health (MDH). 2015a. Life and breath: how air pollution affects public health in the Twin Cities. Available online: </a:t>
            </a:r>
            <a:r>
              <a:rPr lang="en-US" sz="1400" dirty="0">
                <a:hlinkClick r:id="rId6"/>
              </a:rPr>
              <a:t>https://</a:t>
            </a:r>
            <a:r>
              <a:rPr lang="en-US" sz="1400" dirty="0" smtClean="0">
                <a:hlinkClick r:id="rId6"/>
              </a:rPr>
              <a:t>www.pca.state.mn.us/sites/default/files/aq1-61.pdf</a:t>
            </a:r>
            <a:r>
              <a:rPr lang="en-US" sz="1400" dirty="0" smtClean="0"/>
              <a:t> </a:t>
            </a:r>
            <a:endParaRPr lang="en-US" sz="1400" dirty="0"/>
          </a:p>
          <a:p>
            <a:pPr marL="285750" indent="-285750">
              <a:buFont typeface="Arial" panose="020B0604020202020204" pitchFamily="34" charset="0"/>
              <a:buChar char="•"/>
              <a:defRPr/>
            </a:pPr>
            <a:r>
              <a:rPr lang="en-US" sz="1400" dirty="0"/>
              <a:t>Minnesota Department of Health (MDH). 2015b. Minnesota Climate and Health Profile Report. Available online: </a:t>
            </a:r>
            <a:r>
              <a:rPr lang="en-US" sz="1400" dirty="0">
                <a:hlinkClick r:id="rId7"/>
              </a:rPr>
              <a:t>http://</a:t>
            </a:r>
            <a:r>
              <a:rPr lang="en-US" sz="1400" dirty="0" smtClean="0">
                <a:hlinkClick r:id="rId7"/>
              </a:rPr>
              <a:t>www.health.state.mn.us/divs/climatechange/docs/mnprofile2015.pdf</a:t>
            </a:r>
            <a:r>
              <a:rPr lang="en-US" sz="1400" dirty="0" smtClean="0"/>
              <a:t> </a:t>
            </a:r>
            <a:endParaRPr lang="en-US" sz="1400" dirty="0"/>
          </a:p>
          <a:p>
            <a:pPr marL="285750" indent="-285750">
              <a:buFont typeface="Arial" panose="020B0604020202020204" pitchFamily="34" charset="0"/>
              <a:buChar char="•"/>
              <a:defRPr/>
            </a:pPr>
            <a:r>
              <a:rPr lang="en-US" sz="1400" dirty="0"/>
              <a:t>Minnesota Department of Natural Resources (MDNR), 2016. Historic Mega-Rain Events in Minnesota. Available online: </a:t>
            </a:r>
            <a:r>
              <a:rPr lang="en-US" sz="1400" dirty="0">
                <a:hlinkClick r:id="rId8"/>
              </a:rPr>
              <a:t>http://</a:t>
            </a:r>
            <a:r>
              <a:rPr lang="en-US" sz="1400" dirty="0" smtClean="0">
                <a:hlinkClick r:id="rId8"/>
              </a:rPr>
              <a:t>www.dnr.state.mn.us/climate/summaries_and_publications/mega_rain_events.html</a:t>
            </a:r>
            <a:r>
              <a:rPr lang="en-US" sz="1400" dirty="0" smtClean="0"/>
              <a:t> </a:t>
            </a:r>
            <a:endParaRPr lang="en-US" sz="1400" dirty="0"/>
          </a:p>
          <a:p>
            <a:pPr marL="285750" indent="-285750">
              <a:buFont typeface="Arial" panose="020B0604020202020204" pitchFamily="34" charset="0"/>
              <a:buChar char="•"/>
              <a:defRPr/>
            </a:pPr>
            <a:r>
              <a:rPr lang="en-US" sz="1400" dirty="0"/>
              <a:t>Minnesota Pollution Control Agency (MPCA). 2015a. Air Quality in Minnesota – 2015 Report to the Legislature. Available online: </a:t>
            </a:r>
            <a:r>
              <a:rPr lang="en-US" sz="1400" dirty="0">
                <a:hlinkClick r:id="rId9"/>
              </a:rPr>
              <a:t>https://</a:t>
            </a:r>
            <a:r>
              <a:rPr lang="en-US" sz="1400" dirty="0" smtClean="0">
                <a:hlinkClick r:id="rId9"/>
              </a:rPr>
              <a:t>www.pca.state.mn.us/sites/default/files/lraq-1sy15.pdf</a:t>
            </a:r>
            <a:r>
              <a:rPr lang="en-US" sz="1400" dirty="0" smtClean="0"/>
              <a:t> </a:t>
            </a:r>
            <a:endParaRPr lang="en-US" sz="1400" dirty="0"/>
          </a:p>
          <a:p>
            <a:pPr marL="285750" indent="-285750">
              <a:buFont typeface="Arial" panose="020B0604020202020204" pitchFamily="34" charset="0"/>
              <a:buChar char="•"/>
              <a:defRPr/>
            </a:pPr>
            <a:endParaRPr lang="en-US" sz="1400" dirty="0"/>
          </a:p>
        </p:txBody>
      </p:sp>
    </p:spTree>
    <p:extLst>
      <p:ext uri="{BB962C8B-B14F-4D97-AF65-F5344CB8AC3E}">
        <p14:creationId xmlns:p14="http://schemas.microsoft.com/office/powerpoint/2010/main" val="36760722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REFERENCES: 3 of </a:t>
            </a:r>
            <a:r>
              <a:rPr lang="en-US" dirty="0"/>
              <a:t>3</a:t>
            </a:r>
          </a:p>
        </p:txBody>
      </p:sp>
      <p:cxnSp>
        <p:nvCxnSpPr>
          <p:cNvPr id="6" name="Straight Connector 5"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55</a:t>
            </a:fld>
            <a:endParaRPr lang="en-US" dirty="0"/>
          </a:p>
        </p:txBody>
      </p:sp>
      <p:sp>
        <p:nvSpPr>
          <p:cNvPr id="7" name="Rectangle 6"/>
          <p:cNvSpPr/>
          <p:nvPr/>
        </p:nvSpPr>
        <p:spPr>
          <a:xfrm>
            <a:off x="838200" y="1719150"/>
            <a:ext cx="10515600" cy="4832092"/>
          </a:xfrm>
          <a:prstGeom prst="rect">
            <a:avLst/>
          </a:prstGeom>
        </p:spPr>
        <p:txBody>
          <a:bodyPr wrap="square">
            <a:spAutoFit/>
          </a:bodyPr>
          <a:lstStyle/>
          <a:p>
            <a:pPr marL="285750" indent="-285750">
              <a:buFont typeface="Arial" panose="020B0604020202020204" pitchFamily="34" charset="0"/>
              <a:buChar char="•"/>
              <a:defRPr/>
            </a:pPr>
            <a:r>
              <a:rPr lang="en-US" sz="1400" dirty="0" smtClean="0"/>
              <a:t>Minnesota </a:t>
            </a:r>
            <a:r>
              <a:rPr lang="en-US" sz="1400" dirty="0"/>
              <a:t>Pollution Control Agency (MPCA). 2015b. Poor air quality in Minnesota due to smoke from Canadian forest fires. Available online: </a:t>
            </a:r>
            <a:r>
              <a:rPr lang="en-US" sz="1400" dirty="0">
                <a:hlinkClick r:id="rId3"/>
              </a:rPr>
              <a:t>https://</a:t>
            </a:r>
            <a:r>
              <a:rPr lang="en-US" sz="1400" dirty="0" smtClean="0">
                <a:hlinkClick r:id="rId3"/>
              </a:rPr>
              <a:t>www.pca.state.mn.us/news/poor-air-quality-minnesota-due-smoke-canadian-forest-fires</a:t>
            </a:r>
            <a:r>
              <a:rPr lang="en-US" sz="1400" dirty="0" smtClean="0"/>
              <a:t> </a:t>
            </a:r>
            <a:endParaRPr lang="en-US" sz="1400" dirty="0"/>
          </a:p>
          <a:p>
            <a:pPr marL="285750" indent="-285750">
              <a:buFont typeface="Arial" panose="020B0604020202020204" pitchFamily="34" charset="0"/>
              <a:buChar char="•"/>
              <a:defRPr/>
            </a:pPr>
            <a:r>
              <a:rPr lang="en-US" sz="1400" dirty="0"/>
              <a:t>Minnesota Pollution Control Agency (MPCA). 2016. Annual AQI summary reports. Available online: </a:t>
            </a:r>
            <a:r>
              <a:rPr lang="en-US" sz="1400" dirty="0">
                <a:hlinkClick r:id="rId4"/>
              </a:rPr>
              <a:t>https://</a:t>
            </a:r>
            <a:r>
              <a:rPr lang="en-US" sz="1400" dirty="0" smtClean="0">
                <a:hlinkClick r:id="rId4"/>
              </a:rPr>
              <a:t>www.pca.state.mn.us/annual-aqi-summary-reports</a:t>
            </a:r>
            <a:endParaRPr lang="en-US" sz="1400" dirty="0" smtClean="0"/>
          </a:p>
          <a:p>
            <a:pPr marL="285750" indent="-285750">
              <a:buFont typeface="Arial" panose="020B0604020202020204" pitchFamily="34" charset="0"/>
              <a:buChar char="•"/>
              <a:defRPr/>
            </a:pPr>
            <a:r>
              <a:rPr lang="en-US" sz="1400" dirty="0"/>
              <a:t>Minnesota Public Radio News. 2011b. </a:t>
            </a:r>
            <a:r>
              <a:rPr lang="en-US" sz="1400" dirty="0" err="1"/>
              <a:t>Pagami</a:t>
            </a:r>
            <a:r>
              <a:rPr lang="en-US" sz="1400" dirty="0"/>
              <a:t> fire smoke visible deep into Wis., Mich. September 13, 2011. Available online: http://minnesota.publicradio.org/display/web/2011/09/13/pagami-fire-smoke-visible-deep-into-wisconsin/ </a:t>
            </a:r>
            <a:r>
              <a:rPr lang="en-US" sz="1400" dirty="0" smtClean="0"/>
              <a:t> </a:t>
            </a:r>
            <a:endParaRPr lang="en-US" sz="1400" dirty="0"/>
          </a:p>
          <a:p>
            <a:pPr marL="285750" indent="-285750">
              <a:buFont typeface="Arial" panose="020B0604020202020204" pitchFamily="34" charset="0"/>
              <a:buChar char="•"/>
              <a:defRPr/>
            </a:pPr>
            <a:r>
              <a:rPr lang="en-US" sz="1400" dirty="0"/>
              <a:t>National Aeronautics and Space Administration (NASA). 2005. What’s the Difference Between Weather and Climate?  Available online: </a:t>
            </a:r>
            <a:r>
              <a:rPr lang="en-US" sz="1400" dirty="0">
                <a:hlinkClick r:id="rId5"/>
              </a:rPr>
              <a:t>https://</a:t>
            </a:r>
            <a:r>
              <a:rPr lang="en-US" sz="1400" dirty="0" smtClean="0">
                <a:hlinkClick r:id="rId5"/>
              </a:rPr>
              <a:t>www.nasa.gov/mission_pages/noaa-n/climate/climate_weather.html</a:t>
            </a:r>
            <a:r>
              <a:rPr lang="en-US" sz="1400" dirty="0" smtClean="0"/>
              <a:t> </a:t>
            </a:r>
            <a:endParaRPr lang="en-US" sz="1400" dirty="0"/>
          </a:p>
          <a:p>
            <a:pPr marL="285750" indent="-285750">
              <a:buFont typeface="Arial" panose="020B0604020202020204" pitchFamily="34" charset="0"/>
              <a:buChar char="•"/>
              <a:defRPr/>
            </a:pPr>
            <a:r>
              <a:rPr lang="en-US" sz="1400" dirty="0"/>
              <a:t>National Aeronautics and Space Administration (NASA). 2016. Global Climate Change: Vital Signs of the Planet. Available online: </a:t>
            </a:r>
            <a:r>
              <a:rPr lang="en-US" sz="1400" dirty="0">
                <a:hlinkClick r:id="rId6"/>
              </a:rPr>
              <a:t>http://</a:t>
            </a:r>
            <a:r>
              <a:rPr lang="en-US" sz="1400" dirty="0" smtClean="0">
                <a:hlinkClick r:id="rId6"/>
              </a:rPr>
              <a:t>climate.nasa.gov/causes</a:t>
            </a:r>
            <a:r>
              <a:rPr lang="en-US" sz="1400" dirty="0" smtClean="0"/>
              <a:t> </a:t>
            </a:r>
            <a:endParaRPr lang="en-US" sz="1400" dirty="0"/>
          </a:p>
          <a:p>
            <a:pPr marL="285750" indent="-285750">
              <a:buFont typeface="Arial" panose="020B0604020202020204" pitchFamily="34" charset="0"/>
              <a:buChar char="•"/>
              <a:defRPr/>
            </a:pPr>
            <a:r>
              <a:rPr lang="en-US" sz="1400" dirty="0"/>
              <a:t>National Oceanic and Atmospheric Administration (NOAA). 2017. NOAA National Centers for Environmental information, Climate at a Glance: U.S. Time Series, Average Temperature, published February 2017. Available online: </a:t>
            </a:r>
            <a:r>
              <a:rPr lang="en-US" sz="1400" dirty="0">
                <a:hlinkClick r:id="rId7"/>
              </a:rPr>
              <a:t>http://</a:t>
            </a:r>
            <a:r>
              <a:rPr lang="en-US" sz="1400" dirty="0" smtClean="0">
                <a:hlinkClick r:id="rId7"/>
              </a:rPr>
              <a:t>www.ncdc.noaa.gov/cag</a:t>
            </a:r>
            <a:r>
              <a:rPr lang="en-US" sz="1400" dirty="0" smtClean="0"/>
              <a:t> </a:t>
            </a:r>
            <a:endParaRPr lang="en-US" sz="1400" dirty="0"/>
          </a:p>
          <a:p>
            <a:pPr marL="285750" indent="-285750">
              <a:buFont typeface="Arial" panose="020B0604020202020204" pitchFamily="34" charset="0"/>
              <a:buChar char="•"/>
              <a:defRPr/>
            </a:pPr>
            <a:r>
              <a:rPr lang="en-US" sz="1400" dirty="0"/>
              <a:t>National Wildlife Federation. 2010. Extreme Allergies and Global Warming. Available online: </a:t>
            </a:r>
            <a:r>
              <a:rPr lang="en-US" sz="1400" dirty="0" smtClean="0">
                <a:hlinkClick r:id="rId8"/>
              </a:rPr>
              <a:t>www.nwf.org/extremeweather</a:t>
            </a:r>
            <a:r>
              <a:rPr lang="en-US" sz="1400" dirty="0" smtClean="0"/>
              <a:t> </a:t>
            </a:r>
            <a:endParaRPr lang="en-US" sz="1400" dirty="0"/>
          </a:p>
          <a:p>
            <a:pPr marL="285750" indent="-285750">
              <a:buFont typeface="Arial" panose="020B0604020202020204" pitchFamily="34" charset="0"/>
              <a:buChar char="•"/>
              <a:defRPr/>
            </a:pPr>
            <a:r>
              <a:rPr lang="en-US" sz="1400" dirty="0"/>
              <a:t>Tibbetts, J.H. 2015. Air quality and climate change: a delicate balance. Available online: </a:t>
            </a:r>
            <a:r>
              <a:rPr lang="en-US" sz="1400" dirty="0">
                <a:hlinkClick r:id="rId9"/>
              </a:rPr>
              <a:t>http://</a:t>
            </a:r>
            <a:r>
              <a:rPr lang="en-US" sz="1400" dirty="0" smtClean="0">
                <a:hlinkClick r:id="rId9"/>
              </a:rPr>
              <a:t>ehp.niehs.nih.gov/wp-content/uploads/123/6/ehp.123-A148.alt.pdf</a:t>
            </a:r>
            <a:r>
              <a:rPr lang="en-US" sz="1400" dirty="0" smtClean="0"/>
              <a:t> </a:t>
            </a:r>
            <a:endParaRPr lang="en-US" sz="1400" dirty="0"/>
          </a:p>
          <a:p>
            <a:pPr marL="285750" indent="-285750">
              <a:buFont typeface="Arial" panose="020B0604020202020204" pitchFamily="34" charset="0"/>
              <a:buChar char="•"/>
              <a:defRPr/>
            </a:pPr>
            <a:r>
              <a:rPr lang="en-US" sz="1400" dirty="0"/>
              <a:t>Trenberth, K.E. 2011. Changes in precipitation with climate change. </a:t>
            </a:r>
            <a:r>
              <a:rPr lang="en-US" sz="1400" dirty="0" err="1"/>
              <a:t>Clim</a:t>
            </a:r>
            <a:r>
              <a:rPr lang="en-US" sz="1400" dirty="0"/>
              <a:t> Res 47:123-138. Available online: </a:t>
            </a:r>
            <a:r>
              <a:rPr lang="en-US" sz="1400" dirty="0">
                <a:hlinkClick r:id="rId10"/>
              </a:rPr>
              <a:t>http://</a:t>
            </a:r>
            <a:r>
              <a:rPr lang="en-US" sz="1400" dirty="0" smtClean="0">
                <a:hlinkClick r:id="rId10"/>
              </a:rPr>
              <a:t>www.int-res.com/articles/cr_oa/c047p123.pdf</a:t>
            </a:r>
            <a:r>
              <a:rPr lang="en-US" sz="1400" dirty="0" smtClean="0"/>
              <a:t> </a:t>
            </a:r>
          </a:p>
          <a:p>
            <a:pPr marL="285750" indent="-285750">
              <a:buFont typeface="Arial" panose="020B0604020202020204" pitchFamily="34" charset="0"/>
              <a:buChar char="•"/>
              <a:defRPr/>
            </a:pPr>
            <a:r>
              <a:rPr lang="en-US" sz="1400" dirty="0" err="1"/>
              <a:t>Ziska</a:t>
            </a:r>
            <a:r>
              <a:rPr lang="en-US" sz="1400" dirty="0"/>
              <a:t>, L., K. Knowlton, C. Rogers, National Allergy Bureau, Aerobiology Research Laboratories, Canada. 2016 update to data originally published in: </a:t>
            </a:r>
            <a:r>
              <a:rPr lang="en-US" sz="1400" dirty="0" err="1"/>
              <a:t>Ziska</a:t>
            </a:r>
            <a:r>
              <a:rPr lang="en-US" sz="1400" dirty="0"/>
              <a:t>, L., K. Knowlton, C. Rogers, D. </a:t>
            </a:r>
            <a:r>
              <a:rPr lang="en-US" sz="1400" dirty="0" err="1"/>
              <a:t>Dalan</a:t>
            </a:r>
            <a:r>
              <a:rPr lang="en-US" sz="1400" dirty="0"/>
              <a:t>, N. Tierney, M. Elder, W. </a:t>
            </a:r>
            <a:r>
              <a:rPr lang="en-US" sz="1400" dirty="0" err="1"/>
              <a:t>Filley</a:t>
            </a:r>
            <a:r>
              <a:rPr lang="en-US" sz="1400" dirty="0"/>
              <a:t>, J. </a:t>
            </a:r>
            <a:r>
              <a:rPr lang="en-US" sz="1400" dirty="0" err="1"/>
              <a:t>Shropshire</a:t>
            </a:r>
            <a:r>
              <a:rPr lang="en-US" sz="1400" dirty="0"/>
              <a:t>, L.B. Ford, C. </a:t>
            </a:r>
            <a:r>
              <a:rPr lang="en-US" sz="1400" dirty="0" err="1"/>
              <a:t>Hedberg</a:t>
            </a:r>
            <a:r>
              <a:rPr lang="en-US" sz="1400" dirty="0"/>
              <a:t>, P. Fleetwood, K.T. </a:t>
            </a:r>
            <a:r>
              <a:rPr lang="en-US" sz="1400" dirty="0" err="1"/>
              <a:t>Hovanky</a:t>
            </a:r>
            <a:r>
              <a:rPr lang="en-US" sz="1400" dirty="0"/>
              <a:t>, T. </a:t>
            </a:r>
            <a:r>
              <a:rPr lang="en-US" sz="1400" dirty="0" err="1"/>
              <a:t>Kavanaugh</a:t>
            </a:r>
            <a:r>
              <a:rPr lang="en-US" sz="1400" dirty="0"/>
              <a:t>, G. </a:t>
            </a:r>
            <a:r>
              <a:rPr lang="en-US" sz="1400" dirty="0" err="1"/>
              <a:t>Fulford</a:t>
            </a:r>
            <a:r>
              <a:rPr lang="en-US" sz="1400" dirty="0"/>
              <a:t>, R.F. </a:t>
            </a:r>
            <a:r>
              <a:rPr lang="en-US" sz="1400" dirty="0" err="1"/>
              <a:t>Vrtis</a:t>
            </a:r>
            <a:r>
              <a:rPr lang="en-US" sz="1400" dirty="0"/>
              <a:t>, J.A. </a:t>
            </a:r>
            <a:r>
              <a:rPr lang="en-US" sz="1400" dirty="0" err="1"/>
              <a:t>Patz</a:t>
            </a:r>
            <a:r>
              <a:rPr lang="en-US" sz="1400" dirty="0"/>
              <a:t>, J. Portnoy, F. Coates, L. </a:t>
            </a:r>
            <a:r>
              <a:rPr lang="en-US" sz="1400" dirty="0" err="1"/>
              <a:t>Bielory</a:t>
            </a:r>
            <a:r>
              <a:rPr lang="en-US" sz="1400" dirty="0"/>
              <a:t>, and D. </a:t>
            </a:r>
            <a:r>
              <a:rPr lang="en-US" sz="1400" dirty="0" err="1"/>
              <a:t>Frenz</a:t>
            </a:r>
            <a:r>
              <a:rPr lang="en-US" sz="1400" dirty="0"/>
              <a:t>. 2011. Recent warming by latitude associated with increased length of ragweed pollen season in central North America. P Natl. Acad. Sci. USA 108:4248–4251.</a:t>
            </a:r>
          </a:p>
          <a:p>
            <a:pPr marL="285750" indent="-285750">
              <a:buFont typeface="Arial" panose="020B0604020202020204" pitchFamily="34" charset="0"/>
              <a:buChar char="•"/>
              <a:defRPr/>
            </a:pPr>
            <a:endParaRPr lang="en-US" sz="1400" dirty="0"/>
          </a:p>
        </p:txBody>
      </p:sp>
    </p:spTree>
    <p:extLst>
      <p:ext uri="{BB962C8B-B14F-4D97-AF65-F5344CB8AC3E}">
        <p14:creationId xmlns:p14="http://schemas.microsoft.com/office/powerpoint/2010/main" val="20606344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PHOTO AND IMAGE CREDITS</a:t>
            </a:r>
            <a:endParaRPr lang="en-US" dirty="0"/>
          </a:p>
        </p:txBody>
      </p:sp>
      <p:cxnSp>
        <p:nvCxnSpPr>
          <p:cNvPr id="8" name="Straight Connector 7"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56</a:t>
            </a:fld>
            <a:endParaRPr lang="en-US" dirty="0"/>
          </a:p>
        </p:txBody>
      </p:sp>
      <p:sp>
        <p:nvSpPr>
          <p:cNvPr id="7" name="TextBox 8"/>
          <p:cNvSpPr txBox="1">
            <a:spLocks noChangeArrowheads="1"/>
          </p:cNvSpPr>
          <p:nvPr/>
        </p:nvSpPr>
        <p:spPr bwMode="auto">
          <a:xfrm>
            <a:off x="838200" y="1878175"/>
            <a:ext cx="10515600" cy="414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buNone/>
            </a:pPr>
            <a:r>
              <a:rPr lang="en-US" sz="1400" dirty="0"/>
              <a:t>Slide 4	Hot air balloons – </a:t>
            </a:r>
            <a:r>
              <a:rPr lang="en-US" sz="1400" dirty="0" err="1"/>
              <a:t>Pexels</a:t>
            </a:r>
            <a:r>
              <a:rPr lang="en-US" sz="1400" dirty="0"/>
              <a:t>. Available online at: </a:t>
            </a:r>
            <a:r>
              <a:rPr lang="en-US" sz="1400" u="sng" dirty="0">
                <a:hlinkClick r:id="rId3"/>
              </a:rPr>
              <a:t>https://www.pexels.com/photo/reflection-of-green-yellow-and-red-hot-air-balloon-in-lake-</a:t>
            </a:r>
            <a:r>
              <a:rPr lang="en-US" sz="1400" dirty="0"/>
              <a:t>	</a:t>
            </a:r>
            <a:r>
              <a:rPr lang="en-US" sz="1400" u="sng" dirty="0">
                <a:hlinkClick r:id="rId3"/>
              </a:rPr>
              <a:t>147540/</a:t>
            </a:r>
            <a:r>
              <a:rPr lang="en-US" sz="1400" dirty="0"/>
              <a:t> </a:t>
            </a:r>
          </a:p>
          <a:p>
            <a:pPr marL="0" indent="0">
              <a:buNone/>
            </a:pPr>
            <a:r>
              <a:rPr lang="en-US" sz="1400" dirty="0"/>
              <a:t>Slide 5	Trends in Minnesota air pollution emissions by source category – Minnesota Pollution Control Agency</a:t>
            </a:r>
          </a:p>
          <a:p>
            <a:pPr marL="0" indent="0">
              <a:buNone/>
            </a:pPr>
            <a:r>
              <a:rPr lang="en-US" sz="1400" dirty="0"/>
              <a:t>Slide 6	Cars, construction equipment, backyard fire, smokestacks – Minnesota Pollution Control Agency</a:t>
            </a:r>
          </a:p>
          <a:p>
            <a:pPr marL="0" indent="0">
              <a:buNone/>
            </a:pPr>
            <a:r>
              <a:rPr lang="en-US" sz="1400" dirty="0"/>
              <a:t>Slide 8	Cars in traffic – </a:t>
            </a:r>
            <a:r>
              <a:rPr lang="en-US" sz="1400" dirty="0" err="1"/>
              <a:t>Pexels</a:t>
            </a:r>
            <a:r>
              <a:rPr lang="en-US" sz="1400" dirty="0"/>
              <a:t>. Available online at: </a:t>
            </a:r>
            <a:r>
              <a:rPr lang="en-US" sz="1400" u="sng" dirty="0">
                <a:hlinkClick r:id="rId4"/>
              </a:rPr>
              <a:t>https://www.pexels.com/photo/traffic-cars-street-traffic-jam-7674/</a:t>
            </a:r>
            <a:r>
              <a:rPr lang="en-US" sz="1400" dirty="0"/>
              <a:t> </a:t>
            </a:r>
          </a:p>
          <a:p>
            <a:pPr marL="0" indent="0">
              <a:buNone/>
            </a:pPr>
            <a:r>
              <a:rPr lang="en-US" sz="1400" dirty="0"/>
              <a:t>Slide 10	Lightning bolt and sun – Microsoft Clip Art</a:t>
            </a:r>
          </a:p>
          <a:p>
            <a:pPr marL="0" indent="0">
              <a:buNone/>
            </a:pPr>
            <a:r>
              <a:rPr lang="en-US" sz="1400" dirty="0"/>
              <a:t>Slide 11	Leaves – Microsoft Images</a:t>
            </a:r>
          </a:p>
          <a:p>
            <a:pPr marL="0" indent="0">
              <a:buNone/>
            </a:pPr>
            <a:r>
              <a:rPr lang="en-US" sz="1400" dirty="0"/>
              <a:t>Slide 12	Climate and health graphic – MDH, 2016</a:t>
            </a:r>
          </a:p>
          <a:p>
            <a:pPr marL="0" indent="0">
              <a:buNone/>
            </a:pPr>
            <a:r>
              <a:rPr lang="en-US" sz="1400" dirty="0"/>
              <a:t>Slide 13	Minnesota average annual temperature – NOAA, 2017</a:t>
            </a:r>
          </a:p>
          <a:p>
            <a:pPr marL="0" indent="0">
              <a:buNone/>
            </a:pPr>
            <a:r>
              <a:rPr lang="en-US" sz="1400" dirty="0"/>
              <a:t>Slide 14	Minnesota average annual temperature – NOAA, 2017</a:t>
            </a:r>
          </a:p>
          <a:p>
            <a:pPr marL="0" indent="0">
              <a:buNone/>
            </a:pPr>
            <a:r>
              <a:rPr lang="en-US" sz="1400" dirty="0"/>
              <a:t>Slide 16	Changing plant hardiness zones – Arbor Day Foundation, 2015</a:t>
            </a:r>
          </a:p>
          <a:p>
            <a:pPr marL="0" indent="0">
              <a:buNone/>
            </a:pPr>
            <a:r>
              <a:rPr lang="en-US" sz="1400" dirty="0"/>
              <a:t>Slide 17	Minnesota average annual precipitation graph – MDH</a:t>
            </a:r>
          </a:p>
          <a:p>
            <a:pPr marL="0" indent="0">
              <a:buNone/>
            </a:pPr>
            <a:r>
              <a:rPr lang="en-US" sz="1400" dirty="0"/>
              <a:t>Slide 18	Minnesota mega-rain events graphic – MDH, 2017</a:t>
            </a:r>
          </a:p>
          <a:p>
            <a:pPr marL="0" indent="0">
              <a:buNone/>
            </a:pPr>
            <a:r>
              <a:rPr lang="en-US" sz="1400" dirty="0"/>
              <a:t>Slide 19	Flood and drought map – MDH, 2015</a:t>
            </a:r>
          </a:p>
          <a:p>
            <a:pPr marL="0" indent="0">
              <a:buNone/>
            </a:pPr>
            <a:r>
              <a:rPr lang="en-US" sz="1400" dirty="0"/>
              <a:t>Slide 20	Highest annual dew point graph – MNDNR</a:t>
            </a:r>
          </a:p>
          <a:p>
            <a:pPr marL="0" indent="0">
              <a:buNone/>
            </a:pPr>
            <a:endParaRPr lang="en-US" sz="1400" dirty="0"/>
          </a:p>
        </p:txBody>
      </p:sp>
    </p:spTree>
    <p:extLst>
      <p:ext uri="{BB962C8B-B14F-4D97-AF65-F5344CB8AC3E}">
        <p14:creationId xmlns:p14="http://schemas.microsoft.com/office/powerpoint/2010/main" val="38391044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PHOTO AND IMAGE CREDITS</a:t>
            </a:r>
            <a:endParaRPr lang="en-US" dirty="0"/>
          </a:p>
        </p:txBody>
      </p:sp>
      <p:cxnSp>
        <p:nvCxnSpPr>
          <p:cNvPr id="8" name="Straight Connector 7"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57</a:t>
            </a:fld>
            <a:endParaRPr lang="en-US" dirty="0"/>
          </a:p>
        </p:txBody>
      </p:sp>
      <p:sp>
        <p:nvSpPr>
          <p:cNvPr id="7" name="TextBox 8"/>
          <p:cNvSpPr txBox="1">
            <a:spLocks noChangeArrowheads="1"/>
          </p:cNvSpPr>
          <p:nvPr/>
        </p:nvSpPr>
        <p:spPr bwMode="auto">
          <a:xfrm>
            <a:off x="838200" y="1878175"/>
            <a:ext cx="10515600" cy="388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buNone/>
            </a:pPr>
            <a:r>
              <a:rPr lang="en-US" sz="1400" dirty="0"/>
              <a:t>Slide 22	Polluted cityscape – </a:t>
            </a:r>
            <a:r>
              <a:rPr lang="en-US" sz="1400" dirty="0" err="1"/>
              <a:t>Pexels</a:t>
            </a:r>
            <a:r>
              <a:rPr lang="en-US" sz="1400" dirty="0"/>
              <a:t>. Available online at: </a:t>
            </a:r>
            <a:r>
              <a:rPr lang="en-US" sz="1400" u="sng" dirty="0">
                <a:hlinkClick r:id="rId3"/>
              </a:rPr>
              <a:t>https://www.pexels.com/photo/skyline-skyscrapers-city-fog-25610/</a:t>
            </a:r>
            <a:r>
              <a:rPr lang="en-US" sz="1400" dirty="0"/>
              <a:t> </a:t>
            </a:r>
          </a:p>
          <a:p>
            <a:pPr marL="0" indent="0">
              <a:buNone/>
            </a:pPr>
            <a:r>
              <a:rPr lang="en-US" sz="1400" dirty="0"/>
              <a:t>Slide 23	Poor Air Quality in St. Paul – Minnesota Pollution Control Agency, 2014. Available online at: 	</a:t>
            </a:r>
            <a:r>
              <a:rPr lang="en-US" sz="1400" dirty="0">
                <a:hlinkClick r:id="rId4"/>
              </a:rPr>
              <a:t>www.flickr.com/photos/mpcaphotos/22781822640/in/album-72157660391720208</a:t>
            </a:r>
            <a:r>
              <a:rPr lang="en-US" sz="1400" dirty="0"/>
              <a:t> </a:t>
            </a:r>
          </a:p>
          <a:p>
            <a:pPr marL="0" indent="0">
              <a:buNone/>
            </a:pPr>
            <a:r>
              <a:rPr lang="en-US" sz="1400" dirty="0"/>
              <a:t>Slide 24	Yellow wildflowers – </a:t>
            </a:r>
            <a:r>
              <a:rPr lang="en-US" sz="1400" dirty="0" err="1"/>
              <a:t>Pexels</a:t>
            </a:r>
            <a:r>
              <a:rPr lang="en-US" sz="1400" dirty="0"/>
              <a:t> </a:t>
            </a:r>
          </a:p>
          <a:p>
            <a:pPr marL="0" indent="0">
              <a:buNone/>
            </a:pPr>
            <a:r>
              <a:rPr lang="en-US" sz="1400" dirty="0"/>
              <a:t>Slide 25	Particulate matter – EPA. Available online at: </a:t>
            </a:r>
            <a:r>
              <a:rPr lang="en-US" sz="1400" u="sng" dirty="0">
                <a:hlinkClick r:id="rId5"/>
              </a:rPr>
              <a:t>https://www.epa.gov/pm-pollution/particulate-matter-pm-basics</a:t>
            </a:r>
            <a:r>
              <a:rPr lang="en-US" sz="1400" dirty="0"/>
              <a:t> </a:t>
            </a:r>
            <a:endParaRPr lang="en-US" sz="1400" dirty="0" smtClean="0"/>
          </a:p>
          <a:p>
            <a:pPr marL="0" indent="0">
              <a:buNone/>
            </a:pPr>
            <a:r>
              <a:rPr lang="en-US" sz="1400" dirty="0" smtClean="0"/>
              <a:t>Slide </a:t>
            </a:r>
            <a:r>
              <a:rPr lang="en-US" sz="1400" dirty="0"/>
              <a:t>26	</a:t>
            </a:r>
            <a:r>
              <a:rPr lang="en-US" sz="1400" dirty="0" err="1"/>
              <a:t>Pagami</a:t>
            </a:r>
            <a:r>
              <a:rPr lang="en-US" sz="1400" dirty="0"/>
              <a:t> Creek Fire – Hans Martin, USGS, 2011. Available online at: </a:t>
            </a:r>
            <a:r>
              <a:rPr lang="en-US" altLang="en-US" sz="1400" dirty="0"/>
              <a:t>wildfiretoday.com/tag/</a:t>
            </a:r>
            <a:r>
              <a:rPr lang="en-US" altLang="en-US" sz="1400" dirty="0" err="1"/>
              <a:t>pagami</a:t>
            </a:r>
            <a:r>
              <a:rPr lang="en-US" altLang="en-US" sz="1400" dirty="0"/>
              <a:t>/</a:t>
            </a:r>
            <a:endParaRPr lang="en-US" sz="1400" dirty="0"/>
          </a:p>
          <a:p>
            <a:pPr marL="0" indent="0">
              <a:buNone/>
            </a:pPr>
            <a:r>
              <a:rPr lang="en-US" sz="1400" dirty="0"/>
              <a:t>Slide 27	Listening with stethoscope – </a:t>
            </a:r>
            <a:r>
              <a:rPr lang="en-US" sz="1400" dirty="0" err="1"/>
              <a:t>Pixabay</a:t>
            </a:r>
            <a:r>
              <a:rPr lang="en-US" sz="1400" dirty="0"/>
              <a:t>. Available online at: </a:t>
            </a:r>
            <a:r>
              <a:rPr lang="en-US" altLang="en-US" sz="1400" dirty="0"/>
              <a:t>pixabay.com/</a:t>
            </a:r>
            <a:r>
              <a:rPr lang="en-US" altLang="en-US" sz="1400" dirty="0" err="1"/>
              <a:t>en</a:t>
            </a:r>
            <a:r>
              <a:rPr lang="en-US" altLang="en-US" sz="1400" dirty="0"/>
              <a:t>/investigation-stethoscope-to-listen-2458540/</a:t>
            </a:r>
          </a:p>
          <a:p>
            <a:pPr marL="0" indent="0">
              <a:buNone/>
            </a:pPr>
            <a:r>
              <a:rPr lang="en-US" sz="1400" dirty="0"/>
              <a:t>Slide 28	Youth football practice – Flickr. Available online at: </a:t>
            </a:r>
            <a:r>
              <a:rPr lang="en-US" altLang="en-US" sz="1400" dirty="0"/>
              <a:t>www.flickr.com/photos/116153846@N06/37252779275/in/photolist-YKTCQk-YuwwM1-8zNey2-YKUepR-9xMiXC-YKU6nD-8zNexc-9xMjkw-9xMiqd-YuwX6m-8zRnr1-9xMjLd-9xMjg5-9xMiSC-Yt4Ec1-YygPGp-YKUEQa-YvEPVU-Yt4DQj-Yt4dMU-Yu4xfQ-YyKU2v-YKTE3R-YLSsTx-7TzZPB-9xJmrR-adhvCb-d8Uzh1-YygHZH-Ywah7L-YLRw7t-jMd9f2-Yxh35M-4LJLY2-61oitC-2bLHK7-YygN6D-YaDSay-XwS2hT-abTJri-XwS3EH-Y8dnRo-8DS7RK-6sSgej-6sUATq-abWzSN-XuSH75-8DS7hM-6jj4XW-6sSzRf</a:t>
            </a:r>
            <a:endParaRPr lang="en-US" sz="1400" dirty="0"/>
          </a:p>
          <a:p>
            <a:pPr marL="0" indent="0">
              <a:buNone/>
            </a:pPr>
            <a:r>
              <a:rPr lang="en-US" sz="1400" dirty="0"/>
              <a:t>Slide 29	Ground level ozone graphic – MPCA</a:t>
            </a:r>
          </a:p>
          <a:p>
            <a:pPr marL="0" indent="0">
              <a:buNone/>
            </a:pPr>
            <a:r>
              <a:rPr lang="en-US" sz="1400" dirty="0"/>
              <a:t>Slide 30	Pollution more or less – John </a:t>
            </a:r>
            <a:r>
              <a:rPr lang="en-US" sz="1400" dirty="0" err="1"/>
              <a:t>Luton</a:t>
            </a:r>
            <a:r>
              <a:rPr lang="en-US" sz="1400" dirty="0"/>
              <a:t>, Flicker. Available online at: </a:t>
            </a:r>
            <a:r>
              <a:rPr lang="en-US" altLang="en-US" sz="1400" dirty="0"/>
              <a:t>www.flickr.com/photos/luton/10425823163/in/photolist-gTi4ZM-aL8XN-ayZrTx-aUZfFi-fmR5Tm-bAfqTT-kQ9M68-b7cGjD-7bnbgz-aYyihV-4LLKTM-a7BAv3-9ppsJF-dYuZSU-75D5RG-8c92VS-8Auk7x-2z8Vg4-5n6nuo-4LLKWa-rsxBA2-5bvhUV-dicU9c-2dypAS-Asbs1P-bEuiuh-6ta2P8-6ta47i-9ixFid-pMWZWD-7R2fGZ-f7Wm5j-2Bzt7-2jnQw5-5vFyhx-9teVoL-7R5vTY-8PYswA-noUEcM-3rfBTH-apVsba-kCMEfJ-88XpHk-9psupj-6cG151-p6d4N2-ahVo8o-iso1tx-5kV6mJ-Z39t33 </a:t>
            </a:r>
          </a:p>
        </p:txBody>
      </p:sp>
    </p:spTree>
    <p:extLst>
      <p:ext uri="{BB962C8B-B14F-4D97-AF65-F5344CB8AC3E}">
        <p14:creationId xmlns:p14="http://schemas.microsoft.com/office/powerpoint/2010/main" val="39244174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PHOTO AND IMAGE CREDITS</a:t>
            </a:r>
            <a:endParaRPr lang="en-US" dirty="0"/>
          </a:p>
        </p:txBody>
      </p:sp>
      <p:cxnSp>
        <p:nvCxnSpPr>
          <p:cNvPr id="8" name="Straight Connector 7"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58</a:t>
            </a:fld>
            <a:endParaRPr lang="en-US" dirty="0"/>
          </a:p>
        </p:txBody>
      </p:sp>
      <p:sp>
        <p:nvSpPr>
          <p:cNvPr id="2" name="Rectangle 1"/>
          <p:cNvSpPr/>
          <p:nvPr/>
        </p:nvSpPr>
        <p:spPr>
          <a:xfrm>
            <a:off x="830035" y="1737598"/>
            <a:ext cx="10515600" cy="3970318"/>
          </a:xfrm>
          <a:prstGeom prst="rect">
            <a:avLst/>
          </a:prstGeom>
        </p:spPr>
        <p:txBody>
          <a:bodyPr wrap="square">
            <a:spAutoFit/>
          </a:bodyPr>
          <a:lstStyle/>
          <a:p>
            <a:r>
              <a:rPr lang="en-US" sz="1400" dirty="0"/>
              <a:t>Slide 31	Silhouette of asthma – Kristy Faith, Flicker. Available online at: </a:t>
            </a:r>
            <a:r>
              <a:rPr lang="en-US" altLang="en-US" sz="1400" dirty="0" smtClean="0"/>
              <a:t>www.flickr.com/photos/30912734@N04/3631079012/in/photolist-6wSehy-k12yHK-tRnHxG-7HLzTa-abteNg-4vJb76-AHiVtq-BEQnd2-BCwgCJ-eygyy4-66FwpA-qyEsAA-4LgNoi-7Dspf3-8kgTs2-5vMrJi-68q5w1-TQzo-9bmEK8-cCnjkG-5tz14g-m5KpY4-QqWckA-8HcGWn-na51eJ-aMoZfn-JBVDE-eZjr3q-oH4rdU-5Adove-6DpQ5P-7dyPzJ-7cNP1a-8d2oD6-9qMECF-SxsPDb-e2is2q-9x67Q3-99xZRa-su6i2z-2gtk5s-8x6gbV-9x383K-29eQm-G9pNfv-4URrnm-7WSi13-Sbind2-b8HRNi-8F3aBC</a:t>
            </a:r>
            <a:endParaRPr lang="en-US" sz="1400" dirty="0" smtClean="0"/>
          </a:p>
          <a:p>
            <a:r>
              <a:rPr lang="en-US" sz="1400" dirty="0" smtClean="0"/>
              <a:t>Slide </a:t>
            </a:r>
            <a:r>
              <a:rPr lang="en-US" sz="1400" dirty="0"/>
              <a:t>32	Annual count of days in each AQI category – MPCA, 2014</a:t>
            </a:r>
          </a:p>
          <a:p>
            <a:r>
              <a:rPr lang="en-US" sz="1400" dirty="0"/>
              <a:t>Slide 33	Ragweed – </a:t>
            </a:r>
            <a:r>
              <a:rPr lang="en-US" sz="1400" dirty="0" err="1"/>
              <a:t>Pixabay</a:t>
            </a:r>
            <a:r>
              <a:rPr lang="en-US" sz="1400" dirty="0"/>
              <a:t>. Available online at: </a:t>
            </a:r>
            <a:r>
              <a:rPr lang="en-US" altLang="en-US" sz="1400" dirty="0">
                <a:hlinkClick r:id="rId3"/>
              </a:rPr>
              <a:t>https://pixabay.com/en/ragweed-weed-nature-allergy-pollen-219747/</a:t>
            </a:r>
            <a:r>
              <a:rPr lang="en-US" altLang="en-US" sz="1400" dirty="0"/>
              <a:t> </a:t>
            </a:r>
            <a:endParaRPr lang="en-US" sz="1400" dirty="0"/>
          </a:p>
          <a:p>
            <a:r>
              <a:rPr lang="en-US" sz="1400" dirty="0"/>
              <a:t>Slide 34	Inhaler – American Lung Association</a:t>
            </a:r>
          </a:p>
          <a:p>
            <a:r>
              <a:rPr lang="en-US" sz="1400" dirty="0"/>
              <a:t>Slide 35	Ragweed map – U.S. EPA. Available online at: </a:t>
            </a:r>
            <a:r>
              <a:rPr lang="en-US" altLang="en-US" sz="1400" dirty="0" smtClean="0"/>
              <a:t>U.S</a:t>
            </a:r>
            <a:r>
              <a:rPr lang="en-US" altLang="en-US" sz="1400" dirty="0"/>
              <a:t>. EPA, August 2016. </a:t>
            </a:r>
            <a:br>
              <a:rPr lang="en-US" altLang="en-US" sz="1400" dirty="0"/>
            </a:br>
            <a:r>
              <a:rPr lang="en-US" altLang="en-US" sz="1400" dirty="0"/>
              <a:t>	</a:t>
            </a:r>
            <a:r>
              <a:rPr lang="en-US" altLang="en-US" sz="1400" dirty="0" smtClean="0">
                <a:hlinkClick r:id="rId4"/>
              </a:rPr>
              <a:t>www.epa.gov/climate-indicators/climate-change-indicators-ragweed-pollen-season</a:t>
            </a:r>
            <a:r>
              <a:rPr lang="en-US" altLang="en-US" sz="1400" dirty="0" smtClean="0"/>
              <a:t> </a:t>
            </a:r>
            <a:r>
              <a:rPr lang="en-US" altLang="en-US" sz="1400" dirty="0"/>
              <a:t>	</a:t>
            </a:r>
            <a:endParaRPr lang="en-US" altLang="en-US" sz="1400" dirty="0" smtClean="0"/>
          </a:p>
          <a:p>
            <a:r>
              <a:rPr lang="en-US" sz="1400" dirty="0" smtClean="0"/>
              <a:t>Slide 36	Annual allergenic tree pollen map – U.S. EPA</a:t>
            </a:r>
          </a:p>
          <a:p>
            <a:r>
              <a:rPr lang="en-US" sz="1400" dirty="0" smtClean="0"/>
              <a:t>Slide </a:t>
            </a:r>
            <a:r>
              <a:rPr lang="en-US" sz="1400" dirty="0"/>
              <a:t>37	Flood – City of Waseca, 2016. Available online at: </a:t>
            </a:r>
            <a:r>
              <a:rPr lang="en-US" altLang="en-US" sz="1400" dirty="0">
                <a:hlinkClick r:id="rId5"/>
              </a:rPr>
              <a:t>https://services.arcgis.com/EBcDMSJ0IDOworEe/arcgis/rest/services/Flood2016_StaffPhotos/FeatureServer/0/9/attachments/4</a:t>
            </a:r>
            <a:endParaRPr lang="en-US" altLang="en-US" sz="1400" dirty="0"/>
          </a:p>
          <a:p>
            <a:r>
              <a:rPr lang="en-US" sz="1400" dirty="0"/>
              <a:t>Slide 39	Bus – Minnesota Department of Transportation, 2016</a:t>
            </a:r>
          </a:p>
          <a:p>
            <a:r>
              <a:rPr lang="en-US" sz="1400" dirty="0"/>
              <a:t>Slide 43	Windmill – </a:t>
            </a:r>
            <a:r>
              <a:rPr lang="en-US" sz="1400" dirty="0" err="1"/>
              <a:t>Pexels</a:t>
            </a:r>
            <a:r>
              <a:rPr lang="en-US" sz="1400" dirty="0"/>
              <a:t>. Available online at: </a:t>
            </a:r>
            <a:r>
              <a:rPr lang="en-US" sz="1400" u="sng" dirty="0">
                <a:hlinkClick r:id="rId6"/>
              </a:rPr>
              <a:t>https://www.pexels.com/photo/road-street-desert-industry-932/</a:t>
            </a:r>
            <a:r>
              <a:rPr lang="en-US" sz="1400" dirty="0"/>
              <a:t> </a:t>
            </a:r>
          </a:p>
          <a:p>
            <a:r>
              <a:rPr lang="en-US" sz="1400" dirty="0"/>
              <a:t>Slide 45	Bike – </a:t>
            </a:r>
            <a:r>
              <a:rPr lang="en-US" sz="1400" dirty="0" err="1"/>
              <a:t>Pexels</a:t>
            </a:r>
            <a:r>
              <a:rPr lang="en-US" sz="1400" dirty="0"/>
              <a:t>. Available online at: </a:t>
            </a:r>
            <a:r>
              <a:rPr lang="en-US" sz="1400" u="sng" dirty="0">
                <a:hlinkClick r:id="rId7"/>
              </a:rPr>
              <a:t>https://www.pexels.com/photo/person-wearing-black-and-gray-sleeveless-dress-riding-a-step-through-</a:t>
            </a:r>
            <a:r>
              <a:rPr lang="en-US" sz="1400" dirty="0"/>
              <a:t>	</a:t>
            </a:r>
            <a:r>
              <a:rPr lang="en-US" sz="1400" u="sng" dirty="0">
                <a:hlinkClick r:id="rId7"/>
              </a:rPr>
              <a:t>bicycle-112588/</a:t>
            </a:r>
            <a:r>
              <a:rPr lang="en-US" sz="1400" dirty="0"/>
              <a:t> </a:t>
            </a:r>
          </a:p>
          <a:p>
            <a:r>
              <a:rPr lang="en-US" sz="1400" dirty="0"/>
              <a:t>Slide 47	Tomatoes, carrots, radish – </a:t>
            </a:r>
            <a:r>
              <a:rPr lang="en-US" sz="1400" dirty="0" err="1"/>
              <a:t>Pexels</a:t>
            </a:r>
            <a:r>
              <a:rPr lang="en-US" sz="1400" dirty="0"/>
              <a:t>. Available online at: </a:t>
            </a:r>
            <a:r>
              <a:rPr lang="en-US" sz="1400" dirty="0">
                <a:latin typeface="NeueHaasGroteskText Std" panose="020B0504020202020204" pitchFamily="34" charset="0"/>
                <a:hlinkClick r:id="rId8"/>
              </a:rPr>
              <a:t>www.pexels.com/photo/tomatoes-carrots-and-radish-on-the-top-of-the-table-196643/</a:t>
            </a:r>
            <a:r>
              <a:rPr lang="en-US" sz="1400" dirty="0">
                <a:latin typeface="NeueHaasGroteskText Std" panose="020B0504020202020204" pitchFamily="34" charset="0"/>
              </a:rPr>
              <a:t> </a:t>
            </a:r>
            <a:endParaRPr lang="en-US" sz="1400" dirty="0"/>
          </a:p>
        </p:txBody>
      </p:sp>
    </p:spTree>
    <p:extLst>
      <p:ext uri="{BB962C8B-B14F-4D97-AF65-F5344CB8AC3E}">
        <p14:creationId xmlns:p14="http://schemas.microsoft.com/office/powerpoint/2010/main" val="632597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WHERE DOES AIR POLLUTION COME FROM?</a:t>
            </a:r>
            <a:endParaRPr lang="en-US" dirty="0"/>
          </a:p>
        </p:txBody>
      </p:sp>
      <p:pic>
        <p:nvPicPr>
          <p:cNvPr id="14" name="Picture Placeholder 13" descr="Cars on road" title="Cars on road"/>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41" r="16641"/>
          <a:stretch>
            <a:fillRect/>
          </a:stretch>
        </p:blipFill>
        <p:spPr>
          <a:xfrm>
            <a:off x="806332" y="1926231"/>
            <a:ext cx="1858809" cy="1858809"/>
          </a:xfrm>
        </p:spPr>
      </p:pic>
      <p:sp>
        <p:nvSpPr>
          <p:cNvPr id="4" name="Text Placeholder 3"/>
          <p:cNvSpPr>
            <a:spLocks noGrp="1"/>
          </p:cNvSpPr>
          <p:nvPr>
            <p:ph type="body" sz="quarter" idx="16"/>
          </p:nvPr>
        </p:nvSpPr>
        <p:spPr>
          <a:xfrm>
            <a:off x="2876550" y="1767969"/>
            <a:ext cx="2866328" cy="1858809"/>
          </a:xfrm>
        </p:spPr>
        <p:txBody>
          <a:bodyPr/>
          <a:lstStyle/>
          <a:p>
            <a:r>
              <a:rPr lang="en-US" sz="2400" b="1" dirty="0" smtClean="0">
                <a:latin typeface="Calibri Light" panose="020F0302020204030204" pitchFamily="34" charset="0"/>
                <a:cs typeface="Calibri Light" panose="020F0302020204030204" pitchFamily="34" charset="0"/>
              </a:rPr>
              <a:t>On-road </a:t>
            </a:r>
            <a:br>
              <a:rPr lang="en-US" sz="2400" b="1" dirty="0" smtClean="0">
                <a:latin typeface="Calibri Light" panose="020F0302020204030204" pitchFamily="34" charset="0"/>
                <a:cs typeface="Calibri Light" panose="020F0302020204030204" pitchFamily="34" charset="0"/>
              </a:rPr>
            </a:br>
            <a:r>
              <a:rPr lang="en-US" sz="2400" b="1" dirty="0" smtClean="0">
                <a:latin typeface="Calibri Light" panose="020F0302020204030204" pitchFamily="34" charset="0"/>
                <a:cs typeface="Calibri Light" panose="020F0302020204030204" pitchFamily="34" charset="0"/>
              </a:rPr>
              <a:t>vehicles</a:t>
            </a:r>
          </a:p>
          <a:p>
            <a:r>
              <a:rPr lang="en-US" sz="2000" i="1" dirty="0" smtClean="0">
                <a:latin typeface="Calibri Light" panose="020F0302020204030204" pitchFamily="34" charset="0"/>
                <a:cs typeface="Calibri Light" panose="020F0302020204030204" pitchFamily="34" charset="0"/>
              </a:rPr>
              <a:t>Cars, trucks</a:t>
            </a:r>
            <a:endParaRPr lang="en-US" sz="2000" i="1" dirty="0">
              <a:latin typeface="Calibri Light" panose="020F0302020204030204" pitchFamily="34" charset="0"/>
              <a:cs typeface="Calibri Light" panose="020F0302020204030204" pitchFamily="34" charset="0"/>
            </a:endParaRPr>
          </a:p>
        </p:txBody>
      </p:sp>
      <p:pic>
        <p:nvPicPr>
          <p:cNvPr id="16" name="Picture Placeholder 15" descr="Construction" title="Construction"/>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6641" r="16641"/>
          <a:stretch>
            <a:fillRect/>
          </a:stretch>
        </p:blipFill>
        <p:spPr>
          <a:xfrm>
            <a:off x="806331" y="4190821"/>
            <a:ext cx="1858809" cy="1858809"/>
          </a:xfrm>
        </p:spPr>
      </p:pic>
      <p:sp>
        <p:nvSpPr>
          <p:cNvPr id="6" name="Text Placeholder 5"/>
          <p:cNvSpPr>
            <a:spLocks noGrp="1"/>
          </p:cNvSpPr>
          <p:nvPr>
            <p:ph type="body" sz="quarter" idx="15"/>
          </p:nvPr>
        </p:nvSpPr>
        <p:spPr>
          <a:xfrm>
            <a:off x="2876550" y="4190821"/>
            <a:ext cx="2866328" cy="1858809"/>
          </a:xfrm>
        </p:spPr>
        <p:txBody>
          <a:bodyPr/>
          <a:lstStyle/>
          <a:p>
            <a:r>
              <a:rPr lang="en-US" sz="2400" b="1" dirty="0" smtClean="0">
                <a:latin typeface="Calibri Light" panose="020F0302020204030204" pitchFamily="34" charset="0"/>
                <a:cs typeface="Calibri Light" panose="020F0302020204030204" pitchFamily="34" charset="0"/>
              </a:rPr>
              <a:t>Off-road vehicles </a:t>
            </a:r>
            <a:br>
              <a:rPr lang="en-US" sz="2400" b="1" dirty="0" smtClean="0">
                <a:latin typeface="Calibri Light" panose="020F0302020204030204" pitchFamily="34" charset="0"/>
                <a:cs typeface="Calibri Light" panose="020F0302020204030204" pitchFamily="34" charset="0"/>
              </a:rPr>
            </a:br>
            <a:r>
              <a:rPr lang="en-US" sz="2400" b="1" dirty="0" smtClean="0">
                <a:latin typeface="Calibri Light" panose="020F0302020204030204" pitchFamily="34" charset="0"/>
                <a:cs typeface="Calibri Light" panose="020F0302020204030204" pitchFamily="34" charset="0"/>
              </a:rPr>
              <a:t>and equipment</a:t>
            </a:r>
          </a:p>
          <a:p>
            <a:r>
              <a:rPr lang="en-US" sz="2000" i="1" dirty="0" smtClean="0">
                <a:latin typeface="Calibri Light" panose="020F0302020204030204" pitchFamily="34" charset="0"/>
                <a:cs typeface="Calibri Light" panose="020F0302020204030204" pitchFamily="34" charset="0"/>
              </a:rPr>
              <a:t>Construction and agricultural</a:t>
            </a:r>
            <a:endParaRPr lang="en-US" i="1" dirty="0">
              <a:latin typeface="Calibri Light" panose="020F0302020204030204" pitchFamily="34" charset="0"/>
              <a:cs typeface="Calibri Light" panose="020F0302020204030204" pitchFamily="34" charset="0"/>
            </a:endParaRPr>
          </a:p>
        </p:txBody>
      </p:sp>
      <p:pic>
        <p:nvPicPr>
          <p:cNvPr id="15" name="Picture Placeholder 14" descr="Backyard fire" title="Backyard fire"/>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l="16641" r="16641"/>
          <a:stretch>
            <a:fillRect/>
          </a:stretch>
        </p:blipFill>
        <p:spPr>
          <a:xfrm>
            <a:off x="6199805" y="1926231"/>
            <a:ext cx="1858809" cy="1858809"/>
          </a:xfrm>
        </p:spPr>
      </p:pic>
      <p:sp>
        <p:nvSpPr>
          <p:cNvPr id="8" name="Text Placeholder 7"/>
          <p:cNvSpPr>
            <a:spLocks noGrp="1"/>
          </p:cNvSpPr>
          <p:nvPr>
            <p:ph type="body" sz="quarter" idx="18"/>
          </p:nvPr>
        </p:nvSpPr>
        <p:spPr>
          <a:xfrm>
            <a:off x="8270023" y="1926232"/>
            <a:ext cx="2866328" cy="1858809"/>
          </a:xfrm>
        </p:spPr>
        <p:txBody>
          <a:bodyPr/>
          <a:lstStyle/>
          <a:p>
            <a:r>
              <a:rPr lang="en-US" sz="2400" b="1" dirty="0" smtClean="0">
                <a:latin typeface="Calibri Light" panose="020F0302020204030204" pitchFamily="34" charset="0"/>
                <a:cs typeface="Calibri Light" panose="020F0302020204030204" pitchFamily="34" charset="0"/>
              </a:rPr>
              <a:t>Neighborhood sources</a:t>
            </a:r>
          </a:p>
          <a:p>
            <a:r>
              <a:rPr lang="en-US" sz="2000" i="1" dirty="0" smtClean="0">
                <a:latin typeface="Calibri Light" panose="020F0302020204030204" pitchFamily="34" charset="0"/>
                <a:cs typeface="Calibri Light" panose="020F0302020204030204" pitchFamily="34" charset="0"/>
              </a:rPr>
              <a:t>Small businesses, heating, wood smoke</a:t>
            </a:r>
            <a:endParaRPr lang="en-US" i="1" dirty="0">
              <a:latin typeface="Calibri Light" panose="020F0302020204030204" pitchFamily="34" charset="0"/>
              <a:cs typeface="Calibri Light" panose="020F0302020204030204" pitchFamily="34" charset="0"/>
            </a:endParaRPr>
          </a:p>
        </p:txBody>
      </p:sp>
      <p:pic>
        <p:nvPicPr>
          <p:cNvPr id="17" name="Picture Placeholder 16" descr="Smokestacks" title="Smokestacks"/>
          <p:cNvPicPr>
            <a:picLocks noGrp="1" noChangeAspect="1"/>
          </p:cNvPicPr>
          <p:nvPr>
            <p:ph type="pic" sz="quarter" idx="19"/>
          </p:nvPr>
        </p:nvPicPr>
        <p:blipFill rotWithShape="1">
          <a:blip r:embed="rId6" cstate="print">
            <a:extLst>
              <a:ext uri="{28A0092B-C50C-407E-A947-70E740481C1C}">
                <a14:useLocalDpi xmlns:a14="http://schemas.microsoft.com/office/drawing/2010/main" val="0"/>
              </a:ext>
            </a:extLst>
          </a:blip>
          <a:srcRect l="-538" r="33888"/>
          <a:stretch/>
        </p:blipFill>
        <p:spPr>
          <a:xfrm>
            <a:off x="6199805" y="4190821"/>
            <a:ext cx="1858809" cy="1858809"/>
          </a:xfrm>
        </p:spPr>
      </p:pic>
      <p:sp>
        <p:nvSpPr>
          <p:cNvPr id="10" name="Text Placeholder 9"/>
          <p:cNvSpPr>
            <a:spLocks noGrp="1"/>
          </p:cNvSpPr>
          <p:nvPr>
            <p:ph type="body" sz="quarter" idx="20"/>
          </p:nvPr>
        </p:nvSpPr>
        <p:spPr>
          <a:xfrm>
            <a:off x="8270023" y="4014970"/>
            <a:ext cx="2866328" cy="1858809"/>
          </a:xfrm>
        </p:spPr>
        <p:txBody>
          <a:bodyPr/>
          <a:lstStyle/>
          <a:p>
            <a:r>
              <a:rPr lang="en-US" sz="2400" b="1" dirty="0" smtClean="0">
                <a:latin typeface="Calibri Light" panose="020F0302020204030204" pitchFamily="34" charset="0"/>
                <a:cs typeface="Calibri Light" panose="020F0302020204030204" pitchFamily="34" charset="0"/>
              </a:rPr>
              <a:t>Permitted </a:t>
            </a:r>
            <a:br>
              <a:rPr lang="en-US" sz="2400" b="1" dirty="0" smtClean="0">
                <a:latin typeface="Calibri Light" panose="020F0302020204030204" pitchFamily="34" charset="0"/>
                <a:cs typeface="Calibri Light" panose="020F0302020204030204" pitchFamily="34" charset="0"/>
              </a:rPr>
            </a:br>
            <a:r>
              <a:rPr lang="en-US" sz="2400" b="1" dirty="0" smtClean="0">
                <a:latin typeface="Calibri Light" panose="020F0302020204030204" pitchFamily="34" charset="0"/>
                <a:cs typeface="Calibri Light" panose="020F0302020204030204" pitchFamily="34" charset="0"/>
              </a:rPr>
              <a:t>sources</a:t>
            </a:r>
          </a:p>
          <a:p>
            <a:r>
              <a:rPr lang="en-US" sz="2000" i="1" dirty="0" smtClean="0">
                <a:latin typeface="Calibri Light" panose="020F0302020204030204" pitchFamily="34" charset="0"/>
                <a:cs typeface="Calibri Light" panose="020F0302020204030204" pitchFamily="34" charset="0"/>
              </a:rPr>
              <a:t>Power plants, factories</a:t>
            </a:r>
            <a:endParaRPr lang="en-US" sz="2000" i="1" dirty="0">
              <a:latin typeface="Calibri Light" panose="020F0302020204030204" pitchFamily="34" charset="0"/>
              <a:cs typeface="Calibri Light" panose="020F0302020204030204" pitchFamily="34" charset="0"/>
            </a:endParaRPr>
          </a:p>
        </p:txBody>
      </p:sp>
      <p:sp>
        <p:nvSpPr>
          <p:cNvPr id="13" name="Slide Number Placeholder 12"/>
          <p:cNvSpPr>
            <a:spLocks noGrp="1"/>
          </p:cNvSpPr>
          <p:nvPr>
            <p:ph type="sldNum" sz="quarter" idx="12"/>
          </p:nvPr>
        </p:nvSpPr>
        <p:spPr/>
        <p:txBody>
          <a:bodyPr/>
          <a:lstStyle/>
          <a:p>
            <a:fld id="{48F63A3B-78C7-47BE-AE5E-E10140E04643}" type="slidenum">
              <a:rPr lang="en-US" smtClean="0"/>
              <a:t>6</a:t>
            </a:fld>
            <a:endParaRPr lang="en-US" dirty="0"/>
          </a:p>
        </p:txBody>
      </p:sp>
      <p:cxnSp>
        <p:nvCxnSpPr>
          <p:cNvPr id="19" name="Straight Connector 18"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09042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POLLUTION EMISSIONS IN MINNESOTA</a:t>
            </a:r>
            <a:endParaRPr lang="en-US" dirty="0"/>
          </a:p>
        </p:txBody>
      </p:sp>
      <p:graphicFrame>
        <p:nvGraphicFramePr>
          <p:cNvPr id="10" name="Content Placeholder 9" descr="Pie chart of pollution emissions in Minnesota" title="Pie chart of pollution emissions in Minnesota"/>
          <p:cNvGraphicFramePr>
            <a:graphicFrameLocks noGrp="1"/>
          </p:cNvGraphicFramePr>
          <p:nvPr>
            <p:ph sz="half" idx="1"/>
            <p:extLst>
              <p:ext uri="{D42A27DB-BD31-4B8C-83A1-F6EECF244321}">
                <p14:modId xmlns:p14="http://schemas.microsoft.com/office/powerpoint/2010/main" val="3874546330"/>
              </p:ext>
            </p:extLst>
          </p:nvPr>
        </p:nvGraphicFramePr>
        <p:xfrm>
          <a:off x="-380581" y="1424273"/>
          <a:ext cx="5576134" cy="49320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10" descr="Pollution emissions in Minnesota" title="Pollution emissions in Minnesota"/>
          <p:cNvGraphicFramePr>
            <a:graphicFrameLocks noGrp="1"/>
          </p:cNvGraphicFramePr>
          <p:nvPr>
            <p:ph sz="half" idx="2"/>
            <p:extLst>
              <p:ext uri="{D42A27DB-BD31-4B8C-83A1-F6EECF244321}">
                <p14:modId xmlns:p14="http://schemas.microsoft.com/office/powerpoint/2010/main" val="4264462564"/>
              </p:ext>
            </p:extLst>
          </p:nvPr>
        </p:nvGraphicFramePr>
        <p:xfrm>
          <a:off x="4495799" y="2180492"/>
          <a:ext cx="6858001" cy="34221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Slide Number Placeholder 6"/>
          <p:cNvSpPr>
            <a:spLocks noGrp="1"/>
          </p:cNvSpPr>
          <p:nvPr>
            <p:ph type="sldNum" sz="quarter" idx="12"/>
          </p:nvPr>
        </p:nvSpPr>
        <p:spPr/>
        <p:txBody>
          <a:bodyPr/>
          <a:lstStyle/>
          <a:p>
            <a:fld id="{48F63A3B-78C7-47BE-AE5E-E10140E04643}" type="slidenum">
              <a:rPr lang="en-US" smtClean="0"/>
              <a:t>7</a:t>
            </a:fld>
            <a:endParaRPr lang="en-US" dirty="0"/>
          </a:p>
        </p:txBody>
      </p:sp>
      <p:sp>
        <p:nvSpPr>
          <p:cNvPr id="23" name="TextBox 22"/>
          <p:cNvSpPr txBox="1"/>
          <p:nvPr/>
        </p:nvSpPr>
        <p:spPr>
          <a:xfrm>
            <a:off x="9904665" y="2034494"/>
            <a:ext cx="2000119" cy="2800767"/>
          </a:xfrm>
          <a:prstGeom prst="rect">
            <a:avLst/>
          </a:prstGeom>
          <a:noFill/>
        </p:spPr>
        <p:txBody>
          <a:bodyPr wrap="square" rtlCol="0">
            <a:spAutoFit/>
          </a:bodyPr>
          <a:lstStyle/>
          <a:p>
            <a:r>
              <a:rPr lang="en-US" sz="2200" b="1" dirty="0" smtClean="0">
                <a:latin typeface="Calibri Light" panose="020F0302020204030204" pitchFamily="34" charset="0"/>
                <a:cs typeface="Calibri Light" panose="020F0302020204030204" pitchFamily="34" charset="0"/>
              </a:rPr>
              <a:t>Small and widespread sources are the largest portion </a:t>
            </a:r>
            <a:r>
              <a:rPr lang="en-US" sz="2200" dirty="0" smtClean="0">
                <a:latin typeface="Calibri Light" panose="020F0302020204030204" pitchFamily="34" charset="0"/>
                <a:cs typeface="Calibri Light" panose="020F0302020204030204" pitchFamily="34" charset="0"/>
              </a:rPr>
              <a:t>of overall air pollution emissions in Minnesota</a:t>
            </a:r>
            <a:endParaRPr lang="en-US" sz="2200" dirty="0">
              <a:latin typeface="Calibri Light" panose="020F0302020204030204" pitchFamily="34" charset="0"/>
              <a:cs typeface="Calibri Light" panose="020F0302020204030204" pitchFamily="34" charset="0"/>
            </a:endParaRPr>
          </a:p>
        </p:txBody>
      </p:sp>
      <p:cxnSp>
        <p:nvCxnSpPr>
          <p:cNvPr id="13" name="Straight Connector 12" descr="Line" title="Line"/>
          <p:cNvCxnSpPr/>
          <p:nvPr/>
        </p:nvCxnSpPr>
        <p:spPr>
          <a:xfrm>
            <a:off x="8660209" y="2039817"/>
            <a:ext cx="121333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title="Line"/>
          <p:cNvCxnSpPr/>
          <p:nvPr/>
        </p:nvCxnSpPr>
        <p:spPr>
          <a:xfrm>
            <a:off x="8660209" y="4794738"/>
            <a:ext cx="121333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descr="Line" title="Line"/>
          <p:cNvCxnSpPr/>
          <p:nvPr/>
        </p:nvCxnSpPr>
        <p:spPr>
          <a:xfrm>
            <a:off x="9873547" y="2039817"/>
            <a:ext cx="0" cy="275492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017016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AIR QUALITY AND PUBLIC HEALTH</a:t>
            </a:r>
          </a:p>
        </p:txBody>
      </p:sp>
      <p:pic>
        <p:nvPicPr>
          <p:cNvPr id="3" name="Picture 2" title="Cars in traffic"/>
          <p:cNvPicPr>
            <a:picLocks noChangeAspect="1"/>
          </p:cNvPicPr>
          <p:nvPr/>
        </p:nvPicPr>
        <p:blipFill rotWithShape="1">
          <a:blip r:embed="rId3" cstate="print">
            <a:extLst>
              <a:ext uri="{28A0092B-C50C-407E-A947-70E740481C1C}">
                <a14:useLocalDpi xmlns:a14="http://schemas.microsoft.com/office/drawing/2010/main" val="0"/>
              </a:ext>
            </a:extLst>
          </a:blip>
          <a:srcRect t="7533" b="23493"/>
          <a:stretch/>
        </p:blipFill>
        <p:spPr>
          <a:xfrm>
            <a:off x="0" y="1208314"/>
            <a:ext cx="12192000" cy="5657708"/>
          </a:xfrm>
          <a:prstGeom prst="rect">
            <a:avLst/>
          </a:prstGeom>
        </p:spPr>
      </p:pic>
      <p:sp>
        <p:nvSpPr>
          <p:cNvPr id="4" name="Content Placeholder 3"/>
          <p:cNvSpPr>
            <a:spLocks noGrp="1"/>
          </p:cNvSpPr>
          <p:nvPr>
            <p:ph idx="1"/>
          </p:nvPr>
        </p:nvSpPr>
        <p:spPr/>
        <p:txBody>
          <a:bodyPr>
            <a:normAutofit lnSpcReduction="10000"/>
          </a:bodyPr>
          <a:lstStyle/>
          <a:p>
            <a:pPr marL="0" indent="0">
              <a:spcAft>
                <a:spcPts val="0"/>
              </a:spcAft>
              <a:buNone/>
            </a:pPr>
            <a:r>
              <a:rPr lang="en-US" sz="2400" b="1" dirty="0" smtClean="0"/>
              <a:t>     Persons </a:t>
            </a:r>
            <a:r>
              <a:rPr lang="en-US" sz="2400" b="1" dirty="0"/>
              <a:t>affected due to </a:t>
            </a:r>
            <a:r>
              <a:rPr lang="en-US" sz="2400" b="1" u="sng" dirty="0"/>
              <a:t>exposure</a:t>
            </a:r>
            <a:r>
              <a:rPr lang="en-US" sz="2400" b="1" dirty="0"/>
              <a:t>:</a:t>
            </a:r>
          </a:p>
          <a:p>
            <a:pPr lvl="1">
              <a:spcAft>
                <a:spcPts val="0"/>
              </a:spcAft>
              <a:buClr>
                <a:schemeClr val="accent5"/>
              </a:buClr>
            </a:pPr>
            <a:r>
              <a:rPr lang="en-US" sz="2000" dirty="0"/>
              <a:t>Certain </a:t>
            </a:r>
            <a:r>
              <a:rPr lang="en-US" sz="2000" dirty="0" smtClean="0"/>
              <a:t>occupations</a:t>
            </a:r>
          </a:p>
          <a:p>
            <a:pPr lvl="1">
              <a:spcAft>
                <a:spcPts val="0"/>
              </a:spcAft>
              <a:buClr>
                <a:schemeClr val="accent5"/>
              </a:buClr>
            </a:pPr>
            <a:r>
              <a:rPr lang="en-US" sz="2000" dirty="0" smtClean="0"/>
              <a:t>Living adjacent to high traffic corridors</a:t>
            </a:r>
            <a:endParaRPr lang="en-US" sz="2000" dirty="0"/>
          </a:p>
          <a:p>
            <a:pPr lvl="1">
              <a:spcAft>
                <a:spcPts val="0"/>
              </a:spcAft>
              <a:buClr>
                <a:schemeClr val="accent5"/>
              </a:buClr>
            </a:pPr>
            <a:r>
              <a:rPr lang="en-US" sz="2000" dirty="0"/>
              <a:t>Athletes</a:t>
            </a:r>
          </a:p>
          <a:p>
            <a:pPr marL="0" indent="0">
              <a:spcAft>
                <a:spcPts val="0"/>
              </a:spcAft>
              <a:buNone/>
            </a:pPr>
            <a:r>
              <a:rPr lang="en-US" sz="2400" b="1" dirty="0" smtClean="0"/>
              <a:t>     Persons </a:t>
            </a:r>
            <a:r>
              <a:rPr lang="en-US" sz="2400" b="1" dirty="0"/>
              <a:t>affected due to </a:t>
            </a:r>
            <a:r>
              <a:rPr lang="en-US" sz="2400" b="1" u="sng" dirty="0" smtClean="0"/>
              <a:t>sensitivity</a:t>
            </a:r>
            <a:r>
              <a:rPr lang="en-US" sz="2400" b="1" dirty="0"/>
              <a:t>:</a:t>
            </a:r>
          </a:p>
          <a:p>
            <a:pPr lvl="1">
              <a:spcAft>
                <a:spcPts val="0"/>
              </a:spcAft>
              <a:buClr>
                <a:schemeClr val="accent5"/>
              </a:buClr>
            </a:pPr>
            <a:r>
              <a:rPr lang="en-US" sz="2000" dirty="0" smtClean="0"/>
              <a:t>Pre-existing </a:t>
            </a:r>
            <a:r>
              <a:rPr lang="en-US" sz="2000" dirty="0"/>
              <a:t>health conditions</a:t>
            </a:r>
          </a:p>
          <a:p>
            <a:pPr lvl="1">
              <a:spcAft>
                <a:spcPts val="0"/>
              </a:spcAft>
              <a:buClr>
                <a:schemeClr val="accent5"/>
              </a:buClr>
            </a:pPr>
            <a:r>
              <a:rPr lang="en-US" sz="2000" dirty="0"/>
              <a:t>Young children</a:t>
            </a:r>
          </a:p>
          <a:p>
            <a:pPr lvl="1">
              <a:spcAft>
                <a:spcPts val="0"/>
              </a:spcAft>
              <a:buClr>
                <a:schemeClr val="accent5"/>
              </a:buClr>
            </a:pPr>
            <a:r>
              <a:rPr lang="en-US" sz="2000" dirty="0"/>
              <a:t>Elderly</a:t>
            </a:r>
          </a:p>
        </p:txBody>
      </p:sp>
    </p:spTree>
    <p:extLst>
      <p:ext uri="{BB962C8B-B14F-4D97-AF65-F5344CB8AC3E}">
        <p14:creationId xmlns:p14="http://schemas.microsoft.com/office/powerpoint/2010/main" val="17792808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sz="2600" dirty="0" smtClean="0">
                <a:solidFill>
                  <a:schemeClr val="accent1"/>
                </a:solidFill>
              </a:rPr>
              <a:t>Introduction to air quality and public health</a:t>
            </a:r>
          </a:p>
          <a:p>
            <a:pPr marL="457200" indent="-457200">
              <a:spcAft>
                <a:spcPts val="0"/>
              </a:spcAft>
              <a:buFont typeface="+mj-lt"/>
              <a:buAutoNum type="arabicPeriod"/>
            </a:pPr>
            <a:r>
              <a:rPr lang="en-US" sz="2600" b="1" dirty="0" smtClean="0">
                <a:solidFill>
                  <a:schemeClr val="accent5"/>
                </a:solidFill>
              </a:rPr>
              <a:t>Climate changes in Minnesota</a:t>
            </a:r>
          </a:p>
          <a:p>
            <a:pPr marL="457200" indent="-457200">
              <a:spcAft>
                <a:spcPts val="0"/>
              </a:spcAft>
              <a:buFont typeface="+mj-lt"/>
              <a:buAutoNum type="arabicPeriod"/>
            </a:pPr>
            <a:r>
              <a:rPr lang="en-US" sz="2600" dirty="0" smtClean="0">
                <a:solidFill>
                  <a:schemeClr val="accent1"/>
                </a:solidFill>
              </a:rPr>
              <a:t>Climate change and air quality</a:t>
            </a:r>
          </a:p>
          <a:p>
            <a:pPr marL="457200" indent="-457200">
              <a:spcAft>
                <a:spcPts val="0"/>
              </a:spcAft>
              <a:buFont typeface="+mj-lt"/>
              <a:buAutoNum type="arabicPeriod"/>
            </a:pPr>
            <a:r>
              <a:rPr lang="en-US" sz="2600" dirty="0">
                <a:solidFill>
                  <a:schemeClr val="accent1"/>
                </a:solidFill>
              </a:rPr>
              <a:t>Strategies: Public health professionals and individuals</a:t>
            </a:r>
            <a:endParaRPr lang="en-US" sz="2400" dirty="0">
              <a:solidFill>
                <a:schemeClr val="accent5"/>
              </a:solidFill>
            </a:endParaRPr>
          </a:p>
        </p:txBody>
      </p:sp>
      <p:cxnSp>
        <p:nvCxnSpPr>
          <p:cNvPr id="7" name="Straight Connector 6" title="Decorative line"/>
          <p:cNvCxnSpPr/>
          <p:nvPr/>
        </p:nvCxnSpPr>
        <p:spPr>
          <a:xfrm flipV="1">
            <a:off x="-16329" y="1257300"/>
            <a:ext cx="12208329" cy="18118"/>
          </a:xfrm>
          <a:prstGeom prst="line">
            <a:avLst/>
          </a:prstGeom>
          <a:ln w="152400">
            <a:solidFill>
              <a:schemeClr val="accent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9</a:t>
            </a:fld>
            <a:endParaRPr lang="en-US" dirty="0"/>
          </a:p>
        </p:txBody>
      </p:sp>
    </p:spTree>
    <p:extLst>
      <p:ext uri="{BB962C8B-B14F-4D97-AF65-F5344CB8AC3E}">
        <p14:creationId xmlns:p14="http://schemas.microsoft.com/office/powerpoint/2010/main" val="1744073342"/>
      </p:ext>
    </p:extLst>
  </p:cSld>
  <p:clrMapOvr>
    <a:masterClrMapping/>
  </p:clrMapOvr>
  <p:timing>
    <p:tnLst>
      <p:par>
        <p:cTn id="1" dur="indefinite" restart="never" nodeType="tmRoot"/>
      </p:par>
    </p:tnLst>
  </p:timing>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mdh-powerpoint" id="{C1740F6C-0269-4876-BF1B-5565F37040AE}" vid="{01DD30D7-813C-4279-9F0F-A02820E360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a340cd5a-8d85-4c94-8b3b-dcb04460a05d">3EUZQJVPJPKD-1734757124-28</_dlc_DocId>
    <_dlc_DocIdUrl xmlns="a340cd5a-8d85-4c94-8b3b-dcb04460a05d">
      <Url>https://inside.mn.gov/sites/MDH/permanent/comm_proj/_layouts/15/DocIdRedir.aspx?ID=3EUZQJVPJPKD-1734757124-28</Url>
      <Description>3EUZQJVPJPKD-1734757124-28</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B0F0AF960DE3C4A92E1BEB231BBDACE" ma:contentTypeVersion="0" ma:contentTypeDescription="Create a new document." ma:contentTypeScope="" ma:versionID="82899579051dc9e5f49494bf955404b0">
  <xsd:schema xmlns:xsd="http://www.w3.org/2001/XMLSchema" xmlns:xs="http://www.w3.org/2001/XMLSchema" xmlns:p="http://schemas.microsoft.com/office/2006/metadata/properties" xmlns:ns2="a340cd5a-8d85-4c94-8b3b-dcb04460a05d" targetNamespace="http://schemas.microsoft.com/office/2006/metadata/properties" ma:root="true" ma:fieldsID="db02e23880311bbb15d0b1434d17a118" ns2:_="">
    <xsd:import namespace="a340cd5a-8d85-4c94-8b3b-dcb04460a05d"/>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0cd5a-8d85-4c94-8b3b-dcb04460a05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6A1386-9537-4EA6-B9A3-FB7D154FAC23}">
  <ds:schemaRefs>
    <ds:schemaRef ds:uri="a340cd5a-8d85-4c94-8b3b-dcb04460a05d"/>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62FC8F2-806C-4782-9382-CDEEF98BFA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40cd5a-8d85-4c94-8b3b-dcb04460a0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97F3D0-D31E-40E5-80D0-AD0B09EC31F4}">
  <ds:schemaRefs>
    <ds:schemaRef ds:uri="http://schemas.microsoft.com/sharepoint/events"/>
  </ds:schemaRefs>
</ds:datastoreItem>
</file>

<file path=customXml/itemProps4.xml><?xml version="1.0" encoding="utf-8"?>
<ds:datastoreItem xmlns:ds="http://schemas.openxmlformats.org/officeDocument/2006/customXml" ds:itemID="{02617A5B-38EC-4037-96F9-B81D9FB1B3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mn-mdh-powerpoint</Template>
  <TotalTime>4227</TotalTime>
  <Words>9002</Words>
  <Application>Microsoft Office PowerPoint</Application>
  <PresentationFormat>Widescreen</PresentationFormat>
  <Paragraphs>747</Paragraphs>
  <Slides>58</Slides>
  <Notes>58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ＭＳ Ｐゴシック</vt:lpstr>
      <vt:lpstr>Arial</vt:lpstr>
      <vt:lpstr>Calibri</vt:lpstr>
      <vt:lpstr>Calibri Light</vt:lpstr>
      <vt:lpstr>NeueHaasGroteskText Std</vt:lpstr>
      <vt:lpstr>Wingdings</vt:lpstr>
      <vt:lpstr>MN.IT</vt:lpstr>
      <vt:lpstr>AIR QUALITY</vt:lpstr>
      <vt:lpstr>NOTICE</vt:lpstr>
      <vt:lpstr>OUTLINE</vt:lpstr>
      <vt:lpstr>Clean air is essential for human health, thriving ecosystems, and a sustainable economy</vt:lpstr>
      <vt:lpstr>AIR QUALITY AND PUBLIC HEALTH</vt:lpstr>
      <vt:lpstr>WHERE DOES AIR POLLUTION COME FROM?</vt:lpstr>
      <vt:lpstr>POLLUTION EMISSIONS IN MINNESOTA</vt:lpstr>
      <vt:lpstr>AIR QUALITY AND PUBLIC HEALTH</vt:lpstr>
      <vt:lpstr>OUTLINE</vt:lpstr>
      <vt:lpstr>WEATHER VERSUS CLIMATE</vt:lpstr>
      <vt:lpstr>DEFINITIONS</vt:lpstr>
      <vt:lpstr>CLIMATE AND HEALTH ARE LINKED</vt:lpstr>
      <vt:lpstr>RISING TEMPERATURES</vt:lpstr>
      <vt:lpstr>RISING TEMPERATURES</vt:lpstr>
      <vt:lpstr>RISING TEMPERATURES</vt:lpstr>
      <vt:lpstr>ENVIRONMENTAL CHANGES</vt:lpstr>
      <vt:lpstr>PRECIPITATION INCREASES</vt:lpstr>
      <vt:lpstr>PRECIPITATION – MORE EXTREME EVENTS</vt:lpstr>
      <vt:lpstr>PRECIPITATION CHANGES</vt:lpstr>
      <vt:lpstr>HUMIDITY CHANGES</vt:lpstr>
      <vt:lpstr>OUTLINE</vt:lpstr>
      <vt:lpstr>More than 5.5 billion people worldwide die prematurely every year as a result of air pollution</vt:lpstr>
      <vt:lpstr>Air pollution contributed to nearly 2,000 deaths,  400 hospitalizations and  600 emergency department visits  in the Twin Cities in 2008.</vt:lpstr>
      <vt:lpstr>CLIMATE CHANGE AND AIR QUALITY</vt:lpstr>
      <vt:lpstr>PARTICULATE MATTER</vt:lpstr>
      <vt:lpstr>PARTICULATE MATTER</vt:lpstr>
      <vt:lpstr>PARTICULATE MATTER AND HUMAN HEALTH</vt:lpstr>
      <vt:lpstr>PARTICULATE MATTER AND HUMAN HEALTH</vt:lpstr>
      <vt:lpstr>GROUND-LEVEL OZONE</vt:lpstr>
      <vt:lpstr>GROUND-LEVEL OZONE AND HUMAN HEALTH</vt:lpstr>
      <vt:lpstr>GROUND-LEVEL OZONE AND HUMAN HEALTH</vt:lpstr>
      <vt:lpstr>MEASURING AIR QUALITY</vt:lpstr>
      <vt:lpstr>ALLERGENS</vt:lpstr>
      <vt:lpstr>ALLERGENS AND HUMAN HEALTH</vt:lpstr>
      <vt:lpstr>CLIMATE CHANGE AND ALLERGENIC POLLEN</vt:lpstr>
      <vt:lpstr>ALLERGENIC TREE POLLEN POTENTIAL</vt:lpstr>
      <vt:lpstr>CLIMATE CHANGE AND MOLD</vt:lpstr>
      <vt:lpstr>OUTLINE</vt:lpstr>
      <vt:lpstr>PUBLIC HEALTH MITIGATION STRATEGIES</vt:lpstr>
      <vt:lpstr>PUBLIC HEALTH ADAPTATION STRATEGIES</vt:lpstr>
      <vt:lpstr>MN Public Health Data Access Portal</vt:lpstr>
      <vt:lpstr>MPCA Environmental Justice Screening Tool</vt:lpstr>
      <vt:lpstr>What can individuals do to address climate change? </vt:lpstr>
      <vt:lpstr>Energy</vt:lpstr>
      <vt:lpstr>ENERGY</vt:lpstr>
      <vt:lpstr>Transportation</vt:lpstr>
      <vt:lpstr>Transportation</vt:lpstr>
      <vt:lpstr>Agriculture</vt:lpstr>
      <vt:lpstr>Agriculture</vt:lpstr>
      <vt:lpstr>SUMMARY</vt:lpstr>
      <vt:lpstr>ACKNOWLEDGEMENTS</vt:lpstr>
      <vt:lpstr>Questions?</vt:lpstr>
      <vt:lpstr>REFERENCES: 1 of 3</vt:lpstr>
      <vt:lpstr>REFERENCES: 2 of 3</vt:lpstr>
      <vt:lpstr>REFERENCES: 3 of 3</vt:lpstr>
      <vt:lpstr>PHOTO AND IMAGE CREDITS</vt:lpstr>
      <vt:lpstr>PHOTO AND IMAGE CREDITS</vt:lpstr>
      <vt:lpstr>PHOTO AND IMAGE CREDITS</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Reverse Logo</dc:title>
  <dc:subject>PowerPoint Template</dc:subject>
  <dc:creator>Resh, Micaela (MDH)</dc:creator>
  <cp:keywords>PowerPoint, Template</cp:keywords>
  <dc:description>Version 1.1, Released 8-2016</dc:description>
  <cp:lastModifiedBy>Resh, Micaela (MDH)</cp:lastModifiedBy>
  <cp:revision>251</cp:revision>
  <dcterms:created xsi:type="dcterms:W3CDTF">2017-05-08T15:53:05Z</dcterms:created>
  <dcterms:modified xsi:type="dcterms:W3CDTF">2018-09-25T16:46:26Z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0x0101006B0F0AF960DE3C4A92E1BEB231BBDACE</vt:lpwstr>
  </property>
  <property fmtid="{D5CDD505-2E9C-101B-9397-08002B2CF9AE}" pid="3" name="_dlc_DocIdItemGuid">
    <vt:lpwstr>51612d0f-3fe8-4978-a8d9-f384c5e0293e</vt:lpwstr>
  </property>
</Properties>
</file>