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77"/>
  </p:notesMasterIdLst>
  <p:handoutMasterIdLst>
    <p:handoutMasterId r:id="rId78"/>
  </p:handoutMasterIdLst>
  <p:sldIdLst>
    <p:sldId id="256" r:id="rId6"/>
    <p:sldId id="574" r:id="rId7"/>
    <p:sldId id="483" r:id="rId8"/>
    <p:sldId id="575" r:id="rId9"/>
    <p:sldId id="576" r:id="rId10"/>
    <p:sldId id="486" r:id="rId11"/>
    <p:sldId id="577" r:id="rId12"/>
    <p:sldId id="578" r:id="rId13"/>
    <p:sldId id="579" r:id="rId14"/>
    <p:sldId id="604" r:id="rId15"/>
    <p:sldId id="597" r:id="rId16"/>
    <p:sldId id="581" r:id="rId17"/>
    <p:sldId id="582" r:id="rId18"/>
    <p:sldId id="596" r:id="rId19"/>
    <p:sldId id="584" r:id="rId20"/>
    <p:sldId id="585" r:id="rId21"/>
    <p:sldId id="496" r:id="rId22"/>
    <p:sldId id="497" r:id="rId23"/>
    <p:sldId id="587" r:id="rId24"/>
    <p:sldId id="499" r:id="rId25"/>
    <p:sldId id="500" r:id="rId26"/>
    <p:sldId id="501" r:id="rId27"/>
    <p:sldId id="503" r:id="rId28"/>
    <p:sldId id="504" r:id="rId29"/>
    <p:sldId id="505" r:id="rId30"/>
    <p:sldId id="506" r:id="rId31"/>
    <p:sldId id="507" r:id="rId32"/>
    <p:sldId id="508" r:id="rId33"/>
    <p:sldId id="509" r:id="rId34"/>
    <p:sldId id="511" r:id="rId35"/>
    <p:sldId id="512" r:id="rId36"/>
    <p:sldId id="513" r:id="rId37"/>
    <p:sldId id="514" r:id="rId38"/>
    <p:sldId id="515" r:id="rId39"/>
    <p:sldId id="516" r:id="rId40"/>
    <p:sldId id="589" r:id="rId41"/>
    <p:sldId id="517" r:id="rId42"/>
    <p:sldId id="519" r:id="rId43"/>
    <p:sldId id="518" r:id="rId44"/>
    <p:sldId id="520" r:id="rId45"/>
    <p:sldId id="522" r:id="rId46"/>
    <p:sldId id="523" r:id="rId47"/>
    <p:sldId id="524" r:id="rId48"/>
    <p:sldId id="525" r:id="rId49"/>
    <p:sldId id="563" r:id="rId50"/>
    <p:sldId id="598" r:id="rId51"/>
    <p:sldId id="599" r:id="rId52"/>
    <p:sldId id="600" r:id="rId53"/>
    <p:sldId id="601" r:id="rId54"/>
    <p:sldId id="602" r:id="rId55"/>
    <p:sldId id="603" r:id="rId56"/>
    <p:sldId id="538" r:id="rId57"/>
    <p:sldId id="539" r:id="rId58"/>
    <p:sldId id="540" r:id="rId59"/>
    <p:sldId id="541" r:id="rId60"/>
    <p:sldId id="542" r:id="rId61"/>
    <p:sldId id="544" r:id="rId62"/>
    <p:sldId id="543" r:id="rId63"/>
    <p:sldId id="546" r:id="rId64"/>
    <p:sldId id="547" r:id="rId65"/>
    <p:sldId id="548" r:id="rId66"/>
    <p:sldId id="480" r:id="rId67"/>
    <p:sldId id="549" r:id="rId68"/>
    <p:sldId id="550" r:id="rId69"/>
    <p:sldId id="551" r:id="rId70"/>
    <p:sldId id="553" r:id="rId71"/>
    <p:sldId id="557" r:id="rId72"/>
    <p:sldId id="556" r:id="rId73"/>
    <p:sldId id="558" r:id="rId74"/>
    <p:sldId id="559" r:id="rId75"/>
    <p:sldId id="58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3865"/>
    <a:srgbClr val="000000"/>
    <a:srgbClr val="78BE21"/>
    <a:srgbClr val="0D0D0D"/>
    <a:srgbClr val="E8E8E8"/>
    <a:srgbClr val="B20738"/>
    <a:srgbClr val="00A3E2"/>
    <a:srgbClr val="2C2C2C"/>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17" autoAdjust="0"/>
    <p:restoredTop sz="55702" autoAdjust="0"/>
  </p:normalViewPr>
  <p:slideViewPr>
    <p:cSldViewPr snapToGrid="0">
      <p:cViewPr varScale="1">
        <p:scale>
          <a:sx n="62" d="100"/>
          <a:sy n="62" d="100"/>
        </p:scale>
        <p:origin x="1206" y="60"/>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4925" cap="rnd">
              <a:solidFill>
                <a:schemeClr val="accent2"/>
              </a:solidFill>
              <a:round/>
            </a:ln>
            <a:effectLst>
              <a:outerShdw blurRad="44450" dist="13970" dir="5400000" algn="ctr" rotWithShape="0">
                <a:srgbClr val="000000">
                  <a:alpha val="45000"/>
                </a:srgbClr>
              </a:outerShdw>
            </a:effectLst>
          </c:spPr>
          <c:marker>
            <c:symbol val="none"/>
          </c:marker>
          <c:trendline>
            <c:spPr>
              <a:ln w="22225" cap="rnd">
                <a:solidFill>
                  <a:schemeClr val="accent3"/>
                </a:solidFill>
                <a:prstDash val="sysDash"/>
              </a:ln>
              <a:effectLst/>
            </c:spPr>
            <c:trendlineType val="linear"/>
            <c:dispRSqr val="0"/>
            <c:dispEq val="0"/>
          </c:trendline>
          <c:cat>
            <c:numRef>
              <c:f>'Sheet1 (2)'!$A$1:$A$65</c:f>
              <c:numCache>
                <c:formatCode>General</c:formatCode>
                <c:ptCount val="65"/>
                <c:pt idx="0">
                  <c:v>1895</c:v>
                </c:pt>
                <c:pt idx="1">
                  <c:v>1896</c:v>
                </c:pt>
                <c:pt idx="2">
                  <c:v>1897</c:v>
                </c:pt>
                <c:pt idx="3">
                  <c:v>1898</c:v>
                </c:pt>
                <c:pt idx="4">
                  <c:v>1899</c:v>
                </c:pt>
                <c:pt idx="5">
                  <c:v>1900</c:v>
                </c:pt>
                <c:pt idx="6">
                  <c:v>1901</c:v>
                </c:pt>
                <c:pt idx="7">
                  <c:v>1902</c:v>
                </c:pt>
                <c:pt idx="8">
                  <c:v>1903</c:v>
                </c:pt>
                <c:pt idx="9">
                  <c:v>1904</c:v>
                </c:pt>
                <c:pt idx="10">
                  <c:v>1905</c:v>
                </c:pt>
                <c:pt idx="11">
                  <c:v>1906</c:v>
                </c:pt>
                <c:pt idx="12">
                  <c:v>1907</c:v>
                </c:pt>
                <c:pt idx="13">
                  <c:v>1908</c:v>
                </c:pt>
                <c:pt idx="14">
                  <c:v>1909</c:v>
                </c:pt>
                <c:pt idx="15">
                  <c:v>1910</c:v>
                </c:pt>
                <c:pt idx="16">
                  <c:v>1911</c:v>
                </c:pt>
                <c:pt idx="17">
                  <c:v>1912</c:v>
                </c:pt>
                <c:pt idx="18">
                  <c:v>1913</c:v>
                </c:pt>
                <c:pt idx="19">
                  <c:v>1914</c:v>
                </c:pt>
                <c:pt idx="20">
                  <c:v>1915</c:v>
                </c:pt>
                <c:pt idx="21">
                  <c:v>1916</c:v>
                </c:pt>
                <c:pt idx="22">
                  <c:v>1917</c:v>
                </c:pt>
                <c:pt idx="23">
                  <c:v>1918</c:v>
                </c:pt>
                <c:pt idx="24">
                  <c:v>1919</c:v>
                </c:pt>
                <c:pt idx="25">
                  <c:v>1920</c:v>
                </c:pt>
                <c:pt idx="26">
                  <c:v>1921</c:v>
                </c:pt>
                <c:pt idx="27">
                  <c:v>1922</c:v>
                </c:pt>
                <c:pt idx="28">
                  <c:v>1923</c:v>
                </c:pt>
                <c:pt idx="29">
                  <c:v>1924</c:v>
                </c:pt>
                <c:pt idx="30">
                  <c:v>1925</c:v>
                </c:pt>
                <c:pt idx="31">
                  <c:v>1926</c:v>
                </c:pt>
                <c:pt idx="32">
                  <c:v>1927</c:v>
                </c:pt>
                <c:pt idx="33">
                  <c:v>1928</c:v>
                </c:pt>
                <c:pt idx="34">
                  <c:v>1929</c:v>
                </c:pt>
                <c:pt idx="35">
                  <c:v>1930</c:v>
                </c:pt>
                <c:pt idx="36">
                  <c:v>1931</c:v>
                </c:pt>
                <c:pt idx="37">
                  <c:v>1932</c:v>
                </c:pt>
                <c:pt idx="38">
                  <c:v>1933</c:v>
                </c:pt>
                <c:pt idx="39">
                  <c:v>1934</c:v>
                </c:pt>
                <c:pt idx="40">
                  <c:v>1935</c:v>
                </c:pt>
                <c:pt idx="41">
                  <c:v>1936</c:v>
                </c:pt>
                <c:pt idx="42">
                  <c:v>1937</c:v>
                </c:pt>
                <c:pt idx="43">
                  <c:v>1938</c:v>
                </c:pt>
                <c:pt idx="44">
                  <c:v>1939</c:v>
                </c:pt>
                <c:pt idx="45">
                  <c:v>1940</c:v>
                </c:pt>
                <c:pt idx="46">
                  <c:v>1941</c:v>
                </c:pt>
                <c:pt idx="47">
                  <c:v>1942</c:v>
                </c:pt>
                <c:pt idx="48">
                  <c:v>1943</c:v>
                </c:pt>
                <c:pt idx="49">
                  <c:v>1944</c:v>
                </c:pt>
                <c:pt idx="50">
                  <c:v>1945</c:v>
                </c:pt>
                <c:pt idx="51">
                  <c:v>1946</c:v>
                </c:pt>
                <c:pt idx="52">
                  <c:v>1947</c:v>
                </c:pt>
                <c:pt idx="53">
                  <c:v>1948</c:v>
                </c:pt>
                <c:pt idx="54">
                  <c:v>1949</c:v>
                </c:pt>
                <c:pt idx="55">
                  <c:v>1950</c:v>
                </c:pt>
                <c:pt idx="56">
                  <c:v>1951</c:v>
                </c:pt>
                <c:pt idx="57">
                  <c:v>1952</c:v>
                </c:pt>
                <c:pt idx="58">
                  <c:v>1953</c:v>
                </c:pt>
                <c:pt idx="59">
                  <c:v>1954</c:v>
                </c:pt>
                <c:pt idx="60">
                  <c:v>1955</c:v>
                </c:pt>
                <c:pt idx="61">
                  <c:v>1956</c:v>
                </c:pt>
                <c:pt idx="62">
                  <c:v>1957</c:v>
                </c:pt>
                <c:pt idx="63">
                  <c:v>1958</c:v>
                </c:pt>
                <c:pt idx="64">
                  <c:v>1959</c:v>
                </c:pt>
              </c:numCache>
            </c:numRef>
          </c:cat>
          <c:val>
            <c:numRef>
              <c:f>'Sheet1 (2)'!$B$1:$B$65</c:f>
              <c:numCache>
                <c:formatCode>General</c:formatCode>
                <c:ptCount val="65"/>
                <c:pt idx="0">
                  <c:v>22.67</c:v>
                </c:pt>
                <c:pt idx="1">
                  <c:v>30.84</c:v>
                </c:pt>
                <c:pt idx="2">
                  <c:v>27.3</c:v>
                </c:pt>
                <c:pt idx="3">
                  <c:v>23.91</c:v>
                </c:pt>
                <c:pt idx="4">
                  <c:v>29.48</c:v>
                </c:pt>
                <c:pt idx="5">
                  <c:v>27.65</c:v>
                </c:pt>
                <c:pt idx="6">
                  <c:v>24.49</c:v>
                </c:pt>
                <c:pt idx="7">
                  <c:v>27.17</c:v>
                </c:pt>
                <c:pt idx="8">
                  <c:v>31.14</c:v>
                </c:pt>
                <c:pt idx="9">
                  <c:v>24.92</c:v>
                </c:pt>
                <c:pt idx="10">
                  <c:v>32.32</c:v>
                </c:pt>
                <c:pt idx="11">
                  <c:v>29.54</c:v>
                </c:pt>
                <c:pt idx="12">
                  <c:v>22.73</c:v>
                </c:pt>
                <c:pt idx="13">
                  <c:v>27.95</c:v>
                </c:pt>
                <c:pt idx="14">
                  <c:v>28.67</c:v>
                </c:pt>
                <c:pt idx="15">
                  <c:v>15.08</c:v>
                </c:pt>
                <c:pt idx="16">
                  <c:v>27.56</c:v>
                </c:pt>
                <c:pt idx="17">
                  <c:v>22.25</c:v>
                </c:pt>
                <c:pt idx="18">
                  <c:v>25.81</c:v>
                </c:pt>
                <c:pt idx="19">
                  <c:v>27.48</c:v>
                </c:pt>
                <c:pt idx="20">
                  <c:v>27.98</c:v>
                </c:pt>
                <c:pt idx="21">
                  <c:v>28.23</c:v>
                </c:pt>
                <c:pt idx="22">
                  <c:v>19.98</c:v>
                </c:pt>
                <c:pt idx="23">
                  <c:v>24.1</c:v>
                </c:pt>
                <c:pt idx="24">
                  <c:v>27.31</c:v>
                </c:pt>
                <c:pt idx="25">
                  <c:v>25.45</c:v>
                </c:pt>
                <c:pt idx="26">
                  <c:v>23.01</c:v>
                </c:pt>
                <c:pt idx="27">
                  <c:v>23.12</c:v>
                </c:pt>
                <c:pt idx="28">
                  <c:v>20.21</c:v>
                </c:pt>
                <c:pt idx="29">
                  <c:v>24.54</c:v>
                </c:pt>
                <c:pt idx="30">
                  <c:v>23.58</c:v>
                </c:pt>
                <c:pt idx="31">
                  <c:v>24.88</c:v>
                </c:pt>
                <c:pt idx="32">
                  <c:v>24.36</c:v>
                </c:pt>
                <c:pt idx="33">
                  <c:v>25.94</c:v>
                </c:pt>
                <c:pt idx="34">
                  <c:v>20.52</c:v>
                </c:pt>
                <c:pt idx="35">
                  <c:v>22.32</c:v>
                </c:pt>
                <c:pt idx="36">
                  <c:v>22.95</c:v>
                </c:pt>
                <c:pt idx="37">
                  <c:v>22.06</c:v>
                </c:pt>
                <c:pt idx="38">
                  <c:v>20.94</c:v>
                </c:pt>
                <c:pt idx="39">
                  <c:v>20.46</c:v>
                </c:pt>
                <c:pt idx="40">
                  <c:v>25.93</c:v>
                </c:pt>
                <c:pt idx="41">
                  <c:v>18.63</c:v>
                </c:pt>
                <c:pt idx="42">
                  <c:v>26.12</c:v>
                </c:pt>
                <c:pt idx="43">
                  <c:v>27.27</c:v>
                </c:pt>
                <c:pt idx="44">
                  <c:v>21.75</c:v>
                </c:pt>
                <c:pt idx="45">
                  <c:v>25.1</c:v>
                </c:pt>
                <c:pt idx="46">
                  <c:v>29.17</c:v>
                </c:pt>
                <c:pt idx="47">
                  <c:v>28.2</c:v>
                </c:pt>
                <c:pt idx="48">
                  <c:v>26.88</c:v>
                </c:pt>
                <c:pt idx="49">
                  <c:v>30.02</c:v>
                </c:pt>
                <c:pt idx="50">
                  <c:v>26.95</c:v>
                </c:pt>
                <c:pt idx="51">
                  <c:v>28.13</c:v>
                </c:pt>
                <c:pt idx="52">
                  <c:v>25.38</c:v>
                </c:pt>
                <c:pt idx="53">
                  <c:v>22.85</c:v>
                </c:pt>
                <c:pt idx="54">
                  <c:v>26.58</c:v>
                </c:pt>
                <c:pt idx="55">
                  <c:v>26.05</c:v>
                </c:pt>
                <c:pt idx="56">
                  <c:v>30.52</c:v>
                </c:pt>
                <c:pt idx="57">
                  <c:v>22.46</c:v>
                </c:pt>
                <c:pt idx="58">
                  <c:v>30.08</c:v>
                </c:pt>
                <c:pt idx="59">
                  <c:v>24.72</c:v>
                </c:pt>
                <c:pt idx="60">
                  <c:v>24.96</c:v>
                </c:pt>
                <c:pt idx="61">
                  <c:v>24.03</c:v>
                </c:pt>
                <c:pt idx="62">
                  <c:v>29.32</c:v>
                </c:pt>
                <c:pt idx="63">
                  <c:v>20.55</c:v>
                </c:pt>
                <c:pt idx="64">
                  <c:v>26.07</c:v>
                </c:pt>
              </c:numCache>
            </c:numRef>
          </c:val>
          <c:smooth val="0"/>
          <c:extLst>
            <c:ext xmlns:c16="http://schemas.microsoft.com/office/drawing/2014/chart" uri="{C3380CC4-5D6E-409C-BE32-E72D297353CC}">
              <c16:uniqueId val="{00000000-12E1-4395-BBC9-30F21A1B9E1C}"/>
            </c:ext>
          </c:extLst>
        </c:ser>
        <c:dLbls>
          <c:showLegendKey val="0"/>
          <c:showVal val="0"/>
          <c:showCatName val="0"/>
          <c:showSerName val="0"/>
          <c:showPercent val="0"/>
          <c:showBubbleSize val="0"/>
        </c:dLbls>
        <c:smooth val="0"/>
        <c:axId val="252217912"/>
        <c:axId val="252218696"/>
      </c:lineChart>
      <c:dateAx>
        <c:axId val="2522179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2218696"/>
        <c:crosses val="autoZero"/>
        <c:auto val="0"/>
        <c:lblOffset val="100"/>
        <c:baseTimeUnit val="days"/>
        <c:majorUnit val="4"/>
        <c:majorTimeUnit val="days"/>
      </c:dateAx>
      <c:valAx>
        <c:axId val="252218696"/>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baseline="0" dirty="0">
                    <a:solidFill>
                      <a:schemeClr val="tx1"/>
                    </a:solidFill>
                  </a:rPr>
                  <a:t>Precipitation (inches)</a:t>
                </a:r>
              </a:p>
            </c:rich>
          </c:tx>
          <c:layout>
            <c:manualLayout>
              <c:xMode val="edge"/>
              <c:yMode val="edge"/>
              <c:x val="2.2222222222222223E-2"/>
              <c:y val="0.26456401283172937"/>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2217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38100" cap="rnd">
              <a:solidFill>
                <a:schemeClr val="accent2"/>
              </a:solidFill>
              <a:round/>
            </a:ln>
            <a:effectLst/>
          </c:spPr>
          <c:marker>
            <c:symbol val="none"/>
          </c:marker>
          <c:trendline>
            <c:spPr>
              <a:ln w="22225" cap="rnd">
                <a:solidFill>
                  <a:schemeClr val="accent3"/>
                </a:solidFill>
                <a:prstDash val="sysDash"/>
                <a:round/>
              </a:ln>
              <a:effectLst/>
            </c:spPr>
            <c:trendlineType val="linear"/>
            <c:dispRSqr val="0"/>
            <c:dispEq val="0"/>
          </c:trendline>
          <c:cat>
            <c:numRef>
              <c:f>Sheet1!$A$1:$A$57</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Sheet1!$B$1:$B$57</c:f>
              <c:numCache>
                <c:formatCode>General</c:formatCode>
                <c:ptCount val="57"/>
                <c:pt idx="0">
                  <c:v>24.1</c:v>
                </c:pt>
                <c:pt idx="1">
                  <c:v>23.04</c:v>
                </c:pt>
                <c:pt idx="2">
                  <c:v>28.21</c:v>
                </c:pt>
                <c:pt idx="3">
                  <c:v>24.08</c:v>
                </c:pt>
                <c:pt idx="4">
                  <c:v>26.65</c:v>
                </c:pt>
                <c:pt idx="5">
                  <c:v>33.24</c:v>
                </c:pt>
                <c:pt idx="6">
                  <c:v>24.67</c:v>
                </c:pt>
                <c:pt idx="7">
                  <c:v>21.48</c:v>
                </c:pt>
                <c:pt idx="8">
                  <c:v>33.450000000000003</c:v>
                </c:pt>
                <c:pt idx="9">
                  <c:v>25.69</c:v>
                </c:pt>
                <c:pt idx="10">
                  <c:v>27.43</c:v>
                </c:pt>
                <c:pt idx="11">
                  <c:v>29.07</c:v>
                </c:pt>
                <c:pt idx="12">
                  <c:v>27.72</c:v>
                </c:pt>
                <c:pt idx="13">
                  <c:v>28.14</c:v>
                </c:pt>
                <c:pt idx="14">
                  <c:v>23.53</c:v>
                </c:pt>
                <c:pt idx="15">
                  <c:v>27.99</c:v>
                </c:pt>
                <c:pt idx="16">
                  <c:v>15.87</c:v>
                </c:pt>
                <c:pt idx="17">
                  <c:v>33.93</c:v>
                </c:pt>
                <c:pt idx="18">
                  <c:v>25.93</c:v>
                </c:pt>
                <c:pt idx="19">
                  <c:v>28.39</c:v>
                </c:pt>
                <c:pt idx="20">
                  <c:v>22.07</c:v>
                </c:pt>
                <c:pt idx="21">
                  <c:v>28.05</c:v>
                </c:pt>
                <c:pt idx="22">
                  <c:v>29.82</c:v>
                </c:pt>
                <c:pt idx="23">
                  <c:v>29.13</c:v>
                </c:pt>
                <c:pt idx="24">
                  <c:v>28.01</c:v>
                </c:pt>
                <c:pt idx="25">
                  <c:v>30.69</c:v>
                </c:pt>
                <c:pt idx="26">
                  <c:v>31.44</c:v>
                </c:pt>
                <c:pt idx="27">
                  <c:v>22.09</c:v>
                </c:pt>
                <c:pt idx="28">
                  <c:v>22.41</c:v>
                </c:pt>
                <c:pt idx="29">
                  <c:v>22.47</c:v>
                </c:pt>
                <c:pt idx="30">
                  <c:v>26.36</c:v>
                </c:pt>
                <c:pt idx="31">
                  <c:v>32.200000000000003</c:v>
                </c:pt>
                <c:pt idx="32">
                  <c:v>25.47</c:v>
                </c:pt>
                <c:pt idx="33">
                  <c:v>31.44</c:v>
                </c:pt>
                <c:pt idx="34">
                  <c:v>28.23</c:v>
                </c:pt>
                <c:pt idx="35">
                  <c:v>29.51</c:v>
                </c:pt>
                <c:pt idx="36">
                  <c:v>27.77</c:v>
                </c:pt>
                <c:pt idx="37">
                  <c:v>25.2</c:v>
                </c:pt>
                <c:pt idx="38">
                  <c:v>28.84</c:v>
                </c:pt>
                <c:pt idx="39">
                  <c:v>29.67</c:v>
                </c:pt>
                <c:pt idx="40">
                  <c:v>27.98</c:v>
                </c:pt>
                <c:pt idx="41">
                  <c:v>29.28</c:v>
                </c:pt>
                <c:pt idx="42">
                  <c:v>28.59</c:v>
                </c:pt>
                <c:pt idx="43">
                  <c:v>22.2</c:v>
                </c:pt>
                <c:pt idx="44">
                  <c:v>29.87</c:v>
                </c:pt>
                <c:pt idx="45">
                  <c:v>31.6</c:v>
                </c:pt>
                <c:pt idx="46">
                  <c:v>22.78</c:v>
                </c:pt>
                <c:pt idx="47">
                  <c:v>29.21</c:v>
                </c:pt>
                <c:pt idx="48">
                  <c:v>27.34</c:v>
                </c:pt>
                <c:pt idx="49">
                  <c:v>26.38</c:v>
                </c:pt>
                <c:pt idx="50">
                  <c:v>33.44</c:v>
                </c:pt>
                <c:pt idx="51">
                  <c:v>24.35</c:v>
                </c:pt>
                <c:pt idx="52">
                  <c:v>26.17</c:v>
                </c:pt>
                <c:pt idx="53">
                  <c:v>29.01</c:v>
                </c:pt>
                <c:pt idx="54">
                  <c:v>29.12</c:v>
                </c:pt>
                <c:pt idx="55">
                  <c:v>29.46</c:v>
                </c:pt>
                <c:pt idx="56">
                  <c:v>33.799999999999997</c:v>
                </c:pt>
              </c:numCache>
            </c:numRef>
          </c:val>
          <c:smooth val="0"/>
          <c:extLst>
            <c:ext xmlns:c16="http://schemas.microsoft.com/office/drawing/2014/chart" uri="{C3380CC4-5D6E-409C-BE32-E72D297353CC}">
              <c16:uniqueId val="{00000000-46F6-4BB1-A74F-E1288E4D01DC}"/>
            </c:ext>
          </c:extLst>
        </c:ser>
        <c:dLbls>
          <c:showLegendKey val="0"/>
          <c:showVal val="0"/>
          <c:showCatName val="0"/>
          <c:showSerName val="0"/>
          <c:showPercent val="0"/>
          <c:showBubbleSize val="0"/>
        </c:dLbls>
        <c:smooth val="0"/>
        <c:axId val="252215952"/>
        <c:axId val="252219088"/>
      </c:lineChart>
      <c:dateAx>
        <c:axId val="252215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tx1"/>
                </a:solidFill>
                <a:latin typeface="+mn-lt"/>
                <a:ea typeface="+mn-ea"/>
                <a:cs typeface="+mn-cs"/>
              </a:defRPr>
            </a:pPr>
            <a:endParaRPr lang="en-US"/>
          </a:p>
        </c:txPr>
        <c:crossAx val="252219088"/>
        <c:crosses val="autoZero"/>
        <c:auto val="0"/>
        <c:lblOffset val="100"/>
        <c:baseTimeUnit val="days"/>
        <c:majorUnit val="4"/>
        <c:majorTimeUnit val="days"/>
      </c:dateAx>
      <c:valAx>
        <c:axId val="252219088"/>
        <c:scaling>
          <c:orientation val="minMax"/>
          <c:max val="35"/>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2215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997" dirty="0"/>
              <a:t>Minnesota Severe Weather </a:t>
            </a:r>
            <a:r>
              <a:rPr lang="en-US" sz="1997" dirty="0" smtClean="0"/>
              <a:t>Damages, </a:t>
            </a:r>
            <a:r>
              <a:rPr lang="en-US" sz="1997" baseline="0" dirty="0" smtClean="0"/>
              <a:t>2000 - 2015</a:t>
            </a:r>
            <a:endParaRPr lang="en-US" sz="2000" dirty="0"/>
          </a:p>
        </c:rich>
      </c:tx>
      <c:overlay val="1"/>
    </c:title>
    <c:autoTitleDeleted val="0"/>
    <c:plotArea>
      <c:layout>
        <c:manualLayout>
          <c:layoutTarget val="inner"/>
          <c:xMode val="edge"/>
          <c:yMode val="edge"/>
          <c:x val="7.5761876201775158E-2"/>
          <c:y val="0.21121242956505884"/>
          <c:w val="0.71228475060718066"/>
          <c:h val="0.7234638592064967"/>
        </c:manualLayout>
      </c:layout>
      <c:barChart>
        <c:barDir val="bar"/>
        <c:grouping val="stacked"/>
        <c:varyColors val="0"/>
        <c:ser>
          <c:idx val="0"/>
          <c:order val="0"/>
          <c:tx>
            <c:strRef>
              <c:f>Data!$A$14</c:f>
              <c:strCache>
                <c:ptCount val="1"/>
                <c:pt idx="0">
                  <c:v>Property Damage ($M)</c:v>
                </c:pt>
              </c:strCache>
            </c:strRef>
          </c:tx>
          <c:spPr>
            <a:solidFill>
              <a:srgbClr val="0070C0"/>
            </a:solidFill>
          </c:spPr>
          <c:invertIfNegative val="0"/>
          <c:cat>
            <c:numRef>
              <c:f>Data!$B$1:$V$1</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Data!$B$14:$V$14</c:f>
              <c:numCache>
                <c:formatCode>General</c:formatCode>
                <c:ptCount val="16"/>
                <c:pt idx="0">
                  <c:v>57.9</c:v>
                </c:pt>
                <c:pt idx="1">
                  <c:v>408.2</c:v>
                </c:pt>
                <c:pt idx="2">
                  <c:v>239.8</c:v>
                </c:pt>
                <c:pt idx="3">
                  <c:v>35.299999999999997</c:v>
                </c:pt>
                <c:pt idx="4">
                  <c:v>20.2</c:v>
                </c:pt>
                <c:pt idx="5">
                  <c:v>312.3</c:v>
                </c:pt>
                <c:pt idx="6">
                  <c:v>205</c:v>
                </c:pt>
                <c:pt idx="7">
                  <c:v>229.62</c:v>
                </c:pt>
                <c:pt idx="8">
                  <c:v>61.76</c:v>
                </c:pt>
                <c:pt idx="9">
                  <c:v>6.59</c:v>
                </c:pt>
                <c:pt idx="10">
                  <c:v>115.23</c:v>
                </c:pt>
                <c:pt idx="11">
                  <c:v>189.89</c:v>
                </c:pt>
                <c:pt idx="12">
                  <c:v>58.3</c:v>
                </c:pt>
                <c:pt idx="13">
                  <c:v>112.09</c:v>
                </c:pt>
                <c:pt idx="14">
                  <c:v>47.55</c:v>
                </c:pt>
                <c:pt idx="15">
                  <c:v>6.51</c:v>
                </c:pt>
              </c:numCache>
            </c:numRef>
          </c:val>
          <c:extLst>
            <c:ext xmlns:c16="http://schemas.microsoft.com/office/drawing/2014/chart" uri="{C3380CC4-5D6E-409C-BE32-E72D297353CC}">
              <c16:uniqueId val="{00000000-BC0B-4FB3-AB0D-02BACF916E39}"/>
            </c:ext>
          </c:extLst>
        </c:ser>
        <c:ser>
          <c:idx val="1"/>
          <c:order val="1"/>
          <c:tx>
            <c:strRef>
              <c:f>Data!$A$15</c:f>
              <c:strCache>
                <c:ptCount val="1"/>
                <c:pt idx="0">
                  <c:v>Crop Damage ($M)</c:v>
                </c:pt>
              </c:strCache>
            </c:strRef>
          </c:tx>
          <c:spPr>
            <a:solidFill>
              <a:schemeClr val="accent2"/>
            </a:solidFill>
          </c:spPr>
          <c:invertIfNegative val="0"/>
          <c:cat>
            <c:numRef>
              <c:f>Data!$B$1:$V$1</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Data!$B$15:$V$15</c:f>
              <c:numCache>
                <c:formatCode>General</c:formatCode>
                <c:ptCount val="16"/>
                <c:pt idx="0">
                  <c:v>38.4</c:v>
                </c:pt>
                <c:pt idx="1">
                  <c:v>11</c:v>
                </c:pt>
                <c:pt idx="2">
                  <c:v>38.5</c:v>
                </c:pt>
                <c:pt idx="3">
                  <c:v>27.7</c:v>
                </c:pt>
                <c:pt idx="4">
                  <c:v>22.3</c:v>
                </c:pt>
                <c:pt idx="5">
                  <c:v>0.3</c:v>
                </c:pt>
                <c:pt idx="6">
                  <c:v>12.2</c:v>
                </c:pt>
                <c:pt idx="7">
                  <c:v>5.33</c:v>
                </c:pt>
                <c:pt idx="8">
                  <c:v>22.55</c:v>
                </c:pt>
                <c:pt idx="9">
                  <c:v>1.4</c:v>
                </c:pt>
                <c:pt idx="10">
                  <c:v>8</c:v>
                </c:pt>
                <c:pt idx="11">
                  <c:v>6.02</c:v>
                </c:pt>
                <c:pt idx="12">
                  <c:v>2.5499999999999998</c:v>
                </c:pt>
                <c:pt idx="13">
                  <c:v>2.04</c:v>
                </c:pt>
                <c:pt idx="14">
                  <c:v>0.54</c:v>
                </c:pt>
                <c:pt idx="15">
                  <c:v>0.61</c:v>
                </c:pt>
              </c:numCache>
            </c:numRef>
          </c:val>
          <c:extLst>
            <c:ext xmlns:c16="http://schemas.microsoft.com/office/drawing/2014/chart" uri="{C3380CC4-5D6E-409C-BE32-E72D297353CC}">
              <c16:uniqueId val="{00000001-BC0B-4FB3-AB0D-02BACF916E39}"/>
            </c:ext>
          </c:extLst>
        </c:ser>
        <c:dLbls>
          <c:showLegendKey val="0"/>
          <c:showVal val="0"/>
          <c:showCatName val="0"/>
          <c:showSerName val="0"/>
          <c:showPercent val="0"/>
          <c:showBubbleSize val="0"/>
        </c:dLbls>
        <c:gapWidth val="150"/>
        <c:overlap val="100"/>
        <c:axId val="385232992"/>
        <c:axId val="385233384"/>
      </c:barChart>
      <c:catAx>
        <c:axId val="385232992"/>
        <c:scaling>
          <c:orientation val="minMax"/>
        </c:scaling>
        <c:delete val="0"/>
        <c:axPos val="l"/>
        <c:numFmt formatCode="General" sourceLinked="1"/>
        <c:majorTickMark val="out"/>
        <c:minorTickMark val="none"/>
        <c:tickLblPos val="nextTo"/>
        <c:txPr>
          <a:bodyPr/>
          <a:lstStyle/>
          <a:p>
            <a:pPr>
              <a:defRPr sz="1198"/>
            </a:pPr>
            <a:endParaRPr lang="en-US"/>
          </a:p>
        </c:txPr>
        <c:crossAx val="385233384"/>
        <c:crosses val="autoZero"/>
        <c:auto val="1"/>
        <c:lblAlgn val="ctr"/>
        <c:lblOffset val="100"/>
        <c:noMultiLvlLbl val="0"/>
      </c:catAx>
      <c:valAx>
        <c:axId val="385233384"/>
        <c:scaling>
          <c:orientation val="minMax"/>
        </c:scaling>
        <c:delete val="0"/>
        <c:axPos val="b"/>
        <c:majorGridlines/>
        <c:numFmt formatCode="General" sourceLinked="1"/>
        <c:majorTickMark val="out"/>
        <c:minorTickMark val="none"/>
        <c:tickLblPos val="nextTo"/>
        <c:crossAx val="385232992"/>
        <c:crosses val="autoZero"/>
        <c:crossBetween val="between"/>
      </c:valAx>
      <c:spPr>
        <a:noFill/>
        <a:ln w="25363">
          <a:noFill/>
        </a:ln>
      </c:spPr>
    </c:plotArea>
    <c:legend>
      <c:legendPos val="r"/>
      <c:overlay val="0"/>
      <c:txPr>
        <a:bodyPr/>
        <a:lstStyle/>
        <a:p>
          <a:pPr>
            <a:defRPr sz="1198"/>
          </a:pPr>
          <a:endParaRPr lang="en-US"/>
        </a:p>
      </c:txPr>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DF559-F7AC-45DD-BE7C-FAAF027A5498}" type="doc">
      <dgm:prSet loTypeId="urn:microsoft.com/office/officeart/2005/8/layout/chevron1" loCatId="process" qsTypeId="urn:microsoft.com/office/officeart/2005/8/quickstyle/simple1" qsCatId="simple" csTypeId="urn:microsoft.com/office/officeart/2005/8/colors/accent1_2" csCatId="accent1" phldr="1"/>
      <dgm:spPr/>
    </dgm:pt>
    <dgm:pt modelId="{E262B30B-4B64-446F-84EC-6E3BCBE112CA}">
      <dgm:prSet phldrT="[Text]"/>
      <dgm:spPr>
        <a:solidFill>
          <a:schemeClr val="accent1"/>
        </a:solidFill>
      </dgm:spPr>
      <dgm:t>
        <a:bodyPr/>
        <a:lstStyle/>
        <a:p>
          <a:r>
            <a:rPr lang="en-US" dirty="0" smtClean="0"/>
            <a:t>1860s</a:t>
          </a:r>
          <a:endParaRPr lang="en-US" dirty="0"/>
        </a:p>
      </dgm:t>
    </dgm:pt>
    <dgm:pt modelId="{DC2C7255-EC8A-47A6-8872-0D9EF554E13D}" type="parTrans" cxnId="{92E6F1E3-5261-469E-906F-C34D1D8457A2}">
      <dgm:prSet/>
      <dgm:spPr/>
      <dgm:t>
        <a:bodyPr/>
        <a:lstStyle/>
        <a:p>
          <a:endParaRPr lang="en-US"/>
        </a:p>
      </dgm:t>
    </dgm:pt>
    <dgm:pt modelId="{5C68DC27-32DC-4BC2-99F7-5A5153FD3AC7}" type="sibTrans" cxnId="{92E6F1E3-5261-469E-906F-C34D1D8457A2}">
      <dgm:prSet/>
      <dgm:spPr/>
      <dgm:t>
        <a:bodyPr/>
        <a:lstStyle/>
        <a:p>
          <a:endParaRPr lang="en-US"/>
        </a:p>
      </dgm:t>
    </dgm:pt>
    <dgm:pt modelId="{1D35A5D8-83EF-44A6-AC7F-BF453A45A1B3}">
      <dgm:prSet phldrT="[Text]"/>
      <dgm:spPr>
        <a:solidFill>
          <a:schemeClr val="accent2"/>
        </a:solidFill>
      </dgm:spPr>
      <dgm:t>
        <a:bodyPr/>
        <a:lstStyle/>
        <a:p>
          <a:r>
            <a:rPr lang="en-US" dirty="0" smtClean="0"/>
            <a:t>1870s</a:t>
          </a:r>
          <a:endParaRPr lang="en-US" dirty="0"/>
        </a:p>
      </dgm:t>
    </dgm:pt>
    <dgm:pt modelId="{1EA12EDA-2223-4785-9AE3-8743CA723796}" type="parTrans" cxnId="{30CA70FA-8089-427C-9F32-89199E9CA513}">
      <dgm:prSet/>
      <dgm:spPr/>
      <dgm:t>
        <a:bodyPr/>
        <a:lstStyle/>
        <a:p>
          <a:endParaRPr lang="en-US"/>
        </a:p>
      </dgm:t>
    </dgm:pt>
    <dgm:pt modelId="{0CD9C6ED-D6C9-49C6-B00D-D30E06B349CA}" type="sibTrans" cxnId="{30CA70FA-8089-427C-9F32-89199E9CA513}">
      <dgm:prSet/>
      <dgm:spPr/>
      <dgm:t>
        <a:bodyPr/>
        <a:lstStyle/>
        <a:p>
          <a:endParaRPr lang="en-US"/>
        </a:p>
      </dgm:t>
    </dgm:pt>
    <dgm:pt modelId="{A4D34091-CD7E-4A9C-89CD-42490C13A12A}">
      <dgm:prSet phldrT="[Text]"/>
      <dgm:spPr>
        <a:solidFill>
          <a:schemeClr val="accent2"/>
        </a:solidFill>
      </dgm:spPr>
      <dgm:t>
        <a:bodyPr/>
        <a:lstStyle/>
        <a:p>
          <a:r>
            <a:rPr lang="en-US" dirty="0" smtClean="0"/>
            <a:t>1880s</a:t>
          </a:r>
          <a:endParaRPr lang="en-US" dirty="0"/>
        </a:p>
      </dgm:t>
    </dgm:pt>
    <dgm:pt modelId="{32E7021A-3D3B-4D81-9EED-FD93C36F2B0E}" type="parTrans" cxnId="{8F12CAE1-5615-4948-84AD-F79A701AA814}">
      <dgm:prSet/>
      <dgm:spPr/>
      <dgm:t>
        <a:bodyPr/>
        <a:lstStyle/>
        <a:p>
          <a:endParaRPr lang="en-US"/>
        </a:p>
      </dgm:t>
    </dgm:pt>
    <dgm:pt modelId="{8BF6A22F-BED6-460B-A5CF-C80A8C034072}" type="sibTrans" cxnId="{8F12CAE1-5615-4948-84AD-F79A701AA814}">
      <dgm:prSet/>
      <dgm:spPr/>
      <dgm:t>
        <a:bodyPr/>
        <a:lstStyle/>
        <a:p>
          <a:endParaRPr lang="en-US"/>
        </a:p>
      </dgm:t>
    </dgm:pt>
    <dgm:pt modelId="{126932CB-BDB2-4D58-955D-2BD71F6441AE}">
      <dgm:prSet phldrT="[Text]"/>
      <dgm:spPr>
        <a:solidFill>
          <a:schemeClr val="accent2"/>
        </a:solidFill>
      </dgm:spPr>
      <dgm:t>
        <a:bodyPr/>
        <a:lstStyle/>
        <a:p>
          <a:r>
            <a:rPr lang="en-US" dirty="0" smtClean="0"/>
            <a:t>1900s</a:t>
          </a:r>
          <a:endParaRPr lang="en-US" dirty="0"/>
        </a:p>
      </dgm:t>
    </dgm:pt>
    <dgm:pt modelId="{DA0148E6-CBCA-42A7-8793-76A4486B8EBF}" type="parTrans" cxnId="{EA234F0B-DC74-4D52-A748-6D8DD2D3314C}">
      <dgm:prSet/>
      <dgm:spPr/>
      <dgm:t>
        <a:bodyPr/>
        <a:lstStyle/>
        <a:p>
          <a:endParaRPr lang="en-US"/>
        </a:p>
      </dgm:t>
    </dgm:pt>
    <dgm:pt modelId="{C7EEF631-2A11-4641-92C4-3505B1A25CFC}" type="sibTrans" cxnId="{EA234F0B-DC74-4D52-A748-6D8DD2D3314C}">
      <dgm:prSet/>
      <dgm:spPr/>
      <dgm:t>
        <a:bodyPr/>
        <a:lstStyle/>
        <a:p>
          <a:endParaRPr lang="en-US"/>
        </a:p>
      </dgm:t>
    </dgm:pt>
    <dgm:pt modelId="{C1D43EEF-326D-4D5F-8D33-0FA0C4BE26C8}">
      <dgm:prSet phldrT="[Text]"/>
      <dgm:spPr>
        <a:solidFill>
          <a:schemeClr val="accent1"/>
        </a:solidFill>
      </dgm:spPr>
      <dgm:t>
        <a:bodyPr/>
        <a:lstStyle/>
        <a:p>
          <a:r>
            <a:rPr lang="en-US" dirty="0" smtClean="0"/>
            <a:t>1910s</a:t>
          </a:r>
          <a:endParaRPr lang="en-US" dirty="0"/>
        </a:p>
      </dgm:t>
    </dgm:pt>
    <dgm:pt modelId="{09417045-AE0D-4670-8F35-C8A52FE0CAF8}" type="parTrans" cxnId="{93CBF696-B1CE-4321-A1C8-4156EA4ADB8B}">
      <dgm:prSet/>
      <dgm:spPr/>
      <dgm:t>
        <a:bodyPr/>
        <a:lstStyle/>
        <a:p>
          <a:endParaRPr lang="en-US"/>
        </a:p>
      </dgm:t>
    </dgm:pt>
    <dgm:pt modelId="{9BDEFDAA-1ACE-42B8-8727-F28CB3241BDE}" type="sibTrans" cxnId="{93CBF696-B1CE-4321-A1C8-4156EA4ADB8B}">
      <dgm:prSet/>
      <dgm:spPr/>
      <dgm:t>
        <a:bodyPr/>
        <a:lstStyle/>
        <a:p>
          <a:endParaRPr lang="en-US"/>
        </a:p>
      </dgm:t>
    </dgm:pt>
    <dgm:pt modelId="{7AF7CF7C-114D-47CC-BE01-B62FE1E770D9}">
      <dgm:prSet phldrT="[Text]"/>
      <dgm:spPr>
        <a:solidFill>
          <a:schemeClr val="accent2"/>
        </a:solidFill>
      </dgm:spPr>
      <dgm:t>
        <a:bodyPr/>
        <a:lstStyle/>
        <a:p>
          <a:r>
            <a:rPr lang="en-US" dirty="0" smtClean="0"/>
            <a:t>1920s</a:t>
          </a:r>
          <a:endParaRPr lang="en-US" dirty="0"/>
        </a:p>
      </dgm:t>
    </dgm:pt>
    <dgm:pt modelId="{E1F266F5-8437-456C-90E3-131B81225A9A}" type="parTrans" cxnId="{411874AF-8045-423D-812A-21D23ABE8DAC}">
      <dgm:prSet/>
      <dgm:spPr/>
      <dgm:t>
        <a:bodyPr/>
        <a:lstStyle/>
        <a:p>
          <a:endParaRPr lang="en-US"/>
        </a:p>
      </dgm:t>
    </dgm:pt>
    <dgm:pt modelId="{F30981C5-509E-437F-B890-37C75EB18D99}" type="sibTrans" cxnId="{411874AF-8045-423D-812A-21D23ABE8DAC}">
      <dgm:prSet/>
      <dgm:spPr/>
      <dgm:t>
        <a:bodyPr/>
        <a:lstStyle/>
        <a:p>
          <a:endParaRPr lang="en-US"/>
        </a:p>
      </dgm:t>
    </dgm:pt>
    <dgm:pt modelId="{60DF42AE-489D-4EA8-8D56-5D19D10C7E65}">
      <dgm:prSet phldrT="[Text]"/>
      <dgm:spPr>
        <a:solidFill>
          <a:schemeClr val="accent2"/>
        </a:solidFill>
      </dgm:spPr>
      <dgm:t>
        <a:bodyPr/>
        <a:lstStyle/>
        <a:p>
          <a:r>
            <a:rPr lang="en-US" dirty="0" smtClean="0"/>
            <a:t>1930s</a:t>
          </a:r>
          <a:endParaRPr lang="en-US" dirty="0"/>
        </a:p>
      </dgm:t>
    </dgm:pt>
    <dgm:pt modelId="{CB81EF40-506C-4553-A56A-3ACCBF81A478}" type="parTrans" cxnId="{27C53FFE-A17C-4893-B7DF-A17278B31870}">
      <dgm:prSet/>
      <dgm:spPr/>
      <dgm:t>
        <a:bodyPr/>
        <a:lstStyle/>
        <a:p>
          <a:endParaRPr lang="en-US"/>
        </a:p>
      </dgm:t>
    </dgm:pt>
    <dgm:pt modelId="{9CE388AC-6295-4219-B6DD-92E112AF05AC}" type="sibTrans" cxnId="{27C53FFE-A17C-4893-B7DF-A17278B31870}">
      <dgm:prSet/>
      <dgm:spPr/>
      <dgm:t>
        <a:bodyPr/>
        <a:lstStyle/>
        <a:p>
          <a:endParaRPr lang="en-US"/>
        </a:p>
      </dgm:t>
    </dgm:pt>
    <dgm:pt modelId="{9D7215EC-E5FF-4401-9A2E-5FBED846A16F}">
      <dgm:prSet phldrT="[Text]"/>
      <dgm:spPr>
        <a:solidFill>
          <a:schemeClr val="accent1"/>
        </a:solidFill>
      </dgm:spPr>
      <dgm:t>
        <a:bodyPr/>
        <a:lstStyle/>
        <a:p>
          <a:r>
            <a:rPr lang="en-US" dirty="0" smtClean="0"/>
            <a:t>1940s</a:t>
          </a:r>
          <a:endParaRPr lang="en-US" dirty="0"/>
        </a:p>
      </dgm:t>
    </dgm:pt>
    <dgm:pt modelId="{E49C1417-4FDA-41FA-BC55-2F98416C6C36}" type="parTrans" cxnId="{07431698-434B-40FF-A2FE-EF05FA956F36}">
      <dgm:prSet/>
      <dgm:spPr/>
      <dgm:t>
        <a:bodyPr/>
        <a:lstStyle/>
        <a:p>
          <a:endParaRPr lang="en-US"/>
        </a:p>
      </dgm:t>
    </dgm:pt>
    <dgm:pt modelId="{8F21690A-5266-42EE-979F-350F618C99F3}" type="sibTrans" cxnId="{07431698-434B-40FF-A2FE-EF05FA956F36}">
      <dgm:prSet/>
      <dgm:spPr/>
      <dgm:t>
        <a:bodyPr/>
        <a:lstStyle/>
        <a:p>
          <a:endParaRPr lang="en-US"/>
        </a:p>
      </dgm:t>
    </dgm:pt>
    <dgm:pt modelId="{4019E862-0951-49E3-A065-6A5A81542997}">
      <dgm:prSet phldrT="[Text]"/>
      <dgm:spPr>
        <a:solidFill>
          <a:schemeClr val="accent2"/>
        </a:solidFill>
      </dgm:spPr>
      <dgm:t>
        <a:bodyPr/>
        <a:lstStyle/>
        <a:p>
          <a:r>
            <a:rPr lang="en-US" dirty="0" smtClean="0"/>
            <a:t>1950s</a:t>
          </a:r>
          <a:endParaRPr lang="en-US" dirty="0"/>
        </a:p>
      </dgm:t>
    </dgm:pt>
    <dgm:pt modelId="{AE11FE5B-A8BA-4B71-8ED6-43FC7A650A22}" type="parTrans" cxnId="{112C6CA9-A000-4B6C-B42F-FB4D757C1957}">
      <dgm:prSet/>
      <dgm:spPr/>
      <dgm:t>
        <a:bodyPr/>
        <a:lstStyle/>
        <a:p>
          <a:endParaRPr lang="en-US"/>
        </a:p>
      </dgm:t>
    </dgm:pt>
    <dgm:pt modelId="{5ACFCDA1-C620-449D-A985-11256B5174EE}" type="sibTrans" cxnId="{112C6CA9-A000-4B6C-B42F-FB4D757C1957}">
      <dgm:prSet/>
      <dgm:spPr/>
      <dgm:t>
        <a:bodyPr/>
        <a:lstStyle/>
        <a:p>
          <a:endParaRPr lang="en-US"/>
        </a:p>
      </dgm:t>
    </dgm:pt>
    <dgm:pt modelId="{C7FF0A48-97EF-4899-9A7E-9D319EC5C555}">
      <dgm:prSet phldrT="[Text]"/>
      <dgm:spPr>
        <a:solidFill>
          <a:schemeClr val="accent2"/>
        </a:solidFill>
      </dgm:spPr>
      <dgm:t>
        <a:bodyPr/>
        <a:lstStyle/>
        <a:p>
          <a:r>
            <a:rPr lang="en-US" dirty="0" smtClean="0"/>
            <a:t>1960s</a:t>
          </a:r>
          <a:endParaRPr lang="en-US" dirty="0"/>
        </a:p>
      </dgm:t>
    </dgm:pt>
    <dgm:pt modelId="{71000ABA-243B-45F9-BB53-DAEF1AA2DD62}" type="parTrans" cxnId="{143CC367-D480-49C4-BD6C-67CE39DB3158}">
      <dgm:prSet/>
      <dgm:spPr/>
      <dgm:t>
        <a:bodyPr/>
        <a:lstStyle/>
        <a:p>
          <a:endParaRPr lang="en-US"/>
        </a:p>
      </dgm:t>
    </dgm:pt>
    <dgm:pt modelId="{1478DCB0-7891-45E5-B6A8-D086B76A03C1}" type="sibTrans" cxnId="{143CC367-D480-49C4-BD6C-67CE39DB3158}">
      <dgm:prSet/>
      <dgm:spPr/>
      <dgm:t>
        <a:bodyPr/>
        <a:lstStyle/>
        <a:p>
          <a:endParaRPr lang="en-US"/>
        </a:p>
      </dgm:t>
    </dgm:pt>
    <dgm:pt modelId="{D6A9870B-0A51-4EA0-A62B-EC155BEC091D}">
      <dgm:prSet phldrT="[Text]"/>
      <dgm:spPr>
        <a:solidFill>
          <a:schemeClr val="accent1"/>
        </a:solidFill>
      </dgm:spPr>
      <dgm:t>
        <a:bodyPr/>
        <a:lstStyle/>
        <a:p>
          <a:r>
            <a:rPr lang="en-US" dirty="0" smtClean="0"/>
            <a:t>1970s</a:t>
          </a:r>
          <a:endParaRPr lang="en-US" dirty="0"/>
        </a:p>
      </dgm:t>
    </dgm:pt>
    <dgm:pt modelId="{07E31F13-BFC1-41BF-AEB7-1B02CF699DD5}" type="parTrans" cxnId="{36469C25-A2AD-48D2-9787-C4D94E2C145D}">
      <dgm:prSet/>
      <dgm:spPr/>
      <dgm:t>
        <a:bodyPr/>
        <a:lstStyle/>
        <a:p>
          <a:endParaRPr lang="en-US"/>
        </a:p>
      </dgm:t>
    </dgm:pt>
    <dgm:pt modelId="{5A6AF3D5-394A-4122-B0B7-739A6B8FEC17}" type="sibTrans" cxnId="{36469C25-A2AD-48D2-9787-C4D94E2C145D}">
      <dgm:prSet/>
      <dgm:spPr/>
      <dgm:t>
        <a:bodyPr/>
        <a:lstStyle/>
        <a:p>
          <a:endParaRPr lang="en-US"/>
        </a:p>
      </dgm:t>
    </dgm:pt>
    <dgm:pt modelId="{3F6E8958-297A-49C8-8180-36D4317B38DA}">
      <dgm:prSet phldrT="[Text]"/>
      <dgm:spPr>
        <a:solidFill>
          <a:schemeClr val="accent1"/>
        </a:solidFill>
      </dgm:spPr>
      <dgm:t>
        <a:bodyPr/>
        <a:lstStyle/>
        <a:p>
          <a:r>
            <a:rPr lang="en-US" dirty="0" smtClean="0"/>
            <a:t>1980s</a:t>
          </a:r>
          <a:endParaRPr lang="en-US" dirty="0"/>
        </a:p>
      </dgm:t>
    </dgm:pt>
    <dgm:pt modelId="{45490BBC-D845-4486-8229-9A5ABC9AAB3F}" type="parTrans" cxnId="{A2DB190F-26F7-4D77-8336-2210EBE1D678}">
      <dgm:prSet/>
      <dgm:spPr/>
      <dgm:t>
        <a:bodyPr/>
        <a:lstStyle/>
        <a:p>
          <a:endParaRPr lang="en-US"/>
        </a:p>
      </dgm:t>
    </dgm:pt>
    <dgm:pt modelId="{FD6113AC-DEEF-487D-9B24-99300EE9F502}" type="sibTrans" cxnId="{A2DB190F-26F7-4D77-8336-2210EBE1D678}">
      <dgm:prSet/>
      <dgm:spPr/>
      <dgm:t>
        <a:bodyPr/>
        <a:lstStyle/>
        <a:p>
          <a:endParaRPr lang="en-US"/>
        </a:p>
      </dgm:t>
    </dgm:pt>
    <dgm:pt modelId="{CC162C2D-872F-4BC4-9727-CFF2ABD88E36}">
      <dgm:prSet phldrT="[Text]"/>
      <dgm:spPr>
        <a:solidFill>
          <a:schemeClr val="accent2"/>
        </a:solidFill>
      </dgm:spPr>
      <dgm:t>
        <a:bodyPr/>
        <a:lstStyle/>
        <a:p>
          <a:r>
            <a:rPr lang="en-US" dirty="0" smtClean="0"/>
            <a:t>1990s</a:t>
          </a:r>
          <a:endParaRPr lang="en-US" dirty="0"/>
        </a:p>
      </dgm:t>
    </dgm:pt>
    <dgm:pt modelId="{F6CB0528-41E7-4463-B20B-58DC0EE147C1}" type="parTrans" cxnId="{C08AD554-C6B5-457D-AC76-4B4144D679EB}">
      <dgm:prSet/>
      <dgm:spPr/>
      <dgm:t>
        <a:bodyPr/>
        <a:lstStyle/>
        <a:p>
          <a:endParaRPr lang="en-US"/>
        </a:p>
      </dgm:t>
    </dgm:pt>
    <dgm:pt modelId="{40138959-3B0C-4F3C-9CC4-6C97CC89A9CE}" type="sibTrans" cxnId="{C08AD554-C6B5-457D-AC76-4B4144D679EB}">
      <dgm:prSet/>
      <dgm:spPr/>
      <dgm:t>
        <a:bodyPr/>
        <a:lstStyle/>
        <a:p>
          <a:endParaRPr lang="en-US"/>
        </a:p>
      </dgm:t>
    </dgm:pt>
    <dgm:pt modelId="{454726BE-A267-4D6A-8AA8-F5CE92A09567}">
      <dgm:prSet phldrT="[Text]"/>
      <dgm:spPr>
        <a:solidFill>
          <a:schemeClr val="accent1"/>
        </a:solidFill>
      </dgm:spPr>
      <dgm:t>
        <a:bodyPr/>
        <a:lstStyle/>
        <a:p>
          <a:r>
            <a:rPr lang="en-US" dirty="0" smtClean="0"/>
            <a:t>2000s</a:t>
          </a:r>
          <a:endParaRPr lang="en-US" dirty="0"/>
        </a:p>
      </dgm:t>
    </dgm:pt>
    <dgm:pt modelId="{47005D30-4AEE-4ADC-B046-BC6C79371796}" type="parTrans" cxnId="{4547A46A-DD3B-4234-AFAE-D3C5D0EED517}">
      <dgm:prSet/>
      <dgm:spPr/>
      <dgm:t>
        <a:bodyPr/>
        <a:lstStyle/>
        <a:p>
          <a:endParaRPr lang="en-US"/>
        </a:p>
      </dgm:t>
    </dgm:pt>
    <dgm:pt modelId="{179E75BE-D59C-4286-938E-EF0C730955EF}" type="sibTrans" cxnId="{4547A46A-DD3B-4234-AFAE-D3C5D0EED517}">
      <dgm:prSet/>
      <dgm:spPr/>
      <dgm:t>
        <a:bodyPr/>
        <a:lstStyle/>
        <a:p>
          <a:endParaRPr lang="en-US"/>
        </a:p>
      </dgm:t>
    </dgm:pt>
    <dgm:pt modelId="{B93F83A7-B3AE-458E-B478-E2A2A335DADE}">
      <dgm:prSet phldrT="[Text]"/>
      <dgm:spPr>
        <a:solidFill>
          <a:schemeClr val="accent1"/>
        </a:solidFill>
      </dgm:spPr>
      <dgm:t>
        <a:bodyPr/>
        <a:lstStyle/>
        <a:p>
          <a:r>
            <a:rPr lang="en-US" dirty="0" smtClean="0"/>
            <a:t>2010s</a:t>
          </a:r>
          <a:endParaRPr lang="en-US" dirty="0"/>
        </a:p>
      </dgm:t>
    </dgm:pt>
    <dgm:pt modelId="{0AEDDD8A-B5C6-4E06-B122-FC4488C0990F}" type="parTrans" cxnId="{84886A6F-FB3A-481B-897D-8925172A0540}">
      <dgm:prSet/>
      <dgm:spPr/>
      <dgm:t>
        <a:bodyPr/>
        <a:lstStyle/>
        <a:p>
          <a:endParaRPr lang="en-US"/>
        </a:p>
      </dgm:t>
    </dgm:pt>
    <dgm:pt modelId="{77C11D7B-7C02-4C1C-8053-D2BCB57BF844}" type="sibTrans" cxnId="{84886A6F-FB3A-481B-897D-8925172A0540}">
      <dgm:prSet/>
      <dgm:spPr/>
      <dgm:t>
        <a:bodyPr/>
        <a:lstStyle/>
        <a:p>
          <a:endParaRPr lang="en-US"/>
        </a:p>
      </dgm:t>
    </dgm:pt>
    <dgm:pt modelId="{9F5F0D82-F98E-4181-81E7-34053C7F1666}">
      <dgm:prSet phldrT="[Text]"/>
      <dgm:spPr>
        <a:solidFill>
          <a:schemeClr val="accent2"/>
        </a:solidFill>
      </dgm:spPr>
      <dgm:t>
        <a:bodyPr/>
        <a:lstStyle/>
        <a:p>
          <a:r>
            <a:rPr lang="en-US" dirty="0" smtClean="0"/>
            <a:t>2020s</a:t>
          </a:r>
          <a:endParaRPr lang="en-US" dirty="0"/>
        </a:p>
      </dgm:t>
    </dgm:pt>
    <dgm:pt modelId="{053E52A9-7E20-451B-8381-8981E4B43374}" type="parTrans" cxnId="{E23DC875-27FB-4E67-B3BF-3916613C4E99}">
      <dgm:prSet/>
      <dgm:spPr/>
      <dgm:t>
        <a:bodyPr/>
        <a:lstStyle/>
        <a:p>
          <a:endParaRPr lang="en-US"/>
        </a:p>
      </dgm:t>
    </dgm:pt>
    <dgm:pt modelId="{FBFA8691-0222-4AE3-AE9F-CB99FD91E82A}" type="sibTrans" cxnId="{E23DC875-27FB-4E67-B3BF-3916613C4E99}">
      <dgm:prSet/>
      <dgm:spPr/>
      <dgm:t>
        <a:bodyPr/>
        <a:lstStyle/>
        <a:p>
          <a:endParaRPr lang="en-US"/>
        </a:p>
      </dgm:t>
    </dgm:pt>
    <dgm:pt modelId="{519ED0C6-3489-49A9-B0CC-FEFC0798E5A7}">
      <dgm:prSet phldrT="[Text]"/>
      <dgm:spPr>
        <a:solidFill>
          <a:schemeClr val="accent2"/>
        </a:solidFill>
      </dgm:spPr>
      <dgm:t>
        <a:bodyPr/>
        <a:lstStyle/>
        <a:p>
          <a:r>
            <a:rPr lang="en-US" dirty="0" smtClean="0"/>
            <a:t>1890s</a:t>
          </a:r>
          <a:endParaRPr lang="en-US" dirty="0"/>
        </a:p>
      </dgm:t>
    </dgm:pt>
    <dgm:pt modelId="{B309E7CF-8F63-496A-B168-EBCAEF2122E9}" type="parTrans" cxnId="{5C7CF1ED-75B2-4710-8592-B0CB88ACFE08}">
      <dgm:prSet/>
      <dgm:spPr/>
      <dgm:t>
        <a:bodyPr/>
        <a:lstStyle/>
        <a:p>
          <a:endParaRPr lang="en-US"/>
        </a:p>
      </dgm:t>
    </dgm:pt>
    <dgm:pt modelId="{3AEC84A7-ED26-4EC9-ABD5-4AF74A4E820C}" type="sibTrans" cxnId="{5C7CF1ED-75B2-4710-8592-B0CB88ACFE08}">
      <dgm:prSet/>
      <dgm:spPr/>
      <dgm:t>
        <a:bodyPr/>
        <a:lstStyle/>
        <a:p>
          <a:endParaRPr lang="en-US"/>
        </a:p>
      </dgm:t>
    </dgm:pt>
    <dgm:pt modelId="{6EBA607F-91CA-4C15-BB6D-968EAF728820}" type="pres">
      <dgm:prSet presAssocID="{0E2DF559-F7AC-45DD-BE7C-FAAF027A5498}" presName="Name0" presStyleCnt="0">
        <dgm:presLayoutVars>
          <dgm:dir/>
          <dgm:animLvl val="lvl"/>
          <dgm:resizeHandles val="exact"/>
        </dgm:presLayoutVars>
      </dgm:prSet>
      <dgm:spPr/>
    </dgm:pt>
    <dgm:pt modelId="{941C956F-9446-4A01-A908-04667CE92DE2}" type="pres">
      <dgm:prSet presAssocID="{E262B30B-4B64-446F-84EC-6E3BCBE112CA}" presName="parTxOnly" presStyleLbl="node1" presStyleIdx="0" presStyleCnt="17">
        <dgm:presLayoutVars>
          <dgm:chMax val="0"/>
          <dgm:chPref val="0"/>
          <dgm:bulletEnabled val="1"/>
        </dgm:presLayoutVars>
      </dgm:prSet>
      <dgm:spPr/>
      <dgm:t>
        <a:bodyPr/>
        <a:lstStyle/>
        <a:p>
          <a:endParaRPr lang="en-US"/>
        </a:p>
      </dgm:t>
    </dgm:pt>
    <dgm:pt modelId="{7DD5D39B-3AF0-4825-84D3-315F7416B565}" type="pres">
      <dgm:prSet presAssocID="{5C68DC27-32DC-4BC2-99F7-5A5153FD3AC7}" presName="parTxOnlySpace" presStyleCnt="0"/>
      <dgm:spPr/>
    </dgm:pt>
    <dgm:pt modelId="{7CB27C75-2E40-4F4B-8FBB-37D1F0AD0371}" type="pres">
      <dgm:prSet presAssocID="{1D35A5D8-83EF-44A6-AC7F-BF453A45A1B3}" presName="parTxOnly" presStyleLbl="node1" presStyleIdx="1" presStyleCnt="17">
        <dgm:presLayoutVars>
          <dgm:chMax val="0"/>
          <dgm:chPref val="0"/>
          <dgm:bulletEnabled val="1"/>
        </dgm:presLayoutVars>
      </dgm:prSet>
      <dgm:spPr/>
      <dgm:t>
        <a:bodyPr/>
        <a:lstStyle/>
        <a:p>
          <a:endParaRPr lang="en-US"/>
        </a:p>
      </dgm:t>
    </dgm:pt>
    <dgm:pt modelId="{77FDB121-AF04-4A01-BB54-6EDDB43CDD9A}" type="pres">
      <dgm:prSet presAssocID="{0CD9C6ED-D6C9-49C6-B00D-D30E06B349CA}" presName="parTxOnlySpace" presStyleCnt="0"/>
      <dgm:spPr/>
    </dgm:pt>
    <dgm:pt modelId="{47F935AF-9970-4000-A196-1B424DCC8311}" type="pres">
      <dgm:prSet presAssocID="{A4D34091-CD7E-4A9C-89CD-42490C13A12A}" presName="parTxOnly" presStyleLbl="node1" presStyleIdx="2" presStyleCnt="17">
        <dgm:presLayoutVars>
          <dgm:chMax val="0"/>
          <dgm:chPref val="0"/>
          <dgm:bulletEnabled val="1"/>
        </dgm:presLayoutVars>
      </dgm:prSet>
      <dgm:spPr/>
      <dgm:t>
        <a:bodyPr/>
        <a:lstStyle/>
        <a:p>
          <a:endParaRPr lang="en-US"/>
        </a:p>
      </dgm:t>
    </dgm:pt>
    <dgm:pt modelId="{889B3CE6-7540-43F1-A7F5-9C79AFBF0CF4}" type="pres">
      <dgm:prSet presAssocID="{8BF6A22F-BED6-460B-A5CF-C80A8C034072}" presName="parTxOnlySpace" presStyleCnt="0"/>
      <dgm:spPr/>
    </dgm:pt>
    <dgm:pt modelId="{5CAE095B-DDF8-4596-97C4-EB11880559FF}" type="pres">
      <dgm:prSet presAssocID="{519ED0C6-3489-49A9-B0CC-FEFC0798E5A7}" presName="parTxOnly" presStyleLbl="node1" presStyleIdx="3" presStyleCnt="17">
        <dgm:presLayoutVars>
          <dgm:chMax val="0"/>
          <dgm:chPref val="0"/>
          <dgm:bulletEnabled val="1"/>
        </dgm:presLayoutVars>
      </dgm:prSet>
      <dgm:spPr/>
      <dgm:t>
        <a:bodyPr/>
        <a:lstStyle/>
        <a:p>
          <a:endParaRPr lang="en-US"/>
        </a:p>
      </dgm:t>
    </dgm:pt>
    <dgm:pt modelId="{B42AD1CE-71E8-43EF-87BA-7F3E925B09FE}" type="pres">
      <dgm:prSet presAssocID="{3AEC84A7-ED26-4EC9-ABD5-4AF74A4E820C}" presName="parTxOnlySpace" presStyleCnt="0"/>
      <dgm:spPr/>
    </dgm:pt>
    <dgm:pt modelId="{0E5BCECB-18A3-4A20-B182-AD6A6EE48FE8}" type="pres">
      <dgm:prSet presAssocID="{126932CB-BDB2-4D58-955D-2BD71F6441AE}" presName="parTxOnly" presStyleLbl="node1" presStyleIdx="4" presStyleCnt="17">
        <dgm:presLayoutVars>
          <dgm:chMax val="0"/>
          <dgm:chPref val="0"/>
          <dgm:bulletEnabled val="1"/>
        </dgm:presLayoutVars>
      </dgm:prSet>
      <dgm:spPr/>
      <dgm:t>
        <a:bodyPr/>
        <a:lstStyle/>
        <a:p>
          <a:endParaRPr lang="en-US"/>
        </a:p>
      </dgm:t>
    </dgm:pt>
    <dgm:pt modelId="{4291AB70-DBC6-4CD4-A9E4-235065D6901B}" type="pres">
      <dgm:prSet presAssocID="{C7EEF631-2A11-4641-92C4-3505B1A25CFC}" presName="parTxOnlySpace" presStyleCnt="0"/>
      <dgm:spPr/>
    </dgm:pt>
    <dgm:pt modelId="{1DE41919-3DA8-4DED-9C0D-F611BC906884}" type="pres">
      <dgm:prSet presAssocID="{C1D43EEF-326D-4D5F-8D33-0FA0C4BE26C8}" presName="parTxOnly" presStyleLbl="node1" presStyleIdx="5" presStyleCnt="17">
        <dgm:presLayoutVars>
          <dgm:chMax val="0"/>
          <dgm:chPref val="0"/>
          <dgm:bulletEnabled val="1"/>
        </dgm:presLayoutVars>
      </dgm:prSet>
      <dgm:spPr/>
      <dgm:t>
        <a:bodyPr/>
        <a:lstStyle/>
        <a:p>
          <a:endParaRPr lang="en-US"/>
        </a:p>
      </dgm:t>
    </dgm:pt>
    <dgm:pt modelId="{B8484F83-3DCD-440E-AA73-91C784120B18}" type="pres">
      <dgm:prSet presAssocID="{9BDEFDAA-1ACE-42B8-8727-F28CB3241BDE}" presName="parTxOnlySpace" presStyleCnt="0"/>
      <dgm:spPr/>
    </dgm:pt>
    <dgm:pt modelId="{7753317E-8E6B-4422-9BC9-9D6F12DC4FCE}" type="pres">
      <dgm:prSet presAssocID="{7AF7CF7C-114D-47CC-BE01-B62FE1E770D9}" presName="parTxOnly" presStyleLbl="node1" presStyleIdx="6" presStyleCnt="17">
        <dgm:presLayoutVars>
          <dgm:chMax val="0"/>
          <dgm:chPref val="0"/>
          <dgm:bulletEnabled val="1"/>
        </dgm:presLayoutVars>
      </dgm:prSet>
      <dgm:spPr/>
      <dgm:t>
        <a:bodyPr/>
        <a:lstStyle/>
        <a:p>
          <a:endParaRPr lang="en-US"/>
        </a:p>
      </dgm:t>
    </dgm:pt>
    <dgm:pt modelId="{73C54F8D-8EA6-4283-80E7-7B2278BC0057}" type="pres">
      <dgm:prSet presAssocID="{F30981C5-509E-437F-B890-37C75EB18D99}" presName="parTxOnlySpace" presStyleCnt="0"/>
      <dgm:spPr/>
    </dgm:pt>
    <dgm:pt modelId="{C4B1BFE3-69B9-4761-8A3C-F0FBFFADF3CE}" type="pres">
      <dgm:prSet presAssocID="{60DF42AE-489D-4EA8-8D56-5D19D10C7E65}" presName="parTxOnly" presStyleLbl="node1" presStyleIdx="7" presStyleCnt="17">
        <dgm:presLayoutVars>
          <dgm:chMax val="0"/>
          <dgm:chPref val="0"/>
          <dgm:bulletEnabled val="1"/>
        </dgm:presLayoutVars>
      </dgm:prSet>
      <dgm:spPr/>
      <dgm:t>
        <a:bodyPr/>
        <a:lstStyle/>
        <a:p>
          <a:endParaRPr lang="en-US"/>
        </a:p>
      </dgm:t>
    </dgm:pt>
    <dgm:pt modelId="{93F771DE-0841-4B1E-901E-084290D254E7}" type="pres">
      <dgm:prSet presAssocID="{9CE388AC-6295-4219-B6DD-92E112AF05AC}" presName="parTxOnlySpace" presStyleCnt="0"/>
      <dgm:spPr/>
    </dgm:pt>
    <dgm:pt modelId="{83417ABB-E9ED-4F0D-9767-E4B254230135}" type="pres">
      <dgm:prSet presAssocID="{9D7215EC-E5FF-4401-9A2E-5FBED846A16F}" presName="parTxOnly" presStyleLbl="node1" presStyleIdx="8" presStyleCnt="17">
        <dgm:presLayoutVars>
          <dgm:chMax val="0"/>
          <dgm:chPref val="0"/>
          <dgm:bulletEnabled val="1"/>
        </dgm:presLayoutVars>
      </dgm:prSet>
      <dgm:spPr/>
      <dgm:t>
        <a:bodyPr/>
        <a:lstStyle/>
        <a:p>
          <a:endParaRPr lang="en-US"/>
        </a:p>
      </dgm:t>
    </dgm:pt>
    <dgm:pt modelId="{9C98B9C1-EFDF-4D3F-B837-FD2E93BFD09D}" type="pres">
      <dgm:prSet presAssocID="{8F21690A-5266-42EE-979F-350F618C99F3}" presName="parTxOnlySpace" presStyleCnt="0"/>
      <dgm:spPr/>
    </dgm:pt>
    <dgm:pt modelId="{21CB3BD9-B6C5-4E9A-B003-02A089AE9EFB}" type="pres">
      <dgm:prSet presAssocID="{4019E862-0951-49E3-A065-6A5A81542997}" presName="parTxOnly" presStyleLbl="node1" presStyleIdx="9" presStyleCnt="17">
        <dgm:presLayoutVars>
          <dgm:chMax val="0"/>
          <dgm:chPref val="0"/>
          <dgm:bulletEnabled val="1"/>
        </dgm:presLayoutVars>
      </dgm:prSet>
      <dgm:spPr/>
      <dgm:t>
        <a:bodyPr/>
        <a:lstStyle/>
        <a:p>
          <a:endParaRPr lang="en-US"/>
        </a:p>
      </dgm:t>
    </dgm:pt>
    <dgm:pt modelId="{3C3E9B5B-9203-44EC-879E-07AA8F7A4027}" type="pres">
      <dgm:prSet presAssocID="{5ACFCDA1-C620-449D-A985-11256B5174EE}" presName="parTxOnlySpace" presStyleCnt="0"/>
      <dgm:spPr/>
    </dgm:pt>
    <dgm:pt modelId="{F9A82878-F801-43E9-8A58-87E88A4D3402}" type="pres">
      <dgm:prSet presAssocID="{C7FF0A48-97EF-4899-9A7E-9D319EC5C555}" presName="parTxOnly" presStyleLbl="node1" presStyleIdx="10" presStyleCnt="17">
        <dgm:presLayoutVars>
          <dgm:chMax val="0"/>
          <dgm:chPref val="0"/>
          <dgm:bulletEnabled val="1"/>
        </dgm:presLayoutVars>
      </dgm:prSet>
      <dgm:spPr/>
      <dgm:t>
        <a:bodyPr/>
        <a:lstStyle/>
        <a:p>
          <a:endParaRPr lang="en-US"/>
        </a:p>
      </dgm:t>
    </dgm:pt>
    <dgm:pt modelId="{7C9F3719-CCB5-4A60-B04D-1292EF731B3C}" type="pres">
      <dgm:prSet presAssocID="{1478DCB0-7891-45E5-B6A8-D086B76A03C1}" presName="parTxOnlySpace" presStyleCnt="0"/>
      <dgm:spPr/>
    </dgm:pt>
    <dgm:pt modelId="{A3048975-D567-4CC1-9F71-B6283BA54ECA}" type="pres">
      <dgm:prSet presAssocID="{D6A9870B-0A51-4EA0-A62B-EC155BEC091D}" presName="parTxOnly" presStyleLbl="node1" presStyleIdx="11" presStyleCnt="17">
        <dgm:presLayoutVars>
          <dgm:chMax val="0"/>
          <dgm:chPref val="0"/>
          <dgm:bulletEnabled val="1"/>
        </dgm:presLayoutVars>
      </dgm:prSet>
      <dgm:spPr/>
      <dgm:t>
        <a:bodyPr/>
        <a:lstStyle/>
        <a:p>
          <a:endParaRPr lang="en-US"/>
        </a:p>
      </dgm:t>
    </dgm:pt>
    <dgm:pt modelId="{4FE28798-5FC5-4C82-A27C-E3149085234B}" type="pres">
      <dgm:prSet presAssocID="{5A6AF3D5-394A-4122-B0B7-739A6B8FEC17}" presName="parTxOnlySpace" presStyleCnt="0"/>
      <dgm:spPr/>
    </dgm:pt>
    <dgm:pt modelId="{94961205-C117-4488-A957-88D4DDDA0814}" type="pres">
      <dgm:prSet presAssocID="{3F6E8958-297A-49C8-8180-36D4317B38DA}" presName="parTxOnly" presStyleLbl="node1" presStyleIdx="12" presStyleCnt="17">
        <dgm:presLayoutVars>
          <dgm:chMax val="0"/>
          <dgm:chPref val="0"/>
          <dgm:bulletEnabled val="1"/>
        </dgm:presLayoutVars>
      </dgm:prSet>
      <dgm:spPr/>
      <dgm:t>
        <a:bodyPr/>
        <a:lstStyle/>
        <a:p>
          <a:endParaRPr lang="en-US"/>
        </a:p>
      </dgm:t>
    </dgm:pt>
    <dgm:pt modelId="{F13C5A8D-F5D9-4909-9260-29F081076C03}" type="pres">
      <dgm:prSet presAssocID="{FD6113AC-DEEF-487D-9B24-99300EE9F502}" presName="parTxOnlySpace" presStyleCnt="0"/>
      <dgm:spPr/>
    </dgm:pt>
    <dgm:pt modelId="{27E6628E-457E-4DB3-ABF0-5DC82EFA73AC}" type="pres">
      <dgm:prSet presAssocID="{CC162C2D-872F-4BC4-9727-CFF2ABD88E36}" presName="parTxOnly" presStyleLbl="node1" presStyleIdx="13" presStyleCnt="17">
        <dgm:presLayoutVars>
          <dgm:chMax val="0"/>
          <dgm:chPref val="0"/>
          <dgm:bulletEnabled val="1"/>
        </dgm:presLayoutVars>
      </dgm:prSet>
      <dgm:spPr/>
      <dgm:t>
        <a:bodyPr/>
        <a:lstStyle/>
        <a:p>
          <a:endParaRPr lang="en-US"/>
        </a:p>
      </dgm:t>
    </dgm:pt>
    <dgm:pt modelId="{DAE460D3-164A-4F45-8CFD-D3967C040BBA}" type="pres">
      <dgm:prSet presAssocID="{40138959-3B0C-4F3C-9CC4-6C97CC89A9CE}" presName="parTxOnlySpace" presStyleCnt="0"/>
      <dgm:spPr/>
    </dgm:pt>
    <dgm:pt modelId="{9656DC1F-F708-4F36-81A8-BABB315BC12A}" type="pres">
      <dgm:prSet presAssocID="{454726BE-A267-4D6A-8AA8-F5CE92A09567}" presName="parTxOnly" presStyleLbl="node1" presStyleIdx="14" presStyleCnt="17">
        <dgm:presLayoutVars>
          <dgm:chMax val="0"/>
          <dgm:chPref val="0"/>
          <dgm:bulletEnabled val="1"/>
        </dgm:presLayoutVars>
      </dgm:prSet>
      <dgm:spPr/>
      <dgm:t>
        <a:bodyPr/>
        <a:lstStyle/>
        <a:p>
          <a:endParaRPr lang="en-US"/>
        </a:p>
      </dgm:t>
    </dgm:pt>
    <dgm:pt modelId="{08640D2A-C041-456D-824E-D44425653A4D}" type="pres">
      <dgm:prSet presAssocID="{179E75BE-D59C-4286-938E-EF0C730955EF}" presName="parTxOnlySpace" presStyleCnt="0"/>
      <dgm:spPr/>
    </dgm:pt>
    <dgm:pt modelId="{8F3D9C8B-D79B-456B-9165-EC72668B892E}" type="pres">
      <dgm:prSet presAssocID="{B93F83A7-B3AE-458E-B478-E2A2A335DADE}" presName="parTxOnly" presStyleLbl="node1" presStyleIdx="15" presStyleCnt="17">
        <dgm:presLayoutVars>
          <dgm:chMax val="0"/>
          <dgm:chPref val="0"/>
          <dgm:bulletEnabled val="1"/>
        </dgm:presLayoutVars>
      </dgm:prSet>
      <dgm:spPr/>
      <dgm:t>
        <a:bodyPr/>
        <a:lstStyle/>
        <a:p>
          <a:endParaRPr lang="en-US"/>
        </a:p>
      </dgm:t>
    </dgm:pt>
    <dgm:pt modelId="{20D2A48D-15D2-41CD-A614-01CB6D8AE59B}" type="pres">
      <dgm:prSet presAssocID="{77C11D7B-7C02-4C1C-8053-D2BCB57BF844}" presName="parTxOnlySpace" presStyleCnt="0"/>
      <dgm:spPr/>
    </dgm:pt>
    <dgm:pt modelId="{BF935BA8-898F-4201-9EA0-A7D2A8836A29}" type="pres">
      <dgm:prSet presAssocID="{9F5F0D82-F98E-4181-81E7-34053C7F1666}" presName="parTxOnly" presStyleLbl="node1" presStyleIdx="16" presStyleCnt="17">
        <dgm:presLayoutVars>
          <dgm:chMax val="0"/>
          <dgm:chPref val="0"/>
          <dgm:bulletEnabled val="1"/>
        </dgm:presLayoutVars>
      </dgm:prSet>
      <dgm:spPr/>
      <dgm:t>
        <a:bodyPr/>
        <a:lstStyle/>
        <a:p>
          <a:endParaRPr lang="en-US"/>
        </a:p>
      </dgm:t>
    </dgm:pt>
  </dgm:ptLst>
  <dgm:cxnLst>
    <dgm:cxn modelId="{FAD95B23-451E-43F0-A822-0698DB80DE4D}" type="presOf" srcId="{1D35A5D8-83EF-44A6-AC7F-BF453A45A1B3}" destId="{7CB27C75-2E40-4F4B-8FBB-37D1F0AD0371}" srcOrd="0" destOrd="0" presId="urn:microsoft.com/office/officeart/2005/8/layout/chevron1"/>
    <dgm:cxn modelId="{07431698-434B-40FF-A2FE-EF05FA956F36}" srcId="{0E2DF559-F7AC-45DD-BE7C-FAAF027A5498}" destId="{9D7215EC-E5FF-4401-9A2E-5FBED846A16F}" srcOrd="8" destOrd="0" parTransId="{E49C1417-4FDA-41FA-BC55-2F98416C6C36}" sibTransId="{8F21690A-5266-42EE-979F-350F618C99F3}"/>
    <dgm:cxn modelId="{C9E897FF-EC67-4A13-8C4E-047215DAFBEF}" type="presOf" srcId="{4019E862-0951-49E3-A065-6A5A81542997}" destId="{21CB3BD9-B6C5-4E9A-B003-02A089AE9EFB}" srcOrd="0" destOrd="0" presId="urn:microsoft.com/office/officeart/2005/8/layout/chevron1"/>
    <dgm:cxn modelId="{36469C25-A2AD-48D2-9787-C4D94E2C145D}" srcId="{0E2DF559-F7AC-45DD-BE7C-FAAF027A5498}" destId="{D6A9870B-0A51-4EA0-A62B-EC155BEC091D}" srcOrd="11" destOrd="0" parTransId="{07E31F13-BFC1-41BF-AEB7-1B02CF699DD5}" sibTransId="{5A6AF3D5-394A-4122-B0B7-739A6B8FEC17}"/>
    <dgm:cxn modelId="{78B23B39-95CF-41CE-A3EE-9524F4D0A5FD}" type="presOf" srcId="{3F6E8958-297A-49C8-8180-36D4317B38DA}" destId="{94961205-C117-4488-A957-88D4DDDA0814}" srcOrd="0" destOrd="0" presId="urn:microsoft.com/office/officeart/2005/8/layout/chevron1"/>
    <dgm:cxn modelId="{8F12CAE1-5615-4948-84AD-F79A701AA814}" srcId="{0E2DF559-F7AC-45DD-BE7C-FAAF027A5498}" destId="{A4D34091-CD7E-4A9C-89CD-42490C13A12A}" srcOrd="2" destOrd="0" parTransId="{32E7021A-3D3B-4D81-9EED-FD93C36F2B0E}" sibTransId="{8BF6A22F-BED6-460B-A5CF-C80A8C034072}"/>
    <dgm:cxn modelId="{30CA70FA-8089-427C-9F32-89199E9CA513}" srcId="{0E2DF559-F7AC-45DD-BE7C-FAAF027A5498}" destId="{1D35A5D8-83EF-44A6-AC7F-BF453A45A1B3}" srcOrd="1" destOrd="0" parTransId="{1EA12EDA-2223-4785-9AE3-8743CA723796}" sibTransId="{0CD9C6ED-D6C9-49C6-B00D-D30E06B349CA}"/>
    <dgm:cxn modelId="{E6D8FD3F-25A5-48B8-B2A6-1142D0F3A1F9}" type="presOf" srcId="{A4D34091-CD7E-4A9C-89CD-42490C13A12A}" destId="{47F935AF-9970-4000-A196-1B424DCC8311}" srcOrd="0" destOrd="0" presId="urn:microsoft.com/office/officeart/2005/8/layout/chevron1"/>
    <dgm:cxn modelId="{92E6F1E3-5261-469E-906F-C34D1D8457A2}" srcId="{0E2DF559-F7AC-45DD-BE7C-FAAF027A5498}" destId="{E262B30B-4B64-446F-84EC-6E3BCBE112CA}" srcOrd="0" destOrd="0" parTransId="{DC2C7255-EC8A-47A6-8872-0D9EF554E13D}" sibTransId="{5C68DC27-32DC-4BC2-99F7-5A5153FD3AC7}"/>
    <dgm:cxn modelId="{BBFB3F2E-9447-4349-838C-0E3FAA2FB94F}" type="presOf" srcId="{519ED0C6-3489-49A9-B0CC-FEFC0798E5A7}" destId="{5CAE095B-DDF8-4596-97C4-EB11880559FF}" srcOrd="0" destOrd="0" presId="urn:microsoft.com/office/officeart/2005/8/layout/chevron1"/>
    <dgm:cxn modelId="{4547A46A-DD3B-4234-AFAE-D3C5D0EED517}" srcId="{0E2DF559-F7AC-45DD-BE7C-FAAF027A5498}" destId="{454726BE-A267-4D6A-8AA8-F5CE92A09567}" srcOrd="14" destOrd="0" parTransId="{47005D30-4AEE-4ADC-B046-BC6C79371796}" sibTransId="{179E75BE-D59C-4286-938E-EF0C730955EF}"/>
    <dgm:cxn modelId="{F1F262C4-C94C-48A9-B6BB-3755B4B5C077}" type="presOf" srcId="{454726BE-A267-4D6A-8AA8-F5CE92A09567}" destId="{9656DC1F-F708-4F36-81A8-BABB315BC12A}" srcOrd="0" destOrd="0" presId="urn:microsoft.com/office/officeart/2005/8/layout/chevron1"/>
    <dgm:cxn modelId="{84886A6F-FB3A-481B-897D-8925172A0540}" srcId="{0E2DF559-F7AC-45DD-BE7C-FAAF027A5498}" destId="{B93F83A7-B3AE-458E-B478-E2A2A335DADE}" srcOrd="15" destOrd="0" parTransId="{0AEDDD8A-B5C6-4E06-B122-FC4488C0990F}" sibTransId="{77C11D7B-7C02-4C1C-8053-D2BCB57BF844}"/>
    <dgm:cxn modelId="{E45D4637-668A-4CD3-B998-D6D0B5B783B4}" type="presOf" srcId="{60DF42AE-489D-4EA8-8D56-5D19D10C7E65}" destId="{C4B1BFE3-69B9-4761-8A3C-F0FBFFADF3CE}" srcOrd="0" destOrd="0" presId="urn:microsoft.com/office/officeart/2005/8/layout/chevron1"/>
    <dgm:cxn modelId="{143CC367-D480-49C4-BD6C-67CE39DB3158}" srcId="{0E2DF559-F7AC-45DD-BE7C-FAAF027A5498}" destId="{C7FF0A48-97EF-4899-9A7E-9D319EC5C555}" srcOrd="10" destOrd="0" parTransId="{71000ABA-243B-45F9-BB53-DAEF1AA2DD62}" sibTransId="{1478DCB0-7891-45E5-B6A8-D086B76A03C1}"/>
    <dgm:cxn modelId="{D315EBCA-F53B-471A-9AB4-CBA44E28A8D2}" type="presOf" srcId="{0E2DF559-F7AC-45DD-BE7C-FAAF027A5498}" destId="{6EBA607F-91CA-4C15-BB6D-968EAF728820}" srcOrd="0" destOrd="0" presId="urn:microsoft.com/office/officeart/2005/8/layout/chevron1"/>
    <dgm:cxn modelId="{D29AB6E2-E496-4F6A-921B-9E8F0C9D5839}" type="presOf" srcId="{126932CB-BDB2-4D58-955D-2BD71F6441AE}" destId="{0E5BCECB-18A3-4A20-B182-AD6A6EE48FE8}" srcOrd="0" destOrd="0" presId="urn:microsoft.com/office/officeart/2005/8/layout/chevron1"/>
    <dgm:cxn modelId="{A4637331-C1B6-45F2-86E5-283186DD3DB0}" type="presOf" srcId="{9F5F0D82-F98E-4181-81E7-34053C7F1666}" destId="{BF935BA8-898F-4201-9EA0-A7D2A8836A29}" srcOrd="0" destOrd="0" presId="urn:microsoft.com/office/officeart/2005/8/layout/chevron1"/>
    <dgm:cxn modelId="{7F3DA177-8DB4-4F87-9794-D2AA8334F45C}" type="presOf" srcId="{C1D43EEF-326D-4D5F-8D33-0FA0C4BE26C8}" destId="{1DE41919-3DA8-4DED-9C0D-F611BC906884}" srcOrd="0" destOrd="0" presId="urn:microsoft.com/office/officeart/2005/8/layout/chevron1"/>
    <dgm:cxn modelId="{112C6CA9-A000-4B6C-B42F-FB4D757C1957}" srcId="{0E2DF559-F7AC-45DD-BE7C-FAAF027A5498}" destId="{4019E862-0951-49E3-A065-6A5A81542997}" srcOrd="9" destOrd="0" parTransId="{AE11FE5B-A8BA-4B71-8ED6-43FC7A650A22}" sibTransId="{5ACFCDA1-C620-449D-A985-11256B5174EE}"/>
    <dgm:cxn modelId="{3D0B8EE7-03FF-4734-9708-8DF044E6B32D}" type="presOf" srcId="{CC162C2D-872F-4BC4-9727-CFF2ABD88E36}" destId="{27E6628E-457E-4DB3-ABF0-5DC82EFA73AC}" srcOrd="0" destOrd="0" presId="urn:microsoft.com/office/officeart/2005/8/layout/chevron1"/>
    <dgm:cxn modelId="{8AFEF10D-279B-40E6-AAE6-30F57377C4A3}" type="presOf" srcId="{C7FF0A48-97EF-4899-9A7E-9D319EC5C555}" destId="{F9A82878-F801-43E9-8A58-87E88A4D3402}" srcOrd="0" destOrd="0" presId="urn:microsoft.com/office/officeart/2005/8/layout/chevron1"/>
    <dgm:cxn modelId="{EA234F0B-DC74-4D52-A748-6D8DD2D3314C}" srcId="{0E2DF559-F7AC-45DD-BE7C-FAAF027A5498}" destId="{126932CB-BDB2-4D58-955D-2BD71F6441AE}" srcOrd="4" destOrd="0" parTransId="{DA0148E6-CBCA-42A7-8793-76A4486B8EBF}" sibTransId="{C7EEF631-2A11-4641-92C4-3505B1A25CFC}"/>
    <dgm:cxn modelId="{5C7CF1ED-75B2-4710-8592-B0CB88ACFE08}" srcId="{0E2DF559-F7AC-45DD-BE7C-FAAF027A5498}" destId="{519ED0C6-3489-49A9-B0CC-FEFC0798E5A7}" srcOrd="3" destOrd="0" parTransId="{B309E7CF-8F63-496A-B168-EBCAEF2122E9}" sibTransId="{3AEC84A7-ED26-4EC9-ABD5-4AF74A4E820C}"/>
    <dgm:cxn modelId="{BAB8EBBC-E21D-422B-9551-84A253E01CE6}" type="presOf" srcId="{D6A9870B-0A51-4EA0-A62B-EC155BEC091D}" destId="{A3048975-D567-4CC1-9F71-B6283BA54ECA}" srcOrd="0" destOrd="0" presId="urn:microsoft.com/office/officeart/2005/8/layout/chevron1"/>
    <dgm:cxn modelId="{93CBF696-B1CE-4321-A1C8-4156EA4ADB8B}" srcId="{0E2DF559-F7AC-45DD-BE7C-FAAF027A5498}" destId="{C1D43EEF-326D-4D5F-8D33-0FA0C4BE26C8}" srcOrd="5" destOrd="0" parTransId="{09417045-AE0D-4670-8F35-C8A52FE0CAF8}" sibTransId="{9BDEFDAA-1ACE-42B8-8727-F28CB3241BDE}"/>
    <dgm:cxn modelId="{D7CE8850-8467-4E59-94A2-A7824925CC86}" type="presOf" srcId="{7AF7CF7C-114D-47CC-BE01-B62FE1E770D9}" destId="{7753317E-8E6B-4422-9BC9-9D6F12DC4FCE}" srcOrd="0" destOrd="0" presId="urn:microsoft.com/office/officeart/2005/8/layout/chevron1"/>
    <dgm:cxn modelId="{411874AF-8045-423D-812A-21D23ABE8DAC}" srcId="{0E2DF559-F7AC-45DD-BE7C-FAAF027A5498}" destId="{7AF7CF7C-114D-47CC-BE01-B62FE1E770D9}" srcOrd="6" destOrd="0" parTransId="{E1F266F5-8437-456C-90E3-131B81225A9A}" sibTransId="{F30981C5-509E-437F-B890-37C75EB18D99}"/>
    <dgm:cxn modelId="{C08AD554-C6B5-457D-AC76-4B4144D679EB}" srcId="{0E2DF559-F7AC-45DD-BE7C-FAAF027A5498}" destId="{CC162C2D-872F-4BC4-9727-CFF2ABD88E36}" srcOrd="13" destOrd="0" parTransId="{F6CB0528-41E7-4463-B20B-58DC0EE147C1}" sibTransId="{40138959-3B0C-4F3C-9CC4-6C97CC89A9CE}"/>
    <dgm:cxn modelId="{C378E580-4659-48C3-9ABB-9C1072EADE7D}" type="presOf" srcId="{9D7215EC-E5FF-4401-9A2E-5FBED846A16F}" destId="{83417ABB-E9ED-4F0D-9767-E4B254230135}" srcOrd="0" destOrd="0" presId="urn:microsoft.com/office/officeart/2005/8/layout/chevron1"/>
    <dgm:cxn modelId="{A8AE62D1-88EF-4CAE-81CF-E6CE03B35365}" type="presOf" srcId="{E262B30B-4B64-446F-84EC-6E3BCBE112CA}" destId="{941C956F-9446-4A01-A908-04667CE92DE2}" srcOrd="0" destOrd="0" presId="urn:microsoft.com/office/officeart/2005/8/layout/chevron1"/>
    <dgm:cxn modelId="{27C53FFE-A17C-4893-B7DF-A17278B31870}" srcId="{0E2DF559-F7AC-45DD-BE7C-FAAF027A5498}" destId="{60DF42AE-489D-4EA8-8D56-5D19D10C7E65}" srcOrd="7" destOrd="0" parTransId="{CB81EF40-506C-4553-A56A-3ACCBF81A478}" sibTransId="{9CE388AC-6295-4219-B6DD-92E112AF05AC}"/>
    <dgm:cxn modelId="{A2DB190F-26F7-4D77-8336-2210EBE1D678}" srcId="{0E2DF559-F7AC-45DD-BE7C-FAAF027A5498}" destId="{3F6E8958-297A-49C8-8180-36D4317B38DA}" srcOrd="12" destOrd="0" parTransId="{45490BBC-D845-4486-8229-9A5ABC9AAB3F}" sibTransId="{FD6113AC-DEEF-487D-9B24-99300EE9F502}"/>
    <dgm:cxn modelId="{E23DC875-27FB-4E67-B3BF-3916613C4E99}" srcId="{0E2DF559-F7AC-45DD-BE7C-FAAF027A5498}" destId="{9F5F0D82-F98E-4181-81E7-34053C7F1666}" srcOrd="16" destOrd="0" parTransId="{053E52A9-7E20-451B-8381-8981E4B43374}" sibTransId="{FBFA8691-0222-4AE3-AE9F-CB99FD91E82A}"/>
    <dgm:cxn modelId="{01CB21B9-2B28-47C3-A435-C26D7C99CC07}" type="presOf" srcId="{B93F83A7-B3AE-458E-B478-E2A2A335DADE}" destId="{8F3D9C8B-D79B-456B-9165-EC72668B892E}" srcOrd="0" destOrd="0" presId="urn:microsoft.com/office/officeart/2005/8/layout/chevron1"/>
    <dgm:cxn modelId="{557A23A9-2DC5-4A5F-8A43-E4292A2810FE}" type="presParOf" srcId="{6EBA607F-91CA-4C15-BB6D-968EAF728820}" destId="{941C956F-9446-4A01-A908-04667CE92DE2}" srcOrd="0" destOrd="0" presId="urn:microsoft.com/office/officeart/2005/8/layout/chevron1"/>
    <dgm:cxn modelId="{E8D3317B-95D8-41EE-80D4-4D1A7B57B46E}" type="presParOf" srcId="{6EBA607F-91CA-4C15-BB6D-968EAF728820}" destId="{7DD5D39B-3AF0-4825-84D3-315F7416B565}" srcOrd="1" destOrd="0" presId="urn:microsoft.com/office/officeart/2005/8/layout/chevron1"/>
    <dgm:cxn modelId="{5760AB2B-4B83-41CB-9214-6B8A161EFBEE}" type="presParOf" srcId="{6EBA607F-91CA-4C15-BB6D-968EAF728820}" destId="{7CB27C75-2E40-4F4B-8FBB-37D1F0AD0371}" srcOrd="2" destOrd="0" presId="urn:microsoft.com/office/officeart/2005/8/layout/chevron1"/>
    <dgm:cxn modelId="{63BB0F46-DFE3-4397-9F49-F10B66D8DF34}" type="presParOf" srcId="{6EBA607F-91CA-4C15-BB6D-968EAF728820}" destId="{77FDB121-AF04-4A01-BB54-6EDDB43CDD9A}" srcOrd="3" destOrd="0" presId="urn:microsoft.com/office/officeart/2005/8/layout/chevron1"/>
    <dgm:cxn modelId="{F071846E-9D97-44EC-B10C-85886B2C339C}" type="presParOf" srcId="{6EBA607F-91CA-4C15-BB6D-968EAF728820}" destId="{47F935AF-9970-4000-A196-1B424DCC8311}" srcOrd="4" destOrd="0" presId="urn:microsoft.com/office/officeart/2005/8/layout/chevron1"/>
    <dgm:cxn modelId="{AAFED5E3-D9EE-498F-B188-38FA245B5A5A}" type="presParOf" srcId="{6EBA607F-91CA-4C15-BB6D-968EAF728820}" destId="{889B3CE6-7540-43F1-A7F5-9C79AFBF0CF4}" srcOrd="5" destOrd="0" presId="urn:microsoft.com/office/officeart/2005/8/layout/chevron1"/>
    <dgm:cxn modelId="{F2A6203A-3472-42CD-83A6-F19D9C7FAC21}" type="presParOf" srcId="{6EBA607F-91CA-4C15-BB6D-968EAF728820}" destId="{5CAE095B-DDF8-4596-97C4-EB11880559FF}" srcOrd="6" destOrd="0" presId="urn:microsoft.com/office/officeart/2005/8/layout/chevron1"/>
    <dgm:cxn modelId="{B2902288-1837-4686-9756-45AF84A4DCC9}" type="presParOf" srcId="{6EBA607F-91CA-4C15-BB6D-968EAF728820}" destId="{B42AD1CE-71E8-43EF-87BA-7F3E925B09FE}" srcOrd="7" destOrd="0" presId="urn:microsoft.com/office/officeart/2005/8/layout/chevron1"/>
    <dgm:cxn modelId="{5CDEB261-CAF5-42CE-9EC6-4BD6082914E3}" type="presParOf" srcId="{6EBA607F-91CA-4C15-BB6D-968EAF728820}" destId="{0E5BCECB-18A3-4A20-B182-AD6A6EE48FE8}" srcOrd="8" destOrd="0" presId="urn:microsoft.com/office/officeart/2005/8/layout/chevron1"/>
    <dgm:cxn modelId="{9E18B463-1950-454E-94AB-F637AE0B380D}" type="presParOf" srcId="{6EBA607F-91CA-4C15-BB6D-968EAF728820}" destId="{4291AB70-DBC6-4CD4-A9E4-235065D6901B}" srcOrd="9" destOrd="0" presId="urn:microsoft.com/office/officeart/2005/8/layout/chevron1"/>
    <dgm:cxn modelId="{30CF53F0-E588-4BF0-8C9D-9A6F879FE70A}" type="presParOf" srcId="{6EBA607F-91CA-4C15-BB6D-968EAF728820}" destId="{1DE41919-3DA8-4DED-9C0D-F611BC906884}" srcOrd="10" destOrd="0" presId="urn:microsoft.com/office/officeart/2005/8/layout/chevron1"/>
    <dgm:cxn modelId="{DFC7CE3C-AF44-4649-B985-476F8819FDF7}" type="presParOf" srcId="{6EBA607F-91CA-4C15-BB6D-968EAF728820}" destId="{B8484F83-3DCD-440E-AA73-91C784120B18}" srcOrd="11" destOrd="0" presId="urn:microsoft.com/office/officeart/2005/8/layout/chevron1"/>
    <dgm:cxn modelId="{20359958-4C07-4D07-A7B9-0E3A1D7304D7}" type="presParOf" srcId="{6EBA607F-91CA-4C15-BB6D-968EAF728820}" destId="{7753317E-8E6B-4422-9BC9-9D6F12DC4FCE}" srcOrd="12" destOrd="0" presId="urn:microsoft.com/office/officeart/2005/8/layout/chevron1"/>
    <dgm:cxn modelId="{F7863DC4-AC11-4E92-9732-4FC80D3BF1BF}" type="presParOf" srcId="{6EBA607F-91CA-4C15-BB6D-968EAF728820}" destId="{73C54F8D-8EA6-4283-80E7-7B2278BC0057}" srcOrd="13" destOrd="0" presId="urn:microsoft.com/office/officeart/2005/8/layout/chevron1"/>
    <dgm:cxn modelId="{488D17B4-1939-4523-A4CA-106076102AB2}" type="presParOf" srcId="{6EBA607F-91CA-4C15-BB6D-968EAF728820}" destId="{C4B1BFE3-69B9-4761-8A3C-F0FBFFADF3CE}" srcOrd="14" destOrd="0" presId="urn:microsoft.com/office/officeart/2005/8/layout/chevron1"/>
    <dgm:cxn modelId="{FBF0DC14-1269-4761-9751-002BB3571E1F}" type="presParOf" srcId="{6EBA607F-91CA-4C15-BB6D-968EAF728820}" destId="{93F771DE-0841-4B1E-901E-084290D254E7}" srcOrd="15" destOrd="0" presId="urn:microsoft.com/office/officeart/2005/8/layout/chevron1"/>
    <dgm:cxn modelId="{E44A9173-399F-4F87-B025-5B29F7421A34}" type="presParOf" srcId="{6EBA607F-91CA-4C15-BB6D-968EAF728820}" destId="{83417ABB-E9ED-4F0D-9767-E4B254230135}" srcOrd="16" destOrd="0" presId="urn:microsoft.com/office/officeart/2005/8/layout/chevron1"/>
    <dgm:cxn modelId="{7F5E1F32-5C1C-48FC-AC13-4BB2B36FC4F9}" type="presParOf" srcId="{6EBA607F-91CA-4C15-BB6D-968EAF728820}" destId="{9C98B9C1-EFDF-4D3F-B837-FD2E93BFD09D}" srcOrd="17" destOrd="0" presId="urn:microsoft.com/office/officeart/2005/8/layout/chevron1"/>
    <dgm:cxn modelId="{0D375410-790A-4BA0-909A-8A119D5E28C3}" type="presParOf" srcId="{6EBA607F-91CA-4C15-BB6D-968EAF728820}" destId="{21CB3BD9-B6C5-4E9A-B003-02A089AE9EFB}" srcOrd="18" destOrd="0" presId="urn:microsoft.com/office/officeart/2005/8/layout/chevron1"/>
    <dgm:cxn modelId="{708BE349-B1DD-4770-92EB-55BE8FFBC21A}" type="presParOf" srcId="{6EBA607F-91CA-4C15-BB6D-968EAF728820}" destId="{3C3E9B5B-9203-44EC-879E-07AA8F7A4027}" srcOrd="19" destOrd="0" presId="urn:microsoft.com/office/officeart/2005/8/layout/chevron1"/>
    <dgm:cxn modelId="{CA1B74C4-D85D-4AE2-ABBA-62611C68CFD3}" type="presParOf" srcId="{6EBA607F-91CA-4C15-BB6D-968EAF728820}" destId="{F9A82878-F801-43E9-8A58-87E88A4D3402}" srcOrd="20" destOrd="0" presId="urn:microsoft.com/office/officeart/2005/8/layout/chevron1"/>
    <dgm:cxn modelId="{8BE93ED3-ED0E-418E-9E47-63843F830CE0}" type="presParOf" srcId="{6EBA607F-91CA-4C15-BB6D-968EAF728820}" destId="{7C9F3719-CCB5-4A60-B04D-1292EF731B3C}" srcOrd="21" destOrd="0" presId="urn:microsoft.com/office/officeart/2005/8/layout/chevron1"/>
    <dgm:cxn modelId="{C59727FE-B95D-4F73-9BE5-5C41C50F4A3E}" type="presParOf" srcId="{6EBA607F-91CA-4C15-BB6D-968EAF728820}" destId="{A3048975-D567-4CC1-9F71-B6283BA54ECA}" srcOrd="22" destOrd="0" presId="urn:microsoft.com/office/officeart/2005/8/layout/chevron1"/>
    <dgm:cxn modelId="{D0F836FB-1074-4C52-8C3B-845D61E7EBAA}" type="presParOf" srcId="{6EBA607F-91CA-4C15-BB6D-968EAF728820}" destId="{4FE28798-5FC5-4C82-A27C-E3149085234B}" srcOrd="23" destOrd="0" presId="urn:microsoft.com/office/officeart/2005/8/layout/chevron1"/>
    <dgm:cxn modelId="{9587B5D4-B7C6-4765-A93C-AE4AA01C6138}" type="presParOf" srcId="{6EBA607F-91CA-4C15-BB6D-968EAF728820}" destId="{94961205-C117-4488-A957-88D4DDDA0814}" srcOrd="24" destOrd="0" presId="urn:microsoft.com/office/officeart/2005/8/layout/chevron1"/>
    <dgm:cxn modelId="{43A62245-5137-4DE7-8BB7-5A941E127AFA}" type="presParOf" srcId="{6EBA607F-91CA-4C15-BB6D-968EAF728820}" destId="{F13C5A8D-F5D9-4909-9260-29F081076C03}" srcOrd="25" destOrd="0" presId="urn:microsoft.com/office/officeart/2005/8/layout/chevron1"/>
    <dgm:cxn modelId="{BC090355-D0CB-4787-982F-762CFDFB9E9A}" type="presParOf" srcId="{6EBA607F-91CA-4C15-BB6D-968EAF728820}" destId="{27E6628E-457E-4DB3-ABF0-5DC82EFA73AC}" srcOrd="26" destOrd="0" presId="urn:microsoft.com/office/officeart/2005/8/layout/chevron1"/>
    <dgm:cxn modelId="{28EBD613-D5E2-4D61-96F3-A0C29A096A70}" type="presParOf" srcId="{6EBA607F-91CA-4C15-BB6D-968EAF728820}" destId="{DAE460D3-164A-4F45-8CFD-D3967C040BBA}" srcOrd="27" destOrd="0" presId="urn:microsoft.com/office/officeart/2005/8/layout/chevron1"/>
    <dgm:cxn modelId="{784E85D2-583E-46D0-9E63-E5FC8BB794C7}" type="presParOf" srcId="{6EBA607F-91CA-4C15-BB6D-968EAF728820}" destId="{9656DC1F-F708-4F36-81A8-BABB315BC12A}" srcOrd="28" destOrd="0" presId="urn:microsoft.com/office/officeart/2005/8/layout/chevron1"/>
    <dgm:cxn modelId="{FEEF8018-7754-40C5-9C70-1794B5D44B29}" type="presParOf" srcId="{6EBA607F-91CA-4C15-BB6D-968EAF728820}" destId="{08640D2A-C041-456D-824E-D44425653A4D}" srcOrd="29" destOrd="0" presId="urn:microsoft.com/office/officeart/2005/8/layout/chevron1"/>
    <dgm:cxn modelId="{4BD7964F-19D2-494E-85A7-09096AB66096}" type="presParOf" srcId="{6EBA607F-91CA-4C15-BB6D-968EAF728820}" destId="{8F3D9C8B-D79B-456B-9165-EC72668B892E}" srcOrd="30" destOrd="0" presId="urn:microsoft.com/office/officeart/2005/8/layout/chevron1"/>
    <dgm:cxn modelId="{17CE9020-F483-4639-B0C9-553BBCDD6611}" type="presParOf" srcId="{6EBA607F-91CA-4C15-BB6D-968EAF728820}" destId="{20D2A48D-15D2-41CD-A614-01CB6D8AE59B}" srcOrd="31" destOrd="0" presId="urn:microsoft.com/office/officeart/2005/8/layout/chevron1"/>
    <dgm:cxn modelId="{8922BDAD-4158-4B2F-A7D0-711262EE364F}" type="presParOf" srcId="{6EBA607F-91CA-4C15-BB6D-968EAF728820}" destId="{BF935BA8-898F-4201-9EA0-A7D2A8836A29}" srcOrd="3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956F-9446-4A01-A908-04667CE92DE2}">
      <dsp:nvSpPr>
        <dsp:cNvPr id="0" name=""/>
        <dsp:cNvSpPr/>
      </dsp:nvSpPr>
      <dsp:spPr>
        <a:xfrm>
          <a:off x="10763"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1860s</a:t>
          </a:r>
          <a:endParaRPr lang="en-US" sz="1300" kern="1200" dirty="0"/>
        </a:p>
      </dsp:txBody>
      <dsp:txXfrm>
        <a:off x="167344" y="402976"/>
        <a:ext cx="469743" cy="313162"/>
      </dsp:txXfrm>
    </dsp:sp>
    <dsp:sp modelId="{7CB27C75-2E40-4F4B-8FBB-37D1F0AD0371}">
      <dsp:nvSpPr>
        <dsp:cNvPr id="0" name=""/>
        <dsp:cNvSpPr/>
      </dsp:nvSpPr>
      <dsp:spPr>
        <a:xfrm>
          <a:off x="71537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1870s</a:t>
          </a:r>
          <a:endParaRPr lang="en-US" sz="1300" kern="1200" dirty="0"/>
        </a:p>
      </dsp:txBody>
      <dsp:txXfrm>
        <a:off x="871958" y="402976"/>
        <a:ext cx="469743" cy="313162"/>
      </dsp:txXfrm>
    </dsp:sp>
    <dsp:sp modelId="{47F935AF-9970-4000-A196-1B424DCC8311}">
      <dsp:nvSpPr>
        <dsp:cNvPr id="0" name=""/>
        <dsp:cNvSpPr/>
      </dsp:nvSpPr>
      <dsp:spPr>
        <a:xfrm>
          <a:off x="141999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1880s</a:t>
          </a:r>
          <a:endParaRPr lang="en-US" sz="1300" kern="1200" dirty="0"/>
        </a:p>
      </dsp:txBody>
      <dsp:txXfrm>
        <a:off x="1576573" y="402976"/>
        <a:ext cx="469743" cy="313162"/>
      </dsp:txXfrm>
    </dsp:sp>
    <dsp:sp modelId="{5CAE095B-DDF8-4596-97C4-EB11880559FF}">
      <dsp:nvSpPr>
        <dsp:cNvPr id="0" name=""/>
        <dsp:cNvSpPr/>
      </dsp:nvSpPr>
      <dsp:spPr>
        <a:xfrm>
          <a:off x="2124607"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1890s</a:t>
          </a:r>
          <a:endParaRPr lang="en-US" sz="1300" kern="1200" dirty="0"/>
        </a:p>
      </dsp:txBody>
      <dsp:txXfrm>
        <a:off x="2281188" y="402976"/>
        <a:ext cx="469743" cy="313162"/>
      </dsp:txXfrm>
    </dsp:sp>
    <dsp:sp modelId="{0E5BCECB-18A3-4A20-B182-AD6A6EE48FE8}">
      <dsp:nvSpPr>
        <dsp:cNvPr id="0" name=""/>
        <dsp:cNvSpPr/>
      </dsp:nvSpPr>
      <dsp:spPr>
        <a:xfrm>
          <a:off x="282922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1900s</a:t>
          </a:r>
          <a:endParaRPr lang="en-US" sz="1300" kern="1200" dirty="0"/>
        </a:p>
      </dsp:txBody>
      <dsp:txXfrm>
        <a:off x="2985803" y="402976"/>
        <a:ext cx="469743" cy="313162"/>
      </dsp:txXfrm>
    </dsp:sp>
    <dsp:sp modelId="{1DE41919-3DA8-4DED-9C0D-F611BC906884}">
      <dsp:nvSpPr>
        <dsp:cNvPr id="0" name=""/>
        <dsp:cNvSpPr/>
      </dsp:nvSpPr>
      <dsp:spPr>
        <a:xfrm>
          <a:off x="3533837"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1910s</a:t>
          </a:r>
          <a:endParaRPr lang="en-US" sz="1300" kern="1200" dirty="0"/>
        </a:p>
      </dsp:txBody>
      <dsp:txXfrm>
        <a:off x="3690418" y="402976"/>
        <a:ext cx="469743" cy="313162"/>
      </dsp:txXfrm>
    </dsp:sp>
    <dsp:sp modelId="{7753317E-8E6B-4422-9BC9-9D6F12DC4FCE}">
      <dsp:nvSpPr>
        <dsp:cNvPr id="0" name=""/>
        <dsp:cNvSpPr/>
      </dsp:nvSpPr>
      <dsp:spPr>
        <a:xfrm>
          <a:off x="4238452"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1920s</a:t>
          </a:r>
          <a:endParaRPr lang="en-US" sz="1300" kern="1200" dirty="0"/>
        </a:p>
      </dsp:txBody>
      <dsp:txXfrm>
        <a:off x="4395033" y="402976"/>
        <a:ext cx="469743" cy="313162"/>
      </dsp:txXfrm>
    </dsp:sp>
    <dsp:sp modelId="{C4B1BFE3-69B9-4761-8A3C-F0FBFFADF3CE}">
      <dsp:nvSpPr>
        <dsp:cNvPr id="0" name=""/>
        <dsp:cNvSpPr/>
      </dsp:nvSpPr>
      <dsp:spPr>
        <a:xfrm>
          <a:off x="494306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1930s</a:t>
          </a:r>
          <a:endParaRPr lang="en-US" sz="1300" kern="1200" dirty="0"/>
        </a:p>
      </dsp:txBody>
      <dsp:txXfrm>
        <a:off x="5099647" y="402976"/>
        <a:ext cx="469743" cy="313162"/>
      </dsp:txXfrm>
    </dsp:sp>
    <dsp:sp modelId="{83417ABB-E9ED-4F0D-9767-E4B254230135}">
      <dsp:nvSpPr>
        <dsp:cNvPr id="0" name=""/>
        <dsp:cNvSpPr/>
      </dsp:nvSpPr>
      <dsp:spPr>
        <a:xfrm>
          <a:off x="564768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1940s</a:t>
          </a:r>
          <a:endParaRPr lang="en-US" sz="1300" kern="1200" dirty="0"/>
        </a:p>
      </dsp:txBody>
      <dsp:txXfrm>
        <a:off x="5804262" y="402976"/>
        <a:ext cx="469743" cy="313162"/>
      </dsp:txXfrm>
    </dsp:sp>
    <dsp:sp modelId="{21CB3BD9-B6C5-4E9A-B003-02A089AE9EFB}">
      <dsp:nvSpPr>
        <dsp:cNvPr id="0" name=""/>
        <dsp:cNvSpPr/>
      </dsp:nvSpPr>
      <dsp:spPr>
        <a:xfrm>
          <a:off x="635229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1950s</a:t>
          </a:r>
          <a:endParaRPr lang="en-US" sz="1300" kern="1200" dirty="0"/>
        </a:p>
      </dsp:txBody>
      <dsp:txXfrm>
        <a:off x="6508877" y="402976"/>
        <a:ext cx="469743" cy="313162"/>
      </dsp:txXfrm>
    </dsp:sp>
    <dsp:sp modelId="{F9A82878-F801-43E9-8A58-87E88A4D3402}">
      <dsp:nvSpPr>
        <dsp:cNvPr id="0" name=""/>
        <dsp:cNvSpPr/>
      </dsp:nvSpPr>
      <dsp:spPr>
        <a:xfrm>
          <a:off x="7056911"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1960s</a:t>
          </a:r>
          <a:endParaRPr lang="en-US" sz="1300" kern="1200" dirty="0"/>
        </a:p>
      </dsp:txBody>
      <dsp:txXfrm>
        <a:off x="7213492" y="402976"/>
        <a:ext cx="469743" cy="313162"/>
      </dsp:txXfrm>
    </dsp:sp>
    <dsp:sp modelId="{A3048975-D567-4CC1-9F71-B6283BA54ECA}">
      <dsp:nvSpPr>
        <dsp:cNvPr id="0" name=""/>
        <dsp:cNvSpPr/>
      </dsp:nvSpPr>
      <dsp:spPr>
        <a:xfrm>
          <a:off x="7761526"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1970s</a:t>
          </a:r>
          <a:endParaRPr lang="en-US" sz="1300" kern="1200" dirty="0"/>
        </a:p>
      </dsp:txBody>
      <dsp:txXfrm>
        <a:off x="7918107" y="402976"/>
        <a:ext cx="469743" cy="313162"/>
      </dsp:txXfrm>
    </dsp:sp>
    <dsp:sp modelId="{94961205-C117-4488-A957-88D4DDDA0814}">
      <dsp:nvSpPr>
        <dsp:cNvPr id="0" name=""/>
        <dsp:cNvSpPr/>
      </dsp:nvSpPr>
      <dsp:spPr>
        <a:xfrm>
          <a:off x="8466141"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1980s</a:t>
          </a:r>
          <a:endParaRPr lang="en-US" sz="1300" kern="1200" dirty="0"/>
        </a:p>
      </dsp:txBody>
      <dsp:txXfrm>
        <a:off x="8622722" y="402976"/>
        <a:ext cx="469743" cy="313162"/>
      </dsp:txXfrm>
    </dsp:sp>
    <dsp:sp modelId="{27E6628E-457E-4DB3-ABF0-5DC82EFA73AC}">
      <dsp:nvSpPr>
        <dsp:cNvPr id="0" name=""/>
        <dsp:cNvSpPr/>
      </dsp:nvSpPr>
      <dsp:spPr>
        <a:xfrm>
          <a:off x="9170756"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1990s</a:t>
          </a:r>
          <a:endParaRPr lang="en-US" sz="1300" kern="1200" dirty="0"/>
        </a:p>
      </dsp:txBody>
      <dsp:txXfrm>
        <a:off x="9327337" y="402976"/>
        <a:ext cx="469743" cy="313162"/>
      </dsp:txXfrm>
    </dsp:sp>
    <dsp:sp modelId="{9656DC1F-F708-4F36-81A8-BABB315BC12A}">
      <dsp:nvSpPr>
        <dsp:cNvPr id="0" name=""/>
        <dsp:cNvSpPr/>
      </dsp:nvSpPr>
      <dsp:spPr>
        <a:xfrm>
          <a:off x="9875370"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2000s</a:t>
          </a:r>
          <a:endParaRPr lang="en-US" sz="1300" kern="1200" dirty="0"/>
        </a:p>
      </dsp:txBody>
      <dsp:txXfrm>
        <a:off x="10031951" y="402976"/>
        <a:ext cx="469743" cy="313162"/>
      </dsp:txXfrm>
    </dsp:sp>
    <dsp:sp modelId="{8F3D9C8B-D79B-456B-9165-EC72668B892E}">
      <dsp:nvSpPr>
        <dsp:cNvPr id="0" name=""/>
        <dsp:cNvSpPr/>
      </dsp:nvSpPr>
      <dsp:spPr>
        <a:xfrm>
          <a:off x="10579985" y="402976"/>
          <a:ext cx="782905" cy="313162"/>
        </a:xfrm>
        <a:prstGeom prst="chevron">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2010s</a:t>
          </a:r>
          <a:endParaRPr lang="en-US" sz="1300" kern="1200" dirty="0"/>
        </a:p>
      </dsp:txBody>
      <dsp:txXfrm>
        <a:off x="10736566" y="402976"/>
        <a:ext cx="469743" cy="313162"/>
      </dsp:txXfrm>
    </dsp:sp>
    <dsp:sp modelId="{BF935BA8-898F-4201-9EA0-A7D2A8836A29}">
      <dsp:nvSpPr>
        <dsp:cNvPr id="0" name=""/>
        <dsp:cNvSpPr/>
      </dsp:nvSpPr>
      <dsp:spPr>
        <a:xfrm>
          <a:off x="11284600" y="402976"/>
          <a:ext cx="782905" cy="313162"/>
        </a:xfrm>
        <a:prstGeom prst="chevron">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smtClean="0"/>
            <a:t>2020s</a:t>
          </a:r>
          <a:endParaRPr lang="en-US" sz="1300" kern="1200" dirty="0"/>
        </a:p>
      </dsp:txBody>
      <dsp:txXfrm>
        <a:off x="11441181" y="402976"/>
        <a:ext cx="469743" cy="313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0.04247</cdr:x>
      <cdr:y>0.09648</cdr:y>
    </cdr:from>
    <cdr:to>
      <cdr:x>0.96911</cdr:x>
      <cdr:y>0.15515</cdr:y>
    </cdr:to>
    <cdr:sp macro="" textlink="">
      <cdr:nvSpPr>
        <cdr:cNvPr id="2" name="TextBox 1"/>
        <cdr:cNvSpPr txBox="1"/>
      </cdr:nvSpPr>
      <cdr:spPr>
        <a:xfrm xmlns:a="http://schemas.openxmlformats.org/drawingml/2006/main">
          <a:off x="349252" y="469901"/>
          <a:ext cx="7620000" cy="2857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accent1"/>
              </a:solidFill>
              <a:latin typeface="Trebuchet MS" pitchFamily="34" charset="0"/>
            </a:rPr>
            <a:t>Data from NOAA's</a:t>
          </a:r>
          <a:r>
            <a:rPr lang="en-US" sz="1400" baseline="0" dirty="0">
              <a:solidFill>
                <a:schemeClr val="accent1"/>
              </a:solidFill>
              <a:latin typeface="Trebuchet MS" pitchFamily="34" charset="0"/>
            </a:rPr>
            <a:t> National Weather Service: Office of Climate, Water, and Weather Services</a:t>
          </a:r>
          <a:endParaRPr lang="en-US" sz="1400" dirty="0">
            <a:solidFill>
              <a:schemeClr val="accent1"/>
            </a:solidFill>
            <a:latin typeface="Trebuchet MS"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7/27/2017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7/27/2017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health.state.mn.us/divs/idepc/dtopics/vectorborne/index.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pexels.com/photo/man-young-happy-smiling-91227/"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cdc.noaa.gov/ca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a:t>
            </a:r>
            <a:r>
              <a:rPr lang="en-US" altLang="en-US" i="1" dirty="0" smtClean="0"/>
              <a:t>Climate</a:t>
            </a:r>
            <a:r>
              <a:rPr lang="en-US" altLang="en-US" i="1" baseline="0" dirty="0" smtClean="0"/>
              <a:t> &amp; </a:t>
            </a:r>
            <a:r>
              <a:rPr lang="en-US" altLang="en-US" i="1" dirty="0" smtClean="0"/>
              <a:t>Health</a:t>
            </a:r>
            <a:r>
              <a:rPr lang="en-US" altLang="en-US" i="1" baseline="0" dirty="0" smtClean="0"/>
              <a:t> 1</a:t>
            </a:r>
            <a:r>
              <a:rPr lang="en-US" altLang="en-US" i="1" dirty="0" smtClean="0"/>
              <a:t>01 </a:t>
            </a:r>
            <a:r>
              <a:rPr lang="en-US" altLang="en-US" dirty="0" smtClean="0"/>
              <a:t>training module is one of six one-hour introductions to the health effects of climate changes in Minnesota. The other training modules are:</a:t>
            </a:r>
          </a:p>
          <a:p>
            <a:pPr marL="171450" indent="-171450" eaLnBrk="1" hangingPunct="1">
              <a:spcBef>
                <a:spcPct val="0"/>
              </a:spcBef>
              <a:buFont typeface="Arial" panose="020B0604020202020204" pitchFamily="34" charset="0"/>
              <a:buChar char="•"/>
            </a:pPr>
            <a:r>
              <a:rPr lang="en-US" altLang="en-US" i="1" baseline="0" dirty="0" smtClean="0"/>
              <a:t>Agriculture &amp; Food Security</a:t>
            </a:r>
          </a:p>
          <a:p>
            <a:pPr marL="171450" indent="-171450" eaLnBrk="1" hangingPunct="1">
              <a:spcBef>
                <a:spcPct val="0"/>
              </a:spcBef>
              <a:buFont typeface="Arial" panose="020B0604020202020204" pitchFamily="34" charset="0"/>
              <a:buChar char="•"/>
            </a:pPr>
            <a:r>
              <a:rPr lang="en-US" altLang="en-US" i="1" dirty="0" smtClean="0"/>
              <a:t>Air Quality</a:t>
            </a:r>
            <a:r>
              <a:rPr lang="en-US" altLang="en-US" i="1" baseline="0" dirty="0" smtClean="0"/>
              <a:t> &amp; </a:t>
            </a:r>
            <a:r>
              <a:rPr lang="en-US" altLang="en-US" i="1" dirty="0" smtClean="0"/>
              <a:t>Health </a:t>
            </a:r>
          </a:p>
          <a:p>
            <a:pPr marL="171450" indent="-171450" eaLnBrk="1" hangingPunct="1">
              <a:spcBef>
                <a:spcPct val="0"/>
              </a:spcBef>
              <a:buFont typeface="Arial" panose="020B0604020202020204" pitchFamily="34" charset="0"/>
              <a:buChar char="•"/>
            </a:pPr>
            <a:r>
              <a:rPr lang="en-US" altLang="en-US" i="1" dirty="0" smtClean="0"/>
              <a:t>Extreme Heat Events &amp; Health</a:t>
            </a:r>
          </a:p>
          <a:p>
            <a:pPr marL="171450" indent="-171450" eaLnBrk="1" hangingPunct="1">
              <a:spcBef>
                <a:spcPct val="0"/>
              </a:spcBef>
              <a:buFont typeface="Arial" panose="020B0604020202020204" pitchFamily="34" charset="0"/>
              <a:buChar char="•"/>
            </a:pPr>
            <a:r>
              <a:rPr lang="en-US" altLang="en-US" i="1" dirty="0" smtClean="0"/>
              <a:t>Water Quality and Quantity &amp;</a:t>
            </a:r>
            <a:r>
              <a:rPr lang="en-US" altLang="en-US" i="1" baseline="0" dirty="0" smtClean="0"/>
              <a:t> Health</a:t>
            </a:r>
          </a:p>
          <a:p>
            <a:pPr marL="171450" indent="-171450" eaLnBrk="1" hangingPunct="1">
              <a:spcBef>
                <a:spcPct val="0"/>
              </a:spcBef>
              <a:buFont typeface="Arial" panose="020B0604020202020204" pitchFamily="34" charset="0"/>
              <a:buChar char="•"/>
            </a:pPr>
            <a:r>
              <a:rPr lang="en-US" altLang="en-US" i="1" baseline="0" dirty="0" smtClean="0"/>
              <a:t>Well-being &amp; Health</a:t>
            </a:r>
            <a:endParaRPr lang="en-US" altLang="en-US" baseline="0" dirty="0" smtClean="0"/>
          </a:p>
          <a:p>
            <a:pPr marL="0" indent="0" eaLnBrk="1" hangingPunct="1">
              <a:spcBef>
                <a:spcPct val="0"/>
              </a:spcBef>
              <a:buFont typeface="Arial" panose="020B0604020202020204" pitchFamily="34" charset="0"/>
              <a:buNone/>
            </a:pPr>
            <a:endParaRPr lang="en-US" altLang="en-US" baseline="0" dirty="0" smtClean="0"/>
          </a:p>
          <a:p>
            <a:pPr marL="0" indent="0" eaLnBrk="1" hangingPunct="1">
              <a:spcBef>
                <a:spcPct val="0"/>
              </a:spcBef>
              <a:buFont typeface="Arial" panose="020B0604020202020204" pitchFamily="34" charset="0"/>
              <a:buNone/>
            </a:pPr>
            <a:r>
              <a:rPr lang="en-US" altLang="en-US" dirty="0" smtClean="0"/>
              <a:t>These modules have been designed for public health professionals, as well as others concerned about climate change, to provide a basic level of information about the observed climate changes in Minnesota and their health impacts. </a:t>
            </a:r>
          </a:p>
          <a:p>
            <a:pPr eaLnBrk="1" hangingPunct="1">
              <a:spcBef>
                <a:spcPct val="0"/>
              </a:spcBef>
            </a:pPr>
            <a:endParaRPr lang="en-US" altLang="en-US" dirty="0" smtClean="0"/>
          </a:p>
          <a:p>
            <a:pPr eaLnBrk="1" hangingPunct="1">
              <a:spcBef>
                <a:spcPct val="0"/>
              </a:spcBef>
            </a:pPr>
            <a:r>
              <a:rPr lang="en-US" altLang="en-US" dirty="0" smtClean="0"/>
              <a:t>The training modules generally focus on climate adaptation (preparing for and adjusting to new conditions to reduce harm or risk of negative health outcomes), and includes some references to climate mitigation (reducing harmful greenhouse gas emissions) as well.</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overall annual warming pattern, there have been </a:t>
            </a:r>
            <a:r>
              <a:rPr lang="en-US" b="1" dirty="0" smtClean="0"/>
              <a:t>three</a:t>
            </a:r>
            <a:r>
              <a:rPr lang="en-US" dirty="0" smtClean="0"/>
              <a:t> significant observations in Minnesota.</a:t>
            </a:r>
            <a:endParaRPr lang="en-US" baseline="0" dirty="0" smtClean="0"/>
          </a:p>
          <a:p>
            <a:pPr defTabSz="949478">
              <a:defRPr/>
            </a:pPr>
            <a:endParaRPr lang="en-US" baseline="0" dirty="0" smtClean="0"/>
          </a:p>
          <a:p>
            <a:pPr defTabSz="949478">
              <a:defRPr/>
            </a:pPr>
            <a:r>
              <a:rPr lang="en-US" baseline="0" dirty="0" smtClean="0"/>
              <a:t>First, </a:t>
            </a:r>
            <a:r>
              <a:rPr lang="en-US" b="1" baseline="0" dirty="0" smtClean="0"/>
              <a:t>winter temperatures </a:t>
            </a:r>
            <a:r>
              <a:rPr lang="en-US" baseline="0" dirty="0" smtClean="0"/>
              <a:t>are rising </a:t>
            </a:r>
            <a:r>
              <a:rPr lang="en-US" b="1" baseline="0" dirty="0" smtClean="0"/>
              <a:t>twice as fast </a:t>
            </a:r>
            <a:r>
              <a:rPr lang="en-US" baseline="0" dirty="0" smtClean="0"/>
              <a:t>as the annual average temperatures. We are now experiencing more warmer winter temps, less snow and more winter rain, and changes in the amount of ice. </a:t>
            </a:r>
          </a:p>
          <a:p>
            <a:pPr defTabSz="949478">
              <a:defRPr/>
            </a:pPr>
            <a:endParaRPr lang="en-US" baseline="0" dirty="0" smtClean="0"/>
          </a:p>
          <a:p>
            <a:pPr defTabSz="949478">
              <a:defRPr/>
            </a:pPr>
            <a:r>
              <a:rPr lang="en-US" baseline="0" dirty="0" smtClean="0"/>
              <a:t>Secondly, minimum temperatures, which are the overnight lows, </a:t>
            </a:r>
            <a:r>
              <a:rPr lang="en-US" b="1" baseline="0" dirty="0" smtClean="0"/>
              <a:t>have been rising faster </a:t>
            </a:r>
            <a:r>
              <a:rPr lang="en-US" baseline="0" dirty="0" smtClean="0"/>
              <a:t>than maximum temperatures, which are the daytime highs. </a:t>
            </a:r>
            <a:r>
              <a:rPr lang="en-US" altLang="en-US" dirty="0" smtClean="0"/>
              <a:t>In just the last 30 years, average annual overnight lows have been rising at a rate of </a:t>
            </a:r>
            <a:r>
              <a:rPr lang="en-US" altLang="en-US" b="1" dirty="0" smtClean="0"/>
              <a:t>6</a:t>
            </a:r>
            <a:r>
              <a:rPr lang="en-US" altLang="en-US" b="1" baseline="0" dirty="0" smtClean="0"/>
              <a:t> degrees Fahrenheit</a:t>
            </a:r>
            <a:r>
              <a:rPr lang="en-US" altLang="en-US" b="1" dirty="0" smtClean="0"/>
              <a:t> </a:t>
            </a:r>
            <a:r>
              <a:rPr lang="en-US" altLang="en-US" dirty="0" smtClean="0"/>
              <a:t>per 100-year</a:t>
            </a:r>
            <a:r>
              <a:rPr lang="en-US" altLang="en-US" baseline="0" dirty="0" smtClean="0"/>
              <a:t> period</a:t>
            </a:r>
            <a:r>
              <a:rPr lang="en-US" altLang="en-US" dirty="0" smtClean="0"/>
              <a:t>.</a:t>
            </a:r>
          </a:p>
          <a:p>
            <a:pPr defTabSz="949478">
              <a:defRPr/>
            </a:pPr>
            <a:endParaRPr lang="en-US" baseline="0" dirty="0" smtClean="0"/>
          </a:p>
          <a:p>
            <a:pPr defTabSz="949478">
              <a:defRPr/>
            </a:pPr>
            <a:r>
              <a:rPr lang="en-US" baseline="0" dirty="0" smtClean="0"/>
              <a:t>And lastly, the northern part of the state is warming faster than the southern part of the state. </a:t>
            </a:r>
            <a:r>
              <a:rPr lang="en-US" altLang="en-US" dirty="0" smtClean="0"/>
              <a:t>Over the last 50 years, there has been a distinct spread of warmer overnight lows into the northern part of Minnesota. This is consistent with patterns seen across the Northern Hemisphere, where climate changes are occurring more rapidly at these higher latitudes. </a:t>
            </a:r>
          </a:p>
          <a:p>
            <a:pPr defTabSz="949478">
              <a:defRPr/>
            </a:pPr>
            <a:endParaRPr lang="en-US" baseline="0" dirty="0" smtClean="0"/>
          </a:p>
          <a:p>
            <a:endParaRPr lang="en-US" baseline="0" dirty="0" smtClean="0"/>
          </a:p>
          <a:p>
            <a:r>
              <a:rPr lang="en-US" baseline="0" dirty="0" smtClean="0"/>
              <a:t>Source: </a:t>
            </a:r>
            <a:r>
              <a:rPr lang="en-US" baseline="0" dirty="0" err="1" smtClean="0"/>
              <a:t>Zandlo</a:t>
            </a:r>
            <a:r>
              <a:rPr lang="en-US" baseline="0" dirty="0" smtClean="0"/>
              <a:t>, 2008; NOAA, 2017a</a:t>
            </a:r>
          </a:p>
          <a:p>
            <a:r>
              <a:rPr lang="en-US" baseline="0" dirty="0" smtClean="0"/>
              <a:t>Image: Clip Art Images</a:t>
            </a:r>
          </a:p>
          <a:p>
            <a:pPr defTabSz="949478">
              <a:defRPr/>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18307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 Minnesota, there are distinct daily, seasonal, and regional trends in temperature. </a:t>
            </a:r>
          </a:p>
          <a:p>
            <a:pPr eaLnBrk="1" hangingPunct="1">
              <a:spcBef>
                <a:spcPct val="0"/>
              </a:spcBef>
            </a:pPr>
            <a:r>
              <a:rPr lang="en-US" altLang="en-US" dirty="0" smtClean="0"/>
              <a:t>Across the state winter season temperatures have been warming nearly twice as fast as annual average temperatures. The change in Minnesota’s winter daily low temperatures drives the statewide trend in all-season annual temperatures. </a:t>
            </a:r>
          </a:p>
          <a:p>
            <a:pPr eaLnBrk="1" hangingPunct="1">
              <a:spcBef>
                <a:spcPct val="0"/>
              </a:spcBef>
            </a:pPr>
            <a:endParaRPr lang="en-US" altLang="en-US" dirty="0" smtClean="0"/>
          </a:p>
          <a:p>
            <a:pPr eaLnBrk="1" hangingPunct="1">
              <a:spcBef>
                <a:spcPct val="0"/>
              </a:spcBef>
            </a:pPr>
            <a:r>
              <a:rPr lang="en-US" altLang="en-US" dirty="0" smtClean="0"/>
              <a:t>Minimum temperatures across all seasons, often referred to as “overnight lows”, have increased at a faster rate than average daily temperatures taken as a whole. Since 1985, average annual overnight lows have been rising at a rate of 6.0°F per century. There is no straightforward answer as to why nighttime lows are warming faster than daytime highs, but one likely factor is an increase in cloudiness that insulates land surface at night combined with reduced snow cover.</a:t>
            </a:r>
          </a:p>
          <a:p>
            <a:pPr eaLnBrk="1" hangingPunct="1">
              <a:spcBef>
                <a:spcPct val="0"/>
              </a:spcBef>
            </a:pPr>
            <a:endParaRPr lang="en-US" altLang="en-US" dirty="0" smtClean="0"/>
          </a:p>
          <a:p>
            <a:pPr eaLnBrk="1" hangingPunct="1">
              <a:spcBef>
                <a:spcPct val="0"/>
              </a:spcBef>
            </a:pPr>
            <a:r>
              <a:rPr lang="en-US" altLang="en-US" dirty="0" smtClean="0"/>
              <a:t>Over the last half century there has been a distinct spread of warmer lows into the northern part of Minnesota. Warming rates generally have been higher in northern areas of the state compared to southern areas, which is consistent with patterns seen across the Northern Hemisphere, where climate changes are occurring more rapidly at higher latitudes. However, the Twin Cities area located in the southeastern part of the state is a notable exception. The highest calculated warming trend of recent years is associated with the Twin Cities Metropolitan Area (TCMA). The high rate of warming associated with the TCMA may be a result of the urban heat island effect. </a:t>
            </a:r>
          </a:p>
          <a:p>
            <a:pPr eaLnBrk="1" hangingPunct="1">
              <a:spcBef>
                <a:spcPct val="0"/>
              </a:spcBef>
            </a:pPr>
            <a:endParaRPr lang="en-US" altLang="en-US" dirty="0" smtClean="0"/>
          </a:p>
          <a:p>
            <a:pPr eaLnBrk="1" hangingPunct="1">
              <a:spcBef>
                <a:spcPct val="0"/>
              </a:spcBef>
            </a:pPr>
            <a:r>
              <a:rPr lang="en-US" altLang="en-US" dirty="0" smtClean="0"/>
              <a:t>Source: MDH, 2015; Zandlo, 2008</a:t>
            </a:r>
          </a:p>
          <a:p>
            <a:r>
              <a:rPr lang="en-US" altLang="en-US" dirty="0" smtClean="0"/>
              <a:t>Image source: Annual average minimum temperatures for Minnesota – MDH, 2015 </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46275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change in temperature is already causing substantial shifts in the environment.  Maps of USDA plant hardiness zones show what types of plants will survive well and where. This is the standard by which gardeners and growers determine the plants that are most likely to thrive at a location. Zones are based on the average annual minimum winter temperature over a 30-year period and each zone represents a 10-degree Fahrenheit increment of minimum temperatures (USDA Agricultural Research Service, 2012).</a:t>
            </a:r>
            <a:endParaRPr lang="en-US" altLang="en-US" b="1" dirty="0" smtClean="0"/>
          </a:p>
          <a:p>
            <a:pPr eaLnBrk="1" hangingPunct="1">
              <a:spcBef>
                <a:spcPct val="0"/>
              </a:spcBef>
            </a:pPr>
            <a:endParaRPr lang="en-US" altLang="en-US" dirty="0" smtClean="0"/>
          </a:p>
          <a:p>
            <a:pPr eaLnBrk="1" hangingPunct="1">
              <a:spcBef>
                <a:spcPct val="0"/>
              </a:spcBef>
            </a:pPr>
            <a:r>
              <a:rPr lang="en-US" altLang="en-US" dirty="0" smtClean="0"/>
              <a:t>This image from the National Arbor Day Foundation compares two points in recent times. In 1990, Minnesota was predominantly zone 3 in the northern half of the state and zone 4 in the southern half of the state. In 2015, Minnesota was predominantly zone 4 across the majority of the state, with a smaller area of zone 3 in the far northern part of the state and zone 5 emerging in the far southern part of the state. </a:t>
            </a:r>
          </a:p>
          <a:p>
            <a:pPr eaLnBrk="1" hangingPunct="1">
              <a:spcBef>
                <a:spcPct val="0"/>
              </a:spcBef>
            </a:pPr>
            <a:endParaRPr lang="en-US" altLang="en-US" dirty="0" smtClean="0"/>
          </a:p>
          <a:p>
            <a:pPr eaLnBrk="1" hangingPunct="1">
              <a:spcBef>
                <a:spcPct val="0"/>
              </a:spcBef>
            </a:pPr>
            <a:r>
              <a:rPr lang="en-US" altLang="en-US" dirty="0" smtClean="0"/>
              <a:t>These shifts may stress native plant species and may make it easier for non-native plants, and the insects and pathogens that rely on them, to move into areas where they previously couldn’t survive.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USDA Agricultural Research Service, 2012</a:t>
            </a:r>
          </a:p>
          <a:p>
            <a:pPr eaLnBrk="1" hangingPunct="1">
              <a:spcBef>
                <a:spcPct val="0"/>
              </a:spcBef>
            </a:pPr>
            <a:r>
              <a:rPr lang="en-US" altLang="en-US" dirty="0" smtClean="0"/>
              <a:t>Image source: Plant Hardiness Zones – Arbor Day Foundation,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73364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a warming atmosphere, more evaporation occurs. Warmer air can also hold more water vapor than cool air. The water holding capacity of air increases by about 7% per 1°C warming.</a:t>
            </a:r>
          </a:p>
          <a:p>
            <a:pPr eaLnBrk="1" hangingPunct="1">
              <a:spcBef>
                <a:spcPct val="0"/>
              </a:spcBef>
            </a:pPr>
            <a:endParaRPr lang="en-US" altLang="en-US" dirty="0" smtClean="0"/>
          </a:p>
          <a:p>
            <a:pPr eaLnBrk="1" hangingPunct="1">
              <a:spcBef>
                <a:spcPct val="0"/>
              </a:spcBef>
            </a:pPr>
            <a:r>
              <a:rPr lang="en-US" altLang="en-US" dirty="0" smtClean="0"/>
              <a:t>The chart on this slide shows Minnesota's average annual precipitation from 1895 to 2016. The graph on the left highlights the trend for the early part of the last century, 1895-1959, while the graph on the right highlights the trend for the most recent half century, 1960-2016. For most of the first half of the 20th century, the trend in precipitation was slightly downward, at a loss of 0.2 inches per decade or</a:t>
            </a:r>
            <a:r>
              <a:rPr lang="en-US" altLang="en-US" baseline="0" dirty="0" smtClean="0"/>
              <a:t> the equivalent of </a:t>
            </a:r>
            <a:r>
              <a:rPr lang="en-US" altLang="en-US" dirty="0" smtClean="0"/>
              <a:t>-2 inches per century.</a:t>
            </a:r>
            <a:r>
              <a:rPr lang="en-US" altLang="en-US" baseline="0" dirty="0" smtClean="0"/>
              <a:t> This downward trend was</a:t>
            </a:r>
            <a:r>
              <a:rPr lang="en-US" altLang="en-US" dirty="0" smtClean="0"/>
              <a:t> influenced by the Dust Bowl years of the 1930s. However, the rate of precipitation across the state has increased by nearly 0.5 inches per decade or</a:t>
            </a:r>
            <a:r>
              <a:rPr lang="en-US" altLang="en-US" baseline="0" dirty="0" smtClean="0"/>
              <a:t> the equivalent of </a:t>
            </a:r>
            <a:r>
              <a:rPr lang="en-US" altLang="en-US" dirty="0" smtClean="0"/>
              <a:t>5 inches per century over the last 50+ years. </a:t>
            </a:r>
          </a:p>
          <a:p>
            <a:pPr eaLnBrk="1" hangingPunct="1">
              <a:spcBef>
                <a:spcPct val="0"/>
              </a:spcBef>
            </a:pPr>
            <a:endParaRPr lang="en-US" altLang="en-US" dirty="0" smtClean="0"/>
          </a:p>
          <a:p>
            <a:pPr eaLnBrk="1" hangingPunct="1">
              <a:spcBef>
                <a:spcPct val="0"/>
              </a:spcBef>
            </a:pPr>
            <a:r>
              <a:rPr lang="en-US" altLang="en-US" dirty="0" smtClean="0"/>
              <a:t>Source: Trenberth, 2011;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 NOAA National Centers for Environmental information, Climate at a Glance: U.S. Time Series, Precipitation, published February 2017, retrieved on February 9, 2017 from </a:t>
            </a:r>
            <a:r>
              <a:rPr lang="en-US" dirty="0" smtClean="0">
                <a:hlinkClick r:id="rId3"/>
              </a:rPr>
              <a:t>http://www.ncdc.noaa.gov/cag</a:t>
            </a: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920639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Overall our average annual precipitation is slightly increasing and this increase is being driven by </a:t>
            </a:r>
            <a:r>
              <a:rPr lang="en-US" b="1" dirty="0" smtClean="0"/>
              <a:t>heavy precipitation events</a:t>
            </a:r>
            <a:r>
              <a:rPr lang="en-US" dirty="0" smtClean="0"/>
              <a:t>. This timeline captures the </a:t>
            </a:r>
            <a:r>
              <a:rPr lang="en-US" b="1" dirty="0" smtClean="0"/>
              <a:t>historic mega-rain events in Minnesota that have occurred since 1858</a:t>
            </a:r>
            <a:r>
              <a:rPr lang="en-US" dirty="0" smtClean="0"/>
              <a:t>. These events constitute a six-inch rainfall that covers more than 1,000 square miles, with the core of the event topping eight inches. </a:t>
            </a:r>
            <a:r>
              <a:rPr lang="en-US" b="1" dirty="0" smtClean="0"/>
              <a:t>15 mega-rain events have been identified </a:t>
            </a:r>
            <a:r>
              <a:rPr lang="en-US" dirty="0" smtClean="0"/>
              <a:t>in Minnesota since 1858 and </a:t>
            </a:r>
            <a:r>
              <a:rPr lang="en-US" b="1" dirty="0" smtClean="0"/>
              <a:t>7 of these events have occurred since 2002</a:t>
            </a:r>
            <a:r>
              <a:rPr lang="en-US" dirty="0" smtClean="0"/>
              <a:t>.</a:t>
            </a:r>
          </a:p>
          <a:p>
            <a:pPr eaLnBrk="1" hangingPunct="1">
              <a:spcBef>
                <a:spcPct val="0"/>
              </a:spcBef>
              <a:defRPr/>
            </a:pPr>
            <a:endParaRPr lang="en-US" altLang="en-US" dirty="0" smtClean="0"/>
          </a:p>
          <a:p>
            <a:pPr eaLnBrk="1" fontAlgn="auto" hangingPunct="1">
              <a:spcBef>
                <a:spcPct val="0"/>
              </a:spcBef>
              <a:spcAft>
                <a:spcPts val="0"/>
              </a:spcAft>
              <a:defRPr/>
            </a:pPr>
            <a:r>
              <a:rPr lang="en-US" altLang="en-US" b="1" dirty="0" smtClean="0">
                <a:ea typeface="ＭＳ Ｐゴシック" pitchFamily="34" charset="-128"/>
              </a:rPr>
              <a:t>A recent study of precipitation in Minnesota found that storms with 3+ inches of rainfall has increased 104% in last 50 years.</a:t>
            </a:r>
            <a:endParaRPr lang="en-US" b="1" dirty="0" smtClean="0"/>
          </a:p>
          <a:p>
            <a:pPr eaLnBrk="1" hangingPunct="1">
              <a:spcBef>
                <a:spcPct val="0"/>
              </a:spcBef>
              <a:defRPr/>
            </a:pPr>
            <a:endParaRPr lang="en-US" altLang="en-US" dirty="0" smtClean="0"/>
          </a:p>
          <a:p>
            <a:pPr eaLnBrk="1" fontAlgn="auto" hangingPunct="1">
              <a:spcBef>
                <a:spcPts val="0"/>
              </a:spcBef>
              <a:spcAft>
                <a:spcPts val="0"/>
              </a:spcAft>
              <a:defRPr/>
            </a:pPr>
            <a:r>
              <a:rPr lang="en-US" dirty="0" smtClean="0"/>
              <a:t>[Reference] These seven mega-rain events since 2002 include: </a:t>
            </a:r>
          </a:p>
          <a:p>
            <a:pPr marL="285750" indent="-285750" eaLnBrk="1" fontAlgn="auto" hangingPunct="1">
              <a:spcBef>
                <a:spcPts val="0"/>
              </a:spcBef>
              <a:spcAft>
                <a:spcPts val="0"/>
              </a:spcAft>
              <a:buFont typeface="Arial" pitchFamily="34" charset="0"/>
              <a:buChar char="•"/>
              <a:defRPr/>
            </a:pPr>
            <a:r>
              <a:rPr lang="en-US" dirty="0" smtClean="0"/>
              <a:t>June 2002 – where rainfall topped 12 inches over 48 hours in Roseau and Lake of the Woods Counties of Northern MN</a:t>
            </a:r>
          </a:p>
          <a:p>
            <a:pPr marL="285750" indent="-285750" eaLnBrk="1" fontAlgn="auto" hangingPunct="1">
              <a:spcBef>
                <a:spcPts val="0"/>
              </a:spcBef>
              <a:spcAft>
                <a:spcPts val="0"/>
              </a:spcAft>
              <a:buFont typeface="Arial" pitchFamily="34" charset="0"/>
              <a:buChar char="•"/>
              <a:defRPr/>
            </a:pPr>
            <a:r>
              <a:rPr lang="en-US" dirty="0" smtClean="0"/>
              <a:t>September 2004 – with more than 10 inches of rain in a 36-hour period in Faribault and Freeborn Counties of Southern MN</a:t>
            </a:r>
          </a:p>
          <a:p>
            <a:pPr marL="285750" indent="-285750" eaLnBrk="1" fontAlgn="auto" hangingPunct="1">
              <a:spcBef>
                <a:spcPts val="0"/>
              </a:spcBef>
              <a:spcAft>
                <a:spcPts val="0"/>
              </a:spcAft>
              <a:buFont typeface="Arial" pitchFamily="34" charset="0"/>
              <a:buChar char="•"/>
              <a:defRPr/>
            </a:pPr>
            <a:r>
              <a:rPr lang="en-US" dirty="0" smtClean="0"/>
              <a:t>August 2007 – in South East Minnesota, after 15.1 inches of rain fell in 24 hours</a:t>
            </a:r>
          </a:p>
          <a:p>
            <a:pPr marL="285750" indent="-285750" eaLnBrk="1" fontAlgn="auto" hangingPunct="1">
              <a:spcBef>
                <a:spcPts val="0"/>
              </a:spcBef>
              <a:spcAft>
                <a:spcPts val="0"/>
              </a:spcAft>
              <a:buFont typeface="Arial" pitchFamily="34" charset="0"/>
              <a:buChar char="•"/>
              <a:defRPr/>
            </a:pPr>
            <a:r>
              <a:rPr lang="en-US" dirty="0" smtClean="0"/>
              <a:t>September 2010 – in South Central Minnesota, after 9.5 inches of rain fell in one day</a:t>
            </a:r>
          </a:p>
          <a:p>
            <a:pPr marL="285750" indent="-285750" eaLnBrk="1" fontAlgn="auto" hangingPunct="1">
              <a:spcBef>
                <a:spcPts val="0"/>
              </a:spcBef>
              <a:spcAft>
                <a:spcPts val="0"/>
              </a:spcAft>
              <a:buFont typeface="Arial" pitchFamily="34" charset="0"/>
              <a:buChar char="•"/>
              <a:defRPr/>
            </a:pPr>
            <a:r>
              <a:rPr lang="en-US" dirty="0" smtClean="0"/>
              <a:t>June 2012 – in North East Minnesota, after over 10 inches of rain fell over 2 days, causing severe flash flooding and river flooding; the St. Louis River crested at over 16 feet after rising 10 feet in 24 hours</a:t>
            </a:r>
          </a:p>
          <a:p>
            <a:pPr marL="285750" indent="-285750" eaLnBrk="1" fontAlgn="auto" hangingPunct="1">
              <a:spcBef>
                <a:spcPts val="0"/>
              </a:spcBef>
              <a:spcAft>
                <a:spcPts val="0"/>
              </a:spcAft>
              <a:buFont typeface="Arial" pitchFamily="34" charset="0"/>
              <a:buChar char="•"/>
              <a:defRPr/>
            </a:pPr>
            <a:r>
              <a:rPr lang="en-US" dirty="0" smtClean="0"/>
              <a:t>July 2016 – in Central Minnesota, especially Pine County, with a two-day total of 9.3 inches </a:t>
            </a:r>
          </a:p>
          <a:p>
            <a:pPr marL="285750" indent="-285750" eaLnBrk="1" fontAlgn="auto" hangingPunct="1">
              <a:spcBef>
                <a:spcPts val="0"/>
              </a:spcBef>
              <a:spcAft>
                <a:spcPts val="0"/>
              </a:spcAft>
              <a:buFont typeface="Arial" pitchFamily="34" charset="0"/>
              <a:buChar char="•"/>
              <a:defRPr/>
            </a:pPr>
            <a:r>
              <a:rPr lang="en-US" dirty="0" smtClean="0"/>
              <a:t>August 2016 – in Central and South East Minnesota, with rainfall rates of two-three inches per hour.</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MDNR,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85102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813"/>
            <a:r>
              <a:rPr lang="en-US" altLang="en-US" dirty="0" smtClean="0"/>
              <a:t>However, more moisture in the atmosphere doesn’t necessarily mean a consistent rise in rain and snow. The character of precipitation in Minnesota is changing, increasing the potential for both extreme wet and dry spells. Minnesota is starting to experience increases in localized, heavy precipitation events. Observed trends have the potential to cause both increased flooding and drought, based on the localized nature of storms and their intensity, leaving some areas of the state drenched and other areas without any precipitation. For example, in 2012, 75 counties were declared primary or contiguous disaster areas for drought. However, in that same year 15 counties and three tribal reservations were declared disaster areas for flooding, with eight counties receiving disaster designation for both, underscoring the intensification of precipitation extremes in both directions. </a:t>
            </a:r>
          </a:p>
          <a:p>
            <a:pPr defTabSz="912813"/>
            <a:endParaRPr lang="en-US" altLang="en-US" dirty="0" smtClean="0"/>
          </a:p>
          <a:p>
            <a:pPr defTabSz="912813"/>
            <a:r>
              <a:rPr lang="en-US" altLang="en-US" dirty="0" smtClean="0"/>
              <a:t>Source: MDH,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17442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Humidity levels are a function of both temperature and water levels in the atmosphere. Health professionals are particularly interested in humidity, since this affects the skin’s ability to evaporate moisture and cool the body. Dew point is a measure of water vapor in the air. Specifically, the dew point temperature is the temperature to which air must be cooled at constant pressure for it to become fully saturated with water. The higher the dew point is, the more uncomfortable and physically stressed a person feels. This is because people cool themselves by sweating, and if the dew point is high, it becomes more difficult for sweat to evaporate off the skin. </a:t>
            </a:r>
          </a:p>
          <a:p>
            <a:endParaRPr lang="en-US" altLang="en-US" dirty="0" smtClean="0"/>
          </a:p>
          <a:p>
            <a:r>
              <a:rPr lang="en-US" altLang="en-US" dirty="0" smtClean="0"/>
              <a:t>While many measures of dew point and humidity in Minnesota do not yet show evidence of increasing, the most extreme dew point values are becoming more frequent and more extreme over time. Based on historical data, annual maximum dew point temperatures (measured at 6pm CST) are increasing in Minnesota. This trend is modest but significant, about 0.12 degrees per decade. We are also experiencing an increase in the frequency of dew point readings at or above 75°F, a level that is extremely uncomfortable and oppressive. In fact, the frequency of these extreme dew point temperatures is 51% more common in the second half of Minnesota’s weather record (1960-2015) than in the first half (1903-1959).</a:t>
            </a:r>
          </a:p>
          <a:p>
            <a:endParaRPr lang="en-US" altLang="en-US" dirty="0" smtClean="0"/>
          </a:p>
          <a:p>
            <a:r>
              <a:rPr lang="en-US" altLang="en-US" dirty="0" smtClean="0"/>
              <a:t>Source: Trenberth, K.E., 2011; personal communication with Kenny Blumenfeld, Minnesota DNR State Climatology Office on August 9, 2016</a:t>
            </a:r>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420042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section will focus on the health impacts of climate. First, extreme heat events.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147147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An extreme heat event is characterized by weather that is substantially hotter and/or more humid for a particular location at a particular time.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definition of extreme heat event varies from place to place and it incorporates variables of temperature, humidity (or dew point), cloud cover, location, and how acclimated the population is to heat. </a:t>
            </a:r>
          </a:p>
          <a:p>
            <a:pPr eaLnBrk="1" fontAlgn="auto" hangingPunct="1">
              <a:spcBef>
                <a:spcPts val="0"/>
              </a:spcBef>
              <a:spcAft>
                <a:spcPts val="0"/>
              </a:spcAft>
              <a:defRPr/>
            </a:pPr>
            <a:endParaRPr lang="en-US" dirty="0" smtClean="0"/>
          </a:p>
          <a:p>
            <a:pPr marL="228544" indent="-228544" eaLnBrk="1" fontAlgn="auto" hangingPunct="1">
              <a:spcBef>
                <a:spcPts val="0"/>
              </a:spcBef>
              <a:spcAft>
                <a:spcPts val="0"/>
              </a:spcAft>
              <a:defRPr/>
            </a:pPr>
            <a:r>
              <a:rPr lang="en-US" dirty="0" smtClean="0"/>
              <a:t>Sources:</a:t>
            </a:r>
            <a:r>
              <a:rPr lang="en-US" baseline="0" dirty="0" smtClean="0"/>
              <a:t> </a:t>
            </a:r>
            <a:r>
              <a:rPr lang="en-US" dirty="0" smtClean="0"/>
              <a:t>Anderson &amp; Bell, 2011; NWS, 2009</a:t>
            </a:r>
          </a:p>
          <a:p>
            <a:pPr marL="228544" indent="-228544" eaLnBrk="1" fontAlgn="auto" hangingPunct="1">
              <a:spcBef>
                <a:spcPts val="0"/>
              </a:spcBef>
              <a:spcAft>
                <a:spcPts val="0"/>
              </a:spcAft>
              <a:defRPr/>
            </a:pPr>
            <a:r>
              <a:rPr lang="en-US" dirty="0" smtClean="0"/>
              <a:t>Image: Pexels, https://www.pexels.com/photo/close-up-of-lights-251603/</a:t>
            </a:r>
          </a:p>
          <a:p>
            <a:pPr marL="228544" indent="-228544"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66724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human body operates best within a narrow range of core body temperature, around 98.6 °F. When core body temperature rises, the body uses two main physiological mechanisms to cool itself: sweating and increasing blood circulation close to the skin’s surface. </a:t>
            </a:r>
          </a:p>
          <a:p>
            <a:pPr eaLnBrk="1" hangingPunct="1">
              <a:spcBef>
                <a:spcPct val="0"/>
              </a:spcBef>
            </a:pPr>
            <a:endParaRPr lang="en-US" altLang="en-US" dirty="0" smtClean="0"/>
          </a:p>
          <a:p>
            <a:pPr eaLnBrk="1" hangingPunct="1">
              <a:spcBef>
                <a:spcPct val="0"/>
              </a:spcBef>
            </a:pPr>
            <a:r>
              <a:rPr lang="en-US" altLang="en-US" dirty="0" smtClean="0"/>
              <a:t>If exposure to heat exceeds the body’s cooling capabilities, a range of heat-related symptoms and conditions can develop. Some of these things are relatively minor and easily treated, such as heat cramps or heat rash. Others are much more serious, including heat exhaustion (profuse sweating, weakness, rapid breathing, dizziness, nausea, muscle cramps, and headaches). If left untreated, heat exhaustion can lead to heat stroke which is a life-threatening medical emergency, occurring when the core body temperature rises to or exceeds 104 °F. High core body temperature can damage vital organs such as the brain, liver, and kidneys. This can result in serious illness, neurological damage, and death.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b="1" dirty="0" smtClean="0"/>
              <a:t>Heat Illness Definitions:</a:t>
            </a:r>
            <a:endParaRPr lang="en-US" altLang="en-US" dirty="0" smtClean="0"/>
          </a:p>
          <a:p>
            <a:pPr eaLnBrk="1" hangingPunct="1">
              <a:spcBef>
                <a:spcPct val="0"/>
              </a:spcBef>
            </a:pPr>
            <a:r>
              <a:rPr lang="en-US" altLang="en-US" dirty="0" smtClean="0"/>
              <a:t>Heat tetany:  These are symptoms of hyperventilation, other respiratory problems and muscular problems like spasms and numbness of muscles that result from short period of intense heat.  </a:t>
            </a:r>
          </a:p>
          <a:p>
            <a:pPr eaLnBrk="1" hangingPunct="1">
              <a:spcBef>
                <a:spcPct val="0"/>
              </a:spcBef>
            </a:pPr>
            <a:r>
              <a:rPr lang="en-US" altLang="en-US" dirty="0" smtClean="0"/>
              <a:t>Heat rash: These are symptoms of skin irritation resulting from excessive sweating as a result of exposure to extreme heat.</a:t>
            </a:r>
          </a:p>
          <a:p>
            <a:pPr eaLnBrk="1" hangingPunct="1">
              <a:spcBef>
                <a:spcPct val="0"/>
              </a:spcBef>
            </a:pPr>
            <a:r>
              <a:rPr lang="en-US" altLang="en-US" dirty="0" smtClean="0"/>
              <a:t>Heat cramps: These are symptoms of excessive muscle spasms that occur with strenuous exercise during periods of extreme wave event.</a:t>
            </a:r>
          </a:p>
          <a:p>
            <a:pPr eaLnBrk="1" hangingPunct="1">
              <a:spcBef>
                <a:spcPct val="0"/>
              </a:spcBef>
            </a:pPr>
            <a:r>
              <a:rPr lang="en-US" altLang="en-US" dirty="0" smtClean="0"/>
              <a:t>Heat edema: These are symptoms of swelling in the ankles, feet and hands that occur in persons who are not used to hot climate during heat wave event.</a:t>
            </a:r>
          </a:p>
          <a:p>
            <a:pPr eaLnBrk="1" hangingPunct="1">
              <a:spcBef>
                <a:spcPct val="0"/>
              </a:spcBef>
            </a:pPr>
            <a:r>
              <a:rPr lang="en-US" altLang="en-US" dirty="0" smtClean="0"/>
              <a:t>Heat syncope: These are symptoms of dizziness and fainting that occur during heat wave period.  </a:t>
            </a:r>
          </a:p>
          <a:p>
            <a:pPr eaLnBrk="1" hangingPunct="1">
              <a:spcBef>
                <a:spcPct val="0"/>
              </a:spcBef>
            </a:pPr>
            <a:r>
              <a:rPr lang="en-US" altLang="en-US" dirty="0" smtClean="0"/>
              <a:t>Heat exhaustion: These are symptoms of profuse sweating, weakness, rapid breathing, dizziness, nausea, muscle cramps and headaches that occur during heat wave period. </a:t>
            </a:r>
          </a:p>
          <a:p>
            <a:pPr eaLnBrk="1" hangingPunct="1">
              <a:spcBef>
                <a:spcPct val="0"/>
              </a:spcBef>
            </a:pPr>
            <a:r>
              <a:rPr lang="en-US" altLang="en-US" dirty="0" smtClean="0"/>
              <a:t>Heat/sun stroke: This life threatening and usually occurs when the body temperature is greater than 104˚F.</a:t>
            </a:r>
          </a:p>
          <a:p>
            <a:pPr eaLnBrk="1" hangingPunct="1">
              <a:spcBef>
                <a:spcPct val="0"/>
              </a:spcBef>
            </a:pPr>
            <a:endParaRPr lang="en-US" altLang="en-US" dirty="0" smtClean="0"/>
          </a:p>
          <a:p>
            <a:pPr eaLnBrk="1" hangingPunct="1">
              <a:spcBef>
                <a:spcPct val="0"/>
              </a:spcBef>
            </a:pPr>
            <a:r>
              <a:rPr lang="en-US" altLang="en-US" dirty="0" smtClean="0"/>
              <a:t>Image: Pexels</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98819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altLang="en-US" sz="105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407047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Factors that increase risk of illness or death due to extreme heat include: </a:t>
            </a:r>
          </a:p>
          <a:p>
            <a:pPr marL="171450" indent="-171450" eaLnBrk="1" fontAlgn="auto" hangingPunct="1">
              <a:spcBef>
                <a:spcPts val="0"/>
              </a:spcBef>
              <a:spcAft>
                <a:spcPts val="0"/>
              </a:spcAft>
              <a:buFont typeface="Arial" pitchFamily="34" charset="0"/>
              <a:buChar char="•"/>
              <a:defRPr/>
            </a:pPr>
            <a:r>
              <a:rPr lang="en-US" dirty="0" smtClean="0"/>
              <a:t>Lack of air conditioning in homes</a:t>
            </a:r>
          </a:p>
          <a:p>
            <a:pPr marL="171450" indent="-171450" eaLnBrk="1" fontAlgn="auto" hangingPunct="1">
              <a:spcBef>
                <a:spcPts val="0"/>
              </a:spcBef>
              <a:spcAft>
                <a:spcPts val="0"/>
              </a:spcAft>
              <a:buFont typeface="Arial" pitchFamily="34" charset="0"/>
              <a:buChar char="•"/>
              <a:defRPr/>
            </a:pPr>
            <a:r>
              <a:rPr lang="en-US" dirty="0" smtClean="0"/>
              <a:t>Low socioeconomic status</a:t>
            </a:r>
          </a:p>
          <a:p>
            <a:pPr marL="171450" indent="-171450" eaLnBrk="1" fontAlgn="auto" hangingPunct="1">
              <a:spcBef>
                <a:spcPts val="0"/>
              </a:spcBef>
              <a:spcAft>
                <a:spcPts val="0"/>
              </a:spcAft>
              <a:buFont typeface="Arial" pitchFamily="34" charset="0"/>
              <a:buChar char="•"/>
              <a:defRPr/>
            </a:pPr>
            <a:r>
              <a:rPr lang="en-US" dirty="0" smtClean="0"/>
              <a:t>Living in urban areas (due to the Urban Heat Island effect)</a:t>
            </a:r>
          </a:p>
          <a:p>
            <a:pPr marL="171450" indent="-171450" eaLnBrk="1" fontAlgn="auto" hangingPunct="1">
              <a:spcBef>
                <a:spcPts val="0"/>
              </a:spcBef>
              <a:spcAft>
                <a:spcPts val="0"/>
              </a:spcAft>
              <a:buFont typeface="Arial" pitchFamily="34" charset="0"/>
              <a:buChar char="•"/>
              <a:defRPr/>
            </a:pPr>
            <a:r>
              <a:rPr lang="en-US" dirty="0" smtClean="0"/>
              <a:t>Living in the topmost floor of a dwelling (The warm air rises and is often trapped on the topmost floor)</a:t>
            </a:r>
          </a:p>
          <a:p>
            <a:pPr marL="171450" indent="-171450" eaLnBrk="1" fontAlgn="auto" hangingPunct="1">
              <a:spcBef>
                <a:spcPts val="0"/>
              </a:spcBef>
              <a:spcAft>
                <a:spcPts val="0"/>
              </a:spcAft>
              <a:buFont typeface="Arial" pitchFamily="34" charset="0"/>
              <a:buChar char="•"/>
              <a:defRPr/>
            </a:pPr>
            <a:r>
              <a:rPr lang="en-US" dirty="0" smtClean="0"/>
              <a:t>Living alone of having a lack of social ties</a:t>
            </a:r>
          </a:p>
          <a:p>
            <a:pPr marL="171450" indent="-171450" eaLnBrk="1" fontAlgn="auto" hangingPunct="1">
              <a:spcBef>
                <a:spcPts val="0"/>
              </a:spcBef>
              <a:spcAft>
                <a:spcPts val="0"/>
              </a:spcAft>
              <a:buFont typeface="Arial" pitchFamily="34" charset="0"/>
              <a:buChar char="•"/>
              <a:defRPr/>
            </a:pPr>
            <a:r>
              <a:rPr lang="en-US" dirty="0" smtClean="0"/>
              <a:t>Prolonged exposure to the sun</a:t>
            </a:r>
          </a:p>
          <a:p>
            <a:pPr marL="171450" indent="-171450" eaLnBrk="1" fontAlgn="auto" hangingPunct="1">
              <a:spcBef>
                <a:spcPts val="0"/>
              </a:spcBef>
              <a:spcAft>
                <a:spcPts val="0"/>
              </a:spcAft>
              <a:buFont typeface="Arial" pitchFamily="34" charset="0"/>
              <a:buChar char="•"/>
              <a:defRPr/>
            </a:pPr>
            <a:r>
              <a:rPr lang="en-US" dirty="0" smtClean="0"/>
              <a:t>Drinking alcohol</a:t>
            </a:r>
          </a:p>
          <a:p>
            <a:pPr marL="171450" indent="-171450" eaLnBrk="1" fontAlgn="auto" hangingPunct="1">
              <a:spcBef>
                <a:spcPts val="0"/>
              </a:spcBef>
              <a:spcAft>
                <a:spcPts val="0"/>
              </a:spcAft>
              <a:buFont typeface="Arial" pitchFamily="34" charset="0"/>
              <a:buChar char="•"/>
              <a:defRPr/>
            </a:pPr>
            <a:r>
              <a:rPr lang="en-US" dirty="0" smtClean="0"/>
              <a:t>Exercising outside on warm days</a:t>
            </a:r>
          </a:p>
          <a:p>
            <a:pPr marL="171450" indent="-171450" eaLnBrk="1" fontAlgn="auto" hangingPunct="1">
              <a:spcBef>
                <a:spcPts val="0"/>
              </a:spcBef>
              <a:spcAft>
                <a:spcPts val="0"/>
              </a:spcAft>
              <a:buFont typeface="Arial" pitchFamily="34" charset="0"/>
              <a:buChar char="•"/>
              <a:defRPr/>
            </a:pPr>
            <a:endParaRPr lang="en-US" dirty="0" smtClean="0"/>
          </a:p>
          <a:p>
            <a:pPr marL="0" indent="0" eaLnBrk="1" fontAlgn="auto" hangingPunct="1">
              <a:spcBef>
                <a:spcPts val="0"/>
              </a:spcBef>
              <a:spcAft>
                <a:spcPts val="0"/>
              </a:spcAft>
              <a:buFont typeface="Arial" pitchFamily="34" charset="0"/>
              <a:buNone/>
              <a:defRPr/>
            </a:pPr>
            <a:r>
              <a:rPr lang="en-US" dirty="0" smtClean="0"/>
              <a:t>Image: Fan – Pexels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53409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Everyone is at risk during an extreme heat event.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Those most vulnerable to extreme heat include:</a:t>
            </a:r>
          </a:p>
          <a:p>
            <a:pPr marL="171450" indent="-171450" eaLnBrk="1" fontAlgn="auto" hangingPunct="1">
              <a:spcBef>
                <a:spcPts val="0"/>
              </a:spcBef>
              <a:spcAft>
                <a:spcPts val="0"/>
              </a:spcAft>
              <a:buFont typeface="Arial" pitchFamily="34" charset="0"/>
              <a:buChar char="•"/>
              <a:defRPr/>
            </a:pPr>
            <a:r>
              <a:rPr lang="en-US" dirty="0" smtClean="0"/>
              <a:t>Elderly, 65 years and older</a:t>
            </a:r>
          </a:p>
          <a:p>
            <a:pPr marL="171450" indent="-171450" eaLnBrk="1" fontAlgn="auto" hangingPunct="1">
              <a:spcBef>
                <a:spcPts val="0"/>
              </a:spcBef>
              <a:spcAft>
                <a:spcPts val="0"/>
              </a:spcAft>
              <a:buFont typeface="Arial" pitchFamily="34" charset="0"/>
              <a:buChar char="•"/>
              <a:defRPr/>
            </a:pPr>
            <a:r>
              <a:rPr lang="en-US" dirty="0" smtClean="0"/>
              <a:t>Children, 5 years and younger</a:t>
            </a:r>
          </a:p>
          <a:p>
            <a:pPr marL="171450" indent="-171450" eaLnBrk="1" fontAlgn="auto" hangingPunct="1">
              <a:spcBef>
                <a:spcPts val="0"/>
              </a:spcBef>
              <a:spcAft>
                <a:spcPts val="0"/>
              </a:spcAft>
              <a:buFont typeface="Arial" pitchFamily="34" charset="0"/>
              <a:buChar char="•"/>
              <a:defRPr/>
            </a:pPr>
            <a:r>
              <a:rPr lang="en-US" dirty="0" smtClean="0"/>
              <a:t>Individuals with pre-existing disease conditions, including cardiovascular, respiratory, endocrine, liver and mental diseases conditions. </a:t>
            </a:r>
          </a:p>
          <a:p>
            <a:pPr marL="171450" indent="-171450" eaLnBrk="1" fontAlgn="auto" hangingPunct="1">
              <a:spcBef>
                <a:spcPts val="0"/>
              </a:spcBef>
              <a:spcAft>
                <a:spcPts val="0"/>
              </a:spcAft>
              <a:buFont typeface="Arial" pitchFamily="34" charset="0"/>
              <a:buChar char="•"/>
              <a:defRPr/>
            </a:pPr>
            <a:r>
              <a:rPr lang="en-US" dirty="0" smtClean="0"/>
              <a:t>Persons taking certain medications such as diuretic, anticholinergics, tranquilizers and psychotropic drugs.</a:t>
            </a:r>
          </a:p>
          <a:p>
            <a:pPr marL="171450" indent="-171450" eaLnBrk="1" fontAlgn="auto" hangingPunct="1">
              <a:spcBef>
                <a:spcPts val="0"/>
              </a:spcBef>
              <a:spcAft>
                <a:spcPts val="0"/>
              </a:spcAft>
              <a:buFont typeface="Arial" pitchFamily="34" charset="0"/>
              <a:buChar char="•"/>
              <a:defRPr/>
            </a:pPr>
            <a:r>
              <a:rPr lang="en-US" dirty="0" smtClean="0"/>
              <a:t>Persons outside during extreme heat events, including athletes and outdoor workers. </a:t>
            </a:r>
          </a:p>
          <a:p>
            <a:pPr marL="171450" indent="-171450" eaLnBrk="1" fontAlgn="auto" hangingPunct="1">
              <a:spcBef>
                <a:spcPts val="0"/>
              </a:spcBef>
              <a:spcAft>
                <a:spcPts val="0"/>
              </a:spcAft>
              <a:buFont typeface="Arial" pitchFamily="34" charset="0"/>
              <a:buChar char="•"/>
              <a:defRPr/>
            </a:pPr>
            <a:r>
              <a:rPr lang="en-US" dirty="0" smtClean="0"/>
              <a:t>Persons who are homeless. </a:t>
            </a:r>
          </a:p>
          <a:p>
            <a:pPr marL="0" indent="0" eaLnBrk="1" fontAlgn="auto" hangingPunct="1">
              <a:spcBef>
                <a:spcPts val="0"/>
              </a:spcBef>
              <a:spcAft>
                <a:spcPts val="0"/>
              </a:spcAft>
              <a:buFont typeface="Arial" pitchFamily="34" charset="0"/>
              <a:buNone/>
              <a:defRPr/>
            </a:pPr>
            <a:endParaRPr lang="en-US" dirty="0" smtClean="0"/>
          </a:p>
          <a:p>
            <a:pPr marL="0" indent="0" eaLnBrk="1" fontAlgn="auto" hangingPunct="1">
              <a:spcBef>
                <a:spcPts val="0"/>
              </a:spcBef>
              <a:spcAft>
                <a:spcPts val="0"/>
              </a:spcAft>
              <a:buFont typeface="Arial" pitchFamily="34" charset="0"/>
              <a:buNone/>
              <a:defRPr/>
            </a:pPr>
            <a:r>
              <a:rPr lang="en-US" dirty="0" smtClean="0"/>
              <a:t>Image: Runner – Pexels</a:t>
            </a:r>
            <a:r>
              <a:rPr lang="en-US" baseline="0" dirty="0" smtClean="0"/>
              <a:t>, https://www.pexels.com/photo/man-in-white-long-sleeve-shirt-on-track-in-field-126401/</a:t>
            </a: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1396229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a:t>
            </a:r>
            <a:r>
              <a:rPr lang="en-US" altLang="en-US" i="1" dirty="0" smtClean="0"/>
              <a:t>urban heat island effect</a:t>
            </a:r>
            <a:r>
              <a:rPr lang="en-US" altLang="en-US" dirty="0" smtClean="0"/>
              <a:t> is a measurable increase in ambient urban air temperatures resulting primarily from the replacement of vegetation with buildings, roads, and other heat-absorbing infrastructure. The heat island effect can result in significant temperature differences between rural and urban areas.</a:t>
            </a:r>
          </a:p>
          <a:p>
            <a:pPr eaLnBrk="1" hangingPunct="1">
              <a:spcBef>
                <a:spcPct val="0"/>
              </a:spcBef>
            </a:pPr>
            <a:endParaRPr lang="en-US" altLang="en-US" dirty="0" smtClean="0"/>
          </a:p>
          <a:p>
            <a:pPr eaLnBrk="1" hangingPunct="1">
              <a:spcBef>
                <a:spcPct val="0"/>
              </a:spcBef>
            </a:pPr>
            <a:r>
              <a:rPr lang="en-US" altLang="en-US" dirty="0" smtClean="0"/>
              <a:t>At night, surfaces that absorbed heat during the day begin to release that heat. This can result in much higher overnight temperatures in urban areas.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Sources: NWS, 2016a; Snyder, 2012</a:t>
            </a:r>
          </a:p>
          <a:p>
            <a:pPr eaLnBrk="1" hangingPunct="1">
              <a:spcBef>
                <a:spcPct val="0"/>
              </a:spcBef>
            </a:pPr>
            <a:r>
              <a:rPr lang="en-US" altLang="en-US" dirty="0" smtClean="0"/>
              <a:t>Image: Design for Health, University of Minnesota</a:t>
            </a:r>
            <a:endParaRPr lang="en-US" altLang="en-US" baseline="0"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761588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section will examine how climate change affects air quality. Specific pollutants of interest include ground-level ozone, particulate matter, and allergens.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464045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1200"/>
              </a:spcAft>
            </a:pPr>
            <a:r>
              <a:rPr lang="en-US" altLang="en-US" dirty="0" smtClean="0"/>
              <a:t>Climate change may affect exposures to air pollutants by: </a:t>
            </a:r>
          </a:p>
          <a:p>
            <a:pPr eaLnBrk="1" hangingPunct="1">
              <a:spcBef>
                <a:spcPct val="0"/>
              </a:spcBef>
              <a:spcAft>
                <a:spcPts val="1200"/>
              </a:spcAft>
              <a:buFont typeface="Wingdings" panose="05000000000000000000" pitchFamily="2" charset="2"/>
              <a:buChar char="§"/>
            </a:pPr>
            <a:r>
              <a:rPr lang="en-US" altLang="en-US" dirty="0" smtClean="0"/>
              <a:t>Creating both more windiness and more air stagnation events; on calm days with stagnant air, pollutants stick around as smog and create poor air quality</a:t>
            </a:r>
          </a:p>
          <a:p>
            <a:pPr eaLnBrk="1" hangingPunct="1">
              <a:spcBef>
                <a:spcPct val="0"/>
              </a:spcBef>
              <a:buFont typeface="Wingdings" panose="05000000000000000000" pitchFamily="2" charset="2"/>
              <a:buChar char="§"/>
            </a:pPr>
            <a:r>
              <a:rPr lang="en-US" altLang="en-US" dirty="0" smtClean="0"/>
              <a:t>Increased temperatures can </a:t>
            </a:r>
          </a:p>
          <a:p>
            <a:pPr marL="636588" lvl="1" indent="-179388" eaLnBrk="1" hangingPunct="1">
              <a:spcBef>
                <a:spcPct val="0"/>
              </a:spcBef>
              <a:buFont typeface="Wingdings" panose="05000000000000000000" pitchFamily="2" charset="2"/>
              <a:buChar char="§"/>
            </a:pPr>
            <a:r>
              <a:rPr lang="en-US" altLang="en-US" dirty="0" smtClean="0"/>
              <a:t>Increase pollution from fossil fuel combustion to meet electricity demand for increased air conditioner use</a:t>
            </a:r>
          </a:p>
          <a:p>
            <a:pPr marL="636588" lvl="1" indent="-179388" eaLnBrk="1" hangingPunct="1">
              <a:spcBef>
                <a:spcPct val="0"/>
              </a:spcBef>
              <a:buFont typeface="Wingdings" panose="05000000000000000000" pitchFamily="2" charset="2"/>
              <a:buChar char="§"/>
            </a:pPr>
            <a:r>
              <a:rPr lang="en-US" altLang="en-US" dirty="0" smtClean="0"/>
              <a:t>Increase the emission of pollutants called volatile organic compounds from plants and vegetation that are the raw ingredients for the formation of ozone</a:t>
            </a:r>
          </a:p>
          <a:p>
            <a:pPr marL="636588" lvl="1" indent="-179388" eaLnBrk="1" hangingPunct="1">
              <a:spcBef>
                <a:spcPct val="0"/>
              </a:spcBef>
              <a:spcAft>
                <a:spcPts val="1200"/>
              </a:spcAft>
              <a:buFont typeface="Wingdings" panose="05000000000000000000" pitchFamily="2" charset="2"/>
              <a:buChar char="§"/>
            </a:pPr>
            <a:r>
              <a:rPr lang="en-US" altLang="en-US" dirty="0" smtClean="0"/>
              <a:t>Increase generation of ozone: Increased temperature and increased primary pollutants increases ozone generation</a:t>
            </a:r>
          </a:p>
          <a:p>
            <a:pPr eaLnBrk="1" hangingPunct="1">
              <a:spcBef>
                <a:spcPct val="0"/>
              </a:spcBef>
              <a:spcAft>
                <a:spcPts val="1200"/>
              </a:spcAft>
              <a:buFont typeface="Wingdings" panose="05000000000000000000" pitchFamily="2" charset="2"/>
              <a:buChar char="§"/>
            </a:pPr>
            <a:r>
              <a:rPr lang="en-US" altLang="en-US" dirty="0" smtClean="0"/>
              <a:t>Lengthening the allergy season, increasing pollen production, increasing allergenicity (potency of allergens), and introducing plants with more allergenic pollen</a:t>
            </a:r>
          </a:p>
          <a:p>
            <a:pPr eaLnBrk="1" hangingPunct="1">
              <a:spcBef>
                <a:spcPct val="0"/>
              </a:spcBef>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Jacob and Winner, 2009; Bernard et al, 2001; California Department of Public Health, 2008</a:t>
            </a:r>
          </a:p>
          <a:p>
            <a:pPr eaLnBrk="1" hangingPunct="1">
              <a:spcBef>
                <a:spcPct val="0"/>
              </a:spcBef>
            </a:pPr>
            <a:r>
              <a:rPr lang="en-US" altLang="en-US" dirty="0" smtClean="0"/>
              <a:t>Image: Flowers – Pexels, https://www.pexels.com/photo/yellow-field-under-blue-sky-69729/</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61810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The health effects of concern relate primarily to lung inflammation. </a:t>
            </a:r>
            <a:r>
              <a:rPr lang="en-US" sz="1200" kern="1200" dirty="0" smtClean="0">
                <a:solidFill>
                  <a:schemeClr val="tx1"/>
                </a:solidFill>
                <a:effectLst/>
                <a:latin typeface="NeueHaasGroteskText Std" panose="020B0504020202020204" pitchFamily="34" charset="0"/>
                <a:ea typeface="+mn-ea"/>
                <a:cs typeface="+mn-cs"/>
              </a:rPr>
              <a:t>Unhealthy ozone levels can aggravate pre-existing lung diseases like asthma, emphysema, and COPD. When the air quality is unhealthy, people with these conditions may experience symptoms like difficulty breathing deeply, shortness of breath, wheezing, coughing or fatigue. </a:t>
            </a:r>
          </a:p>
          <a:p>
            <a:pPr eaLnBrk="1" hangingPunct="1">
              <a:spcBef>
                <a:spcPct val="0"/>
              </a:spcBef>
              <a:buFont typeface="Wingdings" panose="05000000000000000000" pitchFamily="2" charset="2"/>
              <a:buNone/>
            </a:pPr>
            <a:endParaRPr lang="en-US" altLang="en-US" sz="1200" kern="1200" dirty="0" smtClean="0">
              <a:solidFill>
                <a:schemeClr val="tx1"/>
              </a:solidFill>
              <a:effectLst/>
              <a:latin typeface="NeueHaasGroteskText Std" panose="020B0504020202020204" pitchFamily="34" charset="0"/>
              <a:ea typeface="+mn-ea"/>
              <a:cs typeface="+mn-cs"/>
            </a:endParaRPr>
          </a:p>
          <a:p>
            <a:pPr eaLnBrk="1" hangingPunct="1">
              <a:spcBef>
                <a:spcPct val="0"/>
              </a:spcBef>
              <a:buFont typeface="Wingdings" panose="05000000000000000000" pitchFamily="2" charset="2"/>
              <a:buNone/>
            </a:pPr>
            <a:r>
              <a:rPr lang="en-US" altLang="en-US" dirty="0" smtClean="0"/>
              <a:t>Exposure of healthy individuals (including children) to relatively low ground-level ozone concentrations can cause harmful respiratory conditions, including lung irritation, difficulty breathing, reduced lung capacity, aggravated asthma, COPD and increased susceptibility to bronchitis.</a:t>
            </a:r>
          </a:p>
          <a:p>
            <a:pPr eaLnBrk="1" hangingPunct="1">
              <a:spcBef>
                <a:spcPct val="0"/>
              </a:spcBef>
              <a:buFont typeface="Wingdings" panose="05000000000000000000" pitchFamily="2" charset="2"/>
              <a:buNone/>
            </a:pPr>
            <a:endParaRPr lang="en-US" altLang="en-US" dirty="0" smtClean="0"/>
          </a:p>
          <a:p>
            <a:pPr eaLnBrk="1" hangingPunct="1">
              <a:spcBef>
                <a:spcPct val="0"/>
              </a:spcBef>
            </a:pPr>
            <a:r>
              <a:rPr lang="en-US" altLang="en-US" dirty="0" smtClean="0"/>
              <a:t>Some populations are more sensitive to</a:t>
            </a:r>
            <a:r>
              <a:rPr lang="en-US" altLang="en-US" baseline="0" dirty="0" smtClean="0"/>
              <a:t> unhealthy ozone levels</a:t>
            </a:r>
            <a:r>
              <a:rPr lang="en-US" altLang="en-US" dirty="0" smtClean="0"/>
              <a:t>, including those with pre-existing lung disease, older adults and children, and those with asthma and/or other breathing</a:t>
            </a:r>
            <a:r>
              <a:rPr lang="en-US" altLang="en-US" baseline="0" dirty="0" smtClean="0"/>
              <a:t> conditions like COPD.</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Sources: Jacob and Winner, 2009; Union of Concerned Scientists, 2011</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157752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Particulate matter (PM) can have serious health impacts</a:t>
            </a:r>
            <a:r>
              <a:rPr lang="en-US" altLang="en-US" baseline="0" dirty="0" smtClean="0"/>
              <a:t>; air pollution can aggravate heart and cardiovascular diseases, as well as lung diseases like asthma and chronic obstructive pulmonary disease (COPD). </a:t>
            </a:r>
            <a:r>
              <a:rPr lang="en-US" sz="1200" kern="1200" dirty="0" smtClean="0">
                <a:solidFill>
                  <a:schemeClr val="tx1"/>
                </a:solidFill>
                <a:effectLst/>
                <a:latin typeface="NeueHaasGroteskText Std" panose="020B0504020202020204" pitchFamily="34" charset="0"/>
                <a:ea typeface="+mn-ea"/>
                <a:cs typeface="+mn-cs"/>
              </a:rPr>
              <a:t>When the air quality is unhealthy, people with these conditions may experience symptoms like chest pain, shortness of breath, wheezing, coughing or fatigue.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Populations at risk include those who have an increased exposure to particulate air pollution, including people who are doing extended or heavy physical activity (like playing sports or working outdoors), especially near high-traffic corridors and/or stationary sources of air pollution such as factories or power plants. </a:t>
            </a:r>
          </a:p>
          <a:p>
            <a:pPr eaLnBrk="1" hangingPunct="1">
              <a:spcBef>
                <a:spcPct val="0"/>
              </a:spcBef>
            </a:pPr>
            <a:endParaRPr lang="en-US" altLang="en-US" dirty="0" smtClean="0"/>
          </a:p>
          <a:p>
            <a:pPr eaLnBrk="1" hangingPunct="1">
              <a:spcBef>
                <a:spcPct val="0"/>
              </a:spcBef>
            </a:pPr>
            <a:r>
              <a:rPr lang="en-US" altLang="en-US" dirty="0" smtClean="0"/>
              <a:t>Some populations are more sensitive to particulate air pollution, including those with pre-existing heart disease or high blood pressure, older adults and children, and those with asthma and/or other breathing</a:t>
            </a:r>
            <a:r>
              <a:rPr lang="en-US" altLang="en-US" baseline="0" dirty="0" smtClean="0"/>
              <a:t> conditions like COPD.</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Amann et al, 2004; Bernard et al, 2001; Pope et al, 1995; Pope, 2000; Shea et al, 2008; Clean Air Taskforce, 2010</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400014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Climate change is expected to increase pollen production, lengthen the pollen season and increase the potency of airborne allergens.</a:t>
            </a:r>
          </a:p>
          <a:p>
            <a:pPr eaLnBrk="1" hangingPunct="1">
              <a:spcBef>
                <a:spcPct val="0"/>
              </a:spcBef>
            </a:pPr>
            <a:endParaRPr lang="en-US" altLang="en-US" dirty="0" smtClean="0"/>
          </a:p>
          <a:p>
            <a:pPr eaLnBrk="1" hangingPunct="1">
              <a:spcBef>
                <a:spcPct val="0"/>
              </a:spcBef>
            </a:pPr>
            <a:r>
              <a:rPr lang="en-US" altLang="en-US" dirty="0" smtClean="0"/>
              <a:t>The warmer temperatures and changes in precipitation cause some plants to grow faster, bloom earlier, and produce more pollen. Additionally, higher levels of carbon dioxide (CO2) in the atmosphere act as a fertilizer for plant growth. Both increased temperatures and increased carbon dioxide (CO2) concentrations are expected to increase plant production of pollens, and may also increase fungal growth and spore release.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Temperature changes are expected to alter allergy seasons to begin earlier and last longer.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Recent studies suggest that climate-related temperature changes are expected to increase the potency of airborne allergens.  Such changes increase the concentration of pollen in the air, the length of the allergy season and the strength of airborne allergens, and associated increases in allergy symptoms.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Climate change will allow certain allergen-producing plant species to move into new areas.</a:t>
            </a:r>
            <a:r>
              <a:rPr lang="en-US" altLang="en-US" baseline="0" dirty="0" smtClean="0"/>
              <a:t> W</a:t>
            </a:r>
            <a:r>
              <a:rPr lang="en-US" altLang="en-US" dirty="0" smtClean="0"/>
              <a:t>ind blown dust, carrying pollens and molds from outside of the United States, could expose people to new allergens they had not previously contacted. </a:t>
            </a:r>
          </a:p>
          <a:p>
            <a:pPr eaLnBrk="1" hangingPunct="1">
              <a:spcBef>
                <a:spcPct val="0"/>
              </a:spcBef>
              <a:buFont typeface="Wingdings" panose="05000000000000000000" pitchFamily="2" charset="2"/>
              <a:buNone/>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Bernard et al, 2001; CDC, 2014; US EPA, 2016b; Rogers et al, 2006</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373564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Mold growth is enhanced by moisture, and can be the result of: </a:t>
            </a:r>
          </a:p>
          <a:p>
            <a:pPr marL="636588" lvl="1" indent="-179388" eaLnBrk="1" hangingPunct="1">
              <a:spcBef>
                <a:spcPct val="0"/>
              </a:spcBef>
              <a:buFont typeface="Wingdings" panose="05000000000000000000" pitchFamily="2" charset="2"/>
              <a:buChar char="§"/>
            </a:pPr>
            <a:r>
              <a:rPr lang="en-US" altLang="en-US" dirty="0" smtClean="0"/>
              <a:t>Increase in precipitation/floods</a:t>
            </a:r>
          </a:p>
          <a:p>
            <a:pPr marL="636588" lvl="1" indent="-179388" eaLnBrk="1" hangingPunct="1">
              <a:spcBef>
                <a:spcPct val="0"/>
              </a:spcBef>
              <a:buFont typeface="Wingdings" panose="05000000000000000000" pitchFamily="2" charset="2"/>
              <a:buChar char="§"/>
            </a:pPr>
            <a:r>
              <a:rPr lang="en-US" altLang="en-US" dirty="0" smtClean="0"/>
              <a:t>Increase in temperature and/or humidity</a:t>
            </a:r>
          </a:p>
          <a:p>
            <a:pPr marL="636588" lvl="1" indent="-179388" eaLnBrk="1" hangingPunct="1">
              <a:spcBef>
                <a:spcPct val="0"/>
              </a:spcBef>
              <a:buFont typeface="Wingdings" panose="05000000000000000000" pitchFamily="2" charset="2"/>
              <a:buChar char="§"/>
            </a:pPr>
            <a:r>
              <a:rPr lang="en-US" altLang="en-US" dirty="0" smtClean="0"/>
              <a:t>Increase in plant growth/plant biomass decay (leaf litter)</a:t>
            </a:r>
          </a:p>
          <a:p>
            <a:pPr marL="636588" lvl="1" indent="-179388" eaLnBrk="1" hangingPunct="1">
              <a:spcBef>
                <a:spcPct val="0"/>
              </a:spcBef>
              <a:buFont typeface="Wingdings" panose="05000000000000000000" pitchFamily="2" charset="2"/>
              <a:buChar char="§"/>
            </a:pPr>
            <a:r>
              <a:rPr lang="en-US" altLang="en-US" dirty="0" smtClean="0"/>
              <a:t>Improper installation or management of air conditioning systems can create conditions ripe for mold</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Mold can cause coughing, wheezing, nasal and throat conditions, and adversely affect persons with asthma or weakened immune systems</a:t>
            </a:r>
          </a:p>
          <a:p>
            <a:pPr eaLnBrk="1" hangingPunct="1">
              <a:spcBef>
                <a:spcPct val="0"/>
              </a:spcBef>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Bernard et al, 2001; National Wildlife Federation, 2010</a:t>
            </a:r>
          </a:p>
          <a:p>
            <a:pPr eaLnBrk="1" hangingPunct="1">
              <a:spcBef>
                <a:spcPct val="0"/>
              </a:spcBef>
            </a:pPr>
            <a:r>
              <a:rPr lang="en-US" altLang="en-US" dirty="0" smtClean="0"/>
              <a:t>Image: City of Waseca, 2016. Available at: https://services.arcgis.com/EBcDMSJ0IDOworEe/arcgis/rest/services/Flood2016_StaffPhotos/FeatureServer/0/9/attachments/4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431018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section will look at how increased or more severe flooding and/or drought can affect human health.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118853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training module will provide a broad introduction to climate change and public health. It will address the observed climate changes in Minnesota and discuss the health impacts of climate by looking at extreme heat events, air quality, flooding and drought, and other impacts of concern. This module will examine the high cost of natural disasters that could become more severe or frequent with climate change. Examples of strategies for public</a:t>
            </a:r>
            <a:r>
              <a:rPr lang="en-US" altLang="en-US" baseline="0" dirty="0" smtClean="0"/>
              <a:t> health </a:t>
            </a:r>
            <a:r>
              <a:rPr lang="en-US" altLang="en-US" dirty="0" smtClean="0"/>
              <a:t>professionals and individuals to address climate change are included.</a:t>
            </a:r>
            <a:r>
              <a:rPr lang="en-US" altLang="en-US" baseline="0" dirty="0" smtClean="0"/>
              <a:t> The module wraps up with </a:t>
            </a:r>
            <a:r>
              <a:rPr lang="en-US" altLang="en-US" dirty="0" smtClean="0"/>
              <a:t>how to communicate about climate change.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22684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Health impacts from flooding can include</a:t>
            </a:r>
          </a:p>
          <a:p>
            <a:pPr lvl="1" eaLnBrk="1" hangingPunct="1">
              <a:spcBef>
                <a:spcPct val="0"/>
              </a:spcBef>
              <a:buFont typeface="Wingdings" panose="05000000000000000000" pitchFamily="2" charset="2"/>
              <a:buChar char="§"/>
            </a:pPr>
            <a:r>
              <a:rPr lang="en-US" altLang="en-US" dirty="0" smtClean="0"/>
              <a:t>physical injuries (including drowning or injuries suffered from structural damage) </a:t>
            </a:r>
          </a:p>
          <a:p>
            <a:pPr lvl="1" eaLnBrk="1" hangingPunct="1">
              <a:spcBef>
                <a:spcPct val="0"/>
              </a:spcBef>
              <a:buFont typeface="Wingdings" panose="05000000000000000000" pitchFamily="2" charset="2"/>
              <a:buChar char="§"/>
            </a:pPr>
            <a:r>
              <a:rPr lang="en-US" altLang="en-US" dirty="0" smtClean="0"/>
              <a:t>allergies (mold)</a:t>
            </a:r>
          </a:p>
          <a:p>
            <a:pPr lvl="1" eaLnBrk="1" hangingPunct="1">
              <a:spcBef>
                <a:spcPct val="0"/>
              </a:spcBef>
              <a:buFont typeface="Wingdings" panose="05000000000000000000" pitchFamily="2" charset="2"/>
              <a:buChar char="§"/>
            </a:pPr>
            <a:r>
              <a:rPr lang="en-US" altLang="en-US" dirty="0" smtClean="0"/>
              <a:t>food and water-borne illnesses, including</a:t>
            </a:r>
            <a:r>
              <a:rPr lang="en-US" altLang="en-US" baseline="0" dirty="0" smtClean="0"/>
              <a:t> </a:t>
            </a:r>
            <a:r>
              <a:rPr lang="en-US" altLang="en-US" dirty="0" smtClean="0"/>
              <a:t>Salmonellosis,</a:t>
            </a:r>
            <a:r>
              <a:rPr lang="en-US" altLang="en-US" baseline="0" dirty="0" smtClean="0"/>
              <a:t> </a:t>
            </a:r>
            <a:r>
              <a:rPr lang="en-US" altLang="en-US" dirty="0" smtClean="0"/>
              <a:t>Cryptosporidiosis</a:t>
            </a:r>
            <a:r>
              <a:rPr lang="en-US" altLang="en-US" baseline="0" dirty="0" smtClean="0"/>
              <a:t>, and </a:t>
            </a:r>
            <a:r>
              <a:rPr lang="en-US" altLang="en-US" dirty="0" smtClean="0"/>
              <a:t>Giardiasis</a:t>
            </a:r>
          </a:p>
          <a:p>
            <a:pPr lvl="1" eaLnBrk="1" hangingPunct="1">
              <a:spcBef>
                <a:spcPct val="0"/>
              </a:spcBef>
              <a:buFont typeface="Wingdings" panose="05000000000000000000" pitchFamily="2" charset="2"/>
              <a:buChar char="§"/>
            </a:pPr>
            <a:r>
              <a:rPr lang="en-US" altLang="en-US" dirty="0" smtClean="0"/>
              <a:t>food insecurity </a:t>
            </a:r>
          </a:p>
          <a:p>
            <a:pPr lvl="1" eaLnBrk="1" hangingPunct="1">
              <a:spcBef>
                <a:spcPct val="0"/>
              </a:spcBef>
              <a:buFont typeface="Wingdings" panose="05000000000000000000" pitchFamily="2" charset="2"/>
              <a:buChar char="§"/>
            </a:pPr>
            <a:r>
              <a:rPr lang="en-US" altLang="en-US" dirty="0" smtClean="0"/>
              <a:t>displacement</a:t>
            </a:r>
          </a:p>
          <a:p>
            <a:pPr lvl="1" eaLnBrk="1" hangingPunct="1">
              <a:spcBef>
                <a:spcPct val="0"/>
              </a:spcBef>
              <a:buFont typeface="Wingdings" panose="05000000000000000000" pitchFamily="2" charset="2"/>
              <a:buChar char="§"/>
            </a:pPr>
            <a:r>
              <a:rPr lang="en-US" altLang="en-US" dirty="0" smtClean="0"/>
              <a:t>mental health issues: </a:t>
            </a:r>
          </a:p>
          <a:p>
            <a:pPr lvl="2" eaLnBrk="1" hangingPunct="1">
              <a:spcBef>
                <a:spcPct val="0"/>
              </a:spcBef>
              <a:buFont typeface="Wingdings" panose="05000000000000000000" pitchFamily="2" charset="2"/>
              <a:buChar char="§"/>
            </a:pPr>
            <a:r>
              <a:rPr lang="en-US" altLang="en-US" dirty="0" smtClean="0"/>
              <a:t>the stress of repairs, dealing with insurance; </a:t>
            </a:r>
          </a:p>
          <a:p>
            <a:pPr lvl="2" eaLnBrk="1" hangingPunct="1">
              <a:spcBef>
                <a:spcPct val="0"/>
              </a:spcBef>
              <a:buFont typeface="Wingdings" panose="05000000000000000000" pitchFamily="2" charset="2"/>
              <a:buChar char="§"/>
            </a:pPr>
            <a:r>
              <a:rPr lang="en-US" altLang="en-US" dirty="0" smtClean="0"/>
              <a:t>feelings of isolation and depression; and</a:t>
            </a:r>
          </a:p>
          <a:p>
            <a:pPr lvl="2" eaLnBrk="1" hangingPunct="1">
              <a:spcBef>
                <a:spcPct val="0"/>
              </a:spcBef>
              <a:buFont typeface="Wingdings" panose="05000000000000000000" pitchFamily="2" charset="2"/>
              <a:buChar char="§"/>
            </a:pPr>
            <a:r>
              <a:rPr lang="en-US" altLang="en-US" dirty="0" smtClean="0"/>
              <a:t>evacuation and loss of possessions undermine an individual’s sense of place, attachment, and self-identity</a:t>
            </a:r>
          </a:p>
          <a:p>
            <a:pPr lvl="1" eaLnBrk="1" hangingPunct="1">
              <a:spcBef>
                <a:spcPct val="0"/>
              </a:spcBef>
              <a:buFont typeface="Wingdings" panose="05000000000000000000" pitchFamily="2" charset="2"/>
              <a:buChar char="§"/>
            </a:pPr>
            <a:r>
              <a:rPr lang="en-US" altLang="en-US" dirty="0" smtClean="0"/>
              <a:t>interruption of emergency services </a:t>
            </a:r>
          </a:p>
          <a:p>
            <a:pPr eaLnBrk="1" hangingPunct="1">
              <a:spcBef>
                <a:spcPct val="0"/>
              </a:spcBef>
            </a:pPr>
            <a:endParaRPr lang="en-US" altLang="en-US" dirty="0" smtClean="0"/>
          </a:p>
          <a:p>
            <a:pPr eaLnBrk="1" hangingPunct="1">
              <a:spcBef>
                <a:spcPct val="0"/>
              </a:spcBef>
            </a:pPr>
            <a:r>
              <a:rPr lang="en-US" altLang="en-US" dirty="0" smtClean="0"/>
              <a:t>In</a:t>
            </a:r>
            <a:r>
              <a:rPr lang="en-US" altLang="en-US" baseline="0" dirty="0" smtClean="0"/>
              <a:t> Minnesota, 1</a:t>
            </a:r>
            <a:r>
              <a:rPr lang="en-US" altLang="en-US" dirty="0" smtClean="0"/>
              <a:t>5 people</a:t>
            </a:r>
            <a:r>
              <a:rPr lang="en-US" altLang="en-US" baseline="0" dirty="0" smtClean="0"/>
              <a:t> have died in floods between 1993-2016. About 75% of flash-flood deaths occur at night. Half of the victims die in automobiles or other vehicles</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“Be aware of flood hazards no matter where you live, but especially if you live in a low-lying area, near water or downstream from a dam. Even very small streams, gullies, creeks, culverts, dry streambeds, or low-lying ground that appear harmless in dry weather can flood. Every state is at risk from this hazard.” – Federal Emergency Management Agency</a:t>
            </a:r>
          </a:p>
          <a:p>
            <a:pPr eaLnBrk="1" hangingPunct="1">
              <a:spcBef>
                <a:spcPct val="0"/>
              </a:spcBef>
            </a:pPr>
            <a:endParaRPr lang="en-US" altLang="en-US" dirty="0" smtClean="0"/>
          </a:p>
          <a:p>
            <a:pPr eaLnBrk="1" hangingPunct="1">
              <a:spcBef>
                <a:spcPct val="0"/>
              </a:spcBef>
            </a:pPr>
            <a:r>
              <a:rPr lang="en-US" altLang="en-US" dirty="0" smtClean="0"/>
              <a:t>Sources:</a:t>
            </a:r>
            <a:r>
              <a:rPr lang="en-US" altLang="en-US" baseline="0" dirty="0" smtClean="0"/>
              <a:t> </a:t>
            </a:r>
            <a:r>
              <a:rPr lang="en-US" altLang="en-US" dirty="0" smtClean="0"/>
              <a:t>FEMA, 2012; SHELDUS, 2015; WHO, 2010; Ebi et al, 2008; CCSP, 2008; HSEM, 2017</a:t>
            </a:r>
          </a:p>
          <a:p>
            <a:pPr eaLnBrk="1" hangingPunct="1">
              <a:spcBef>
                <a:spcPct val="0"/>
              </a:spcBef>
            </a:pPr>
            <a:r>
              <a:rPr lang="en-US" altLang="en-US" baseline="0" dirty="0" smtClean="0"/>
              <a:t>Image: City of Waseca, 2016, available at: https://gis.co.waseca.mn.us/arcgis/rest/services/CountyServices/Flood2016Pics_FeatureService/MapServer/0/4402/attachments/4416</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3839370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Some areas of the state will experience decreased precipitation. This is a result of localized large storm events, which leave some areas of the state drenched and others without any precipitation. An extended period of below-average precipitation can cause a drought, and it can be worsened by high temperatures or short, intense rainfalls that do not allow rainwater to soak into the ground.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Factors that play a role in how drought affects society, economy, and environment include:</a:t>
            </a:r>
          </a:p>
          <a:p>
            <a:pPr marL="285750" indent="-285750" eaLnBrk="1" fontAlgn="auto" hangingPunct="1">
              <a:spcBef>
                <a:spcPts val="0"/>
              </a:spcBef>
              <a:spcAft>
                <a:spcPts val="0"/>
              </a:spcAft>
              <a:buFont typeface="Arial" pitchFamily="34" charset="0"/>
              <a:buChar char="•"/>
              <a:defRPr/>
            </a:pPr>
            <a:r>
              <a:rPr lang="en-US" dirty="0" smtClean="0"/>
              <a:t>Timing of drought</a:t>
            </a:r>
          </a:p>
          <a:p>
            <a:pPr marL="285750" indent="-285750" eaLnBrk="1" fontAlgn="auto" hangingPunct="1">
              <a:spcBef>
                <a:spcPts val="0"/>
              </a:spcBef>
              <a:spcAft>
                <a:spcPts val="0"/>
              </a:spcAft>
              <a:buFont typeface="Arial" pitchFamily="34" charset="0"/>
              <a:buChar char="•"/>
              <a:defRPr/>
            </a:pPr>
            <a:r>
              <a:rPr lang="en-US" dirty="0" smtClean="0"/>
              <a:t>Temperature</a:t>
            </a:r>
          </a:p>
          <a:p>
            <a:pPr marL="285750" indent="-285750" eaLnBrk="1" fontAlgn="auto" hangingPunct="1">
              <a:spcBef>
                <a:spcPts val="0"/>
              </a:spcBef>
              <a:spcAft>
                <a:spcPts val="0"/>
              </a:spcAft>
              <a:buFont typeface="Arial" pitchFamily="34" charset="0"/>
              <a:buChar char="•"/>
              <a:defRPr/>
            </a:pPr>
            <a:r>
              <a:rPr lang="en-US" dirty="0" smtClean="0"/>
              <a:t>Population density and growth</a:t>
            </a:r>
          </a:p>
          <a:p>
            <a:pPr marL="285750" indent="-285750" eaLnBrk="1" fontAlgn="auto" hangingPunct="1">
              <a:spcBef>
                <a:spcPts val="0"/>
              </a:spcBef>
              <a:spcAft>
                <a:spcPts val="0"/>
              </a:spcAft>
              <a:buFont typeface="Arial" pitchFamily="34" charset="0"/>
              <a:buChar char="•"/>
              <a:defRPr/>
            </a:pPr>
            <a:r>
              <a:rPr lang="en-US" dirty="0" smtClean="0"/>
              <a:t>Development and implementation of water supply technology</a:t>
            </a:r>
          </a:p>
          <a:p>
            <a:pPr marL="285750" indent="-285750" eaLnBrk="1" fontAlgn="auto" hangingPunct="1">
              <a:spcBef>
                <a:spcPts val="0"/>
              </a:spcBef>
              <a:spcAft>
                <a:spcPts val="0"/>
              </a:spcAft>
              <a:buFont typeface="Arial" pitchFamily="34" charset="0"/>
              <a:buChar char="•"/>
              <a:defRPr/>
            </a:pPr>
            <a:r>
              <a:rPr lang="en-US" dirty="0" smtClean="0"/>
              <a:t>Land use patterns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National Drought Mitigation Center, 2011; CDC, US EPA, NOAA, AWWA, 2010</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Image: Dry ground – Pexels, https://www.pexels.com/photo/earth-field-desert-dry-96865/</a:t>
            </a:r>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416138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Drought and lower water levels are associated with the following public health issues:</a:t>
            </a:r>
          </a:p>
          <a:p>
            <a:pPr marL="179525" indent="-179525" eaLnBrk="1" fontAlgn="auto" hangingPunct="1">
              <a:lnSpc>
                <a:spcPct val="120000"/>
              </a:lnSpc>
              <a:spcBef>
                <a:spcPts val="0"/>
              </a:spcBef>
              <a:spcAft>
                <a:spcPts val="0"/>
              </a:spcAft>
              <a:buFont typeface="Wingdings" pitchFamily="2" charset="2"/>
              <a:buChar char="§"/>
              <a:defRPr/>
            </a:pPr>
            <a:r>
              <a:rPr lang="en-US" dirty="0" smtClean="0"/>
              <a:t>Reduced soil moisture reserves, groundwater supplies, lake and wetland levels, and stream flows. </a:t>
            </a:r>
          </a:p>
          <a:p>
            <a:pPr marL="179525" indent="-179525" eaLnBrk="1" fontAlgn="auto" hangingPunct="1">
              <a:lnSpc>
                <a:spcPct val="120000"/>
              </a:lnSpc>
              <a:spcBef>
                <a:spcPts val="0"/>
              </a:spcBef>
              <a:spcAft>
                <a:spcPts val="0"/>
              </a:spcAft>
              <a:buFont typeface="Wingdings" pitchFamily="2" charset="2"/>
              <a:buChar char="§"/>
              <a:defRPr/>
            </a:pPr>
            <a:r>
              <a:rPr lang="en-US" dirty="0" smtClean="0"/>
              <a:t>Potential concentration of pollutants. Effects of dry periods on water quality have not been adequately studied, although lower water availability clearly reduces dilution.</a:t>
            </a:r>
          </a:p>
          <a:p>
            <a:pPr marL="179525" indent="-179525" eaLnBrk="1" fontAlgn="auto" hangingPunct="1">
              <a:lnSpc>
                <a:spcPct val="120000"/>
              </a:lnSpc>
              <a:spcBef>
                <a:spcPts val="0"/>
              </a:spcBef>
              <a:spcAft>
                <a:spcPts val="0"/>
              </a:spcAft>
              <a:buFont typeface="Wingdings" pitchFamily="2" charset="2"/>
              <a:buChar char="§"/>
              <a:defRPr/>
            </a:pPr>
            <a:r>
              <a:rPr lang="en-US" dirty="0" smtClean="0"/>
              <a:t>Decreasing water supply for drinking water and agriculture </a:t>
            </a:r>
          </a:p>
          <a:p>
            <a:pPr marL="658259" lvl="1" indent="-179525" eaLnBrk="1" fontAlgn="auto" hangingPunct="1">
              <a:lnSpc>
                <a:spcPct val="120000"/>
              </a:lnSpc>
              <a:spcBef>
                <a:spcPts val="0"/>
              </a:spcBef>
              <a:spcAft>
                <a:spcPts val="0"/>
              </a:spcAft>
              <a:buFont typeface="Wingdings" pitchFamily="2" charset="2"/>
              <a:buChar char="§"/>
              <a:defRPr/>
            </a:pPr>
            <a:r>
              <a:rPr lang="en-US" dirty="0" smtClean="0"/>
              <a:t>Decreased water supply for agriculture can adversely affect crop progress and soil moisture and therefore food supply </a:t>
            </a:r>
          </a:p>
          <a:p>
            <a:pPr marL="658259" lvl="1" indent="-179525" eaLnBrk="1" fontAlgn="auto" hangingPunct="1">
              <a:lnSpc>
                <a:spcPct val="120000"/>
              </a:lnSpc>
              <a:spcBef>
                <a:spcPts val="0"/>
              </a:spcBef>
              <a:spcAft>
                <a:spcPts val="0"/>
              </a:spcAft>
              <a:buFont typeface="Wingdings" pitchFamily="2" charset="2"/>
              <a:buChar char="§"/>
              <a:defRPr/>
            </a:pPr>
            <a:r>
              <a:rPr lang="en-US" dirty="0" smtClean="0"/>
              <a:t>From 1996 to 2011, the U.S. lost $17.2 billion dollars in crop damage due to drought.</a:t>
            </a:r>
          </a:p>
          <a:p>
            <a:pPr marL="179525" indent="-179525" eaLnBrk="1" fontAlgn="auto" hangingPunct="1">
              <a:lnSpc>
                <a:spcPct val="120000"/>
              </a:lnSpc>
              <a:spcBef>
                <a:spcPts val="0"/>
              </a:spcBef>
              <a:spcAft>
                <a:spcPts val="0"/>
              </a:spcAft>
              <a:buFont typeface="Wingdings" pitchFamily="2" charset="2"/>
              <a:buChar char="§"/>
              <a:defRPr/>
            </a:pPr>
            <a:r>
              <a:rPr lang="en-US" dirty="0" smtClean="0"/>
              <a:t>Wildfire dangers (e.g. Pagami Creek Fire, Boundary Waters Canoe Area Wilderness– started in August 18</a:t>
            </a:r>
            <a:r>
              <a:rPr lang="en-US" baseline="30000" dirty="0" smtClean="0"/>
              <a:t>th</a:t>
            </a:r>
            <a:r>
              <a:rPr lang="en-US" dirty="0" smtClean="0"/>
              <a:t> 2011, 92,682 acres): which can cause injuries, impair respiratory function with particles from smoke, property damage, and mental health impacts similar to those from flooding</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Sources:</a:t>
            </a:r>
            <a:r>
              <a:rPr lang="en-US" baseline="0" dirty="0" smtClean="0"/>
              <a:t> </a:t>
            </a:r>
            <a:r>
              <a:rPr lang="en-US" dirty="0" smtClean="0"/>
              <a:t>MDNR 2000, MDNR 2011a; MDNR 2011b; Kundzewicz et al, 2007; US EPA, 2016c; USDA Forest Service, 2012; NWS, 2016b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Department of Natural Resources, Available online at: http://drought.unl.edu/Portals/0/docs/CentralUSDroughtAssessment2012.pdf</a:t>
            </a:r>
          </a:p>
          <a:p>
            <a:pPr eaLnBrk="1" fontAlgn="auto" hangingPunct="1">
              <a:spcBef>
                <a:spcPts val="0"/>
              </a:spcBef>
              <a:spcAft>
                <a:spcPts val="0"/>
              </a:spcAft>
              <a:defRPr/>
            </a:pPr>
            <a:r>
              <a:rPr lang="en-US" baseline="0" dirty="0" smtClean="0"/>
              <a:t>Image: Minnesota Department of Agriculture, Available online at: http://www.mda.state.mn.us/~/media/Images/weather/droughtcorn2.ashx</a:t>
            </a:r>
            <a:endParaRPr lang="en-US" dirty="0" smtClean="0"/>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30846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Climate change can have many impacts to human health. This section will look at two other impacts of public health concern: vectorborne disease and power outage.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1860564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NeueHaasGroteskText Std" panose="020B0504020202020204" pitchFamily="34" charset="0"/>
                <a:ea typeface="+mn-ea"/>
                <a:cs typeface="+mn-cs"/>
              </a:rPr>
              <a:t>Climate changes, such as warmer temperatures, increased rainfall, longer warm season, and less severe winters could impact the range and incidence of vectorborne disease. Risk for tickborne disease is also impacted by land use, population density, and human behavior. </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For example, blacklegged ticks (“deer ticks”), which carry Lyme disease, are most active on warm, humid days. They are most abundant in wooded or brushy areas that provide food and cover for white-footed mice, deer, and other mammals. If those areas are where many people live, work, or visit for recreation, the risk for tickborne disease can be high. </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Within the past 15 years, the incidence of all tick-transmitted diseases has increased substantially.</a:t>
            </a:r>
            <a:r>
              <a:rPr lang="en-US" sz="1200" kern="1200" baseline="0" dirty="0" smtClean="0">
                <a:solidFill>
                  <a:schemeClr val="tx1"/>
                </a:solidFill>
                <a:effectLst/>
                <a:latin typeface="NeueHaasGroteskText Std" panose="020B0504020202020204" pitchFamily="34" charset="0"/>
                <a:ea typeface="+mn-ea"/>
                <a:cs typeface="+mn-cs"/>
              </a:rPr>
              <a:t> T</a:t>
            </a:r>
            <a:r>
              <a:rPr lang="en-US" sz="1200" kern="1200" dirty="0" smtClean="0">
                <a:solidFill>
                  <a:schemeClr val="tx1"/>
                </a:solidFill>
                <a:effectLst/>
                <a:latin typeface="NeueHaasGroteskText Std" panose="020B0504020202020204" pitchFamily="34" charset="0"/>
                <a:ea typeface="+mn-ea"/>
                <a:cs typeface="+mn-cs"/>
              </a:rPr>
              <a:t>he distribution of the blacklegged tick, the principal vector of these diseases in Minnesota, has expanded beyond its historical range as shown in the three</a:t>
            </a:r>
            <a:r>
              <a:rPr lang="en-US" sz="1200" kern="1200" baseline="0" dirty="0" smtClean="0">
                <a:solidFill>
                  <a:schemeClr val="tx1"/>
                </a:solidFill>
                <a:effectLst/>
                <a:latin typeface="NeueHaasGroteskText Std" panose="020B0504020202020204" pitchFamily="34" charset="0"/>
                <a:ea typeface="+mn-ea"/>
                <a:cs typeface="+mn-cs"/>
              </a:rPr>
              <a:t> maps on this slide</a:t>
            </a:r>
            <a:r>
              <a:rPr lang="en-US" sz="1200" kern="1200" dirty="0" smtClean="0">
                <a:solidFill>
                  <a:schemeClr val="tx1"/>
                </a:solidFill>
                <a:effectLst/>
                <a:latin typeface="NeueHaasGroteskText Std" panose="020B0504020202020204" pitchFamily="34" charset="0"/>
                <a:ea typeface="+mn-ea"/>
                <a:cs typeface="+mn-cs"/>
              </a:rPr>
              <a:t>. </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The primary tickborne diseases endemic to Minnesota include Lyme disease, human anaplasmosis, and babesiosis. Endemic mosquito-borne diseases include West Nile virus disease, La Crosse encephalitis, Jamestown Canyon virus, and western equine encephalitis.</a:t>
            </a:r>
          </a:p>
          <a:p>
            <a:endParaRPr lang="en-US" sz="1200" kern="1200" dirty="0" smtClean="0">
              <a:solidFill>
                <a:schemeClr val="tx1"/>
              </a:solidFill>
              <a:effectLst/>
              <a:latin typeface="NeueHaasGroteskText Std" panose="020B0504020202020204" pitchFamily="34" charset="0"/>
              <a:ea typeface="+mn-ea"/>
              <a:cs typeface="+mn-cs"/>
            </a:endParaRPr>
          </a:p>
          <a:p>
            <a:r>
              <a:rPr lang="en-US" sz="1200" kern="1200" dirty="0" smtClean="0">
                <a:solidFill>
                  <a:schemeClr val="tx1"/>
                </a:solidFill>
                <a:effectLst/>
                <a:latin typeface="NeueHaasGroteskText Std" panose="020B0504020202020204" pitchFamily="34" charset="0"/>
                <a:ea typeface="+mn-ea"/>
                <a:cs typeface="+mn-cs"/>
              </a:rPr>
              <a:t>Source: MDH, 2012. Vector-borne Diseases. Available online: </a:t>
            </a:r>
            <a:r>
              <a:rPr lang="en-US" sz="1200" u="sng" kern="1200" dirty="0" smtClean="0">
                <a:solidFill>
                  <a:schemeClr val="tx1"/>
                </a:solidFill>
                <a:effectLst/>
                <a:latin typeface="NeueHaasGroteskText Std" panose="020B0504020202020204" pitchFamily="34" charset="0"/>
                <a:ea typeface="+mn-ea"/>
                <a:cs typeface="+mn-cs"/>
                <a:hlinkClick r:id="rId3"/>
              </a:rPr>
              <a:t>http://www.health.state.mn.us/divs/idepc/dtopics/vectorborne/index.html</a:t>
            </a:r>
            <a:r>
              <a:rPr lang="en-US" sz="1200" kern="1200" dirty="0" smtClean="0">
                <a:solidFill>
                  <a:schemeClr val="tx1"/>
                </a:solidFill>
                <a:effectLst/>
                <a:latin typeface="NeueHaasGroteskText Std" panose="020B0504020202020204" pitchFamily="34" charset="0"/>
                <a:ea typeface="+mn-ea"/>
                <a:cs typeface="+mn-cs"/>
              </a:rPr>
              <a:t> </a:t>
            </a:r>
          </a:p>
          <a:p>
            <a:r>
              <a:rPr lang="en-US" sz="1200" kern="1200" dirty="0" smtClean="0">
                <a:solidFill>
                  <a:schemeClr val="tx1"/>
                </a:solidFill>
                <a:effectLst/>
                <a:latin typeface="NeueHaasGroteskText Std" panose="020B0504020202020204" pitchFamily="34" charset="0"/>
                <a:ea typeface="+mn-ea"/>
                <a:cs typeface="+mn-cs"/>
              </a:rPr>
              <a:t> </a:t>
            </a:r>
          </a:p>
          <a:p>
            <a:pPr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01928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t>Severe storms and flooding can cause power outages through damaged and destroyed infrastructure. </a:t>
            </a:r>
          </a:p>
          <a:p>
            <a:pPr marL="342900" indent="-342900" eaLnBrk="1" hangingPunct="1">
              <a:spcBef>
                <a:spcPct val="0"/>
              </a:spcBef>
              <a:buFontTx/>
              <a:buChar char="•"/>
            </a:pPr>
            <a:r>
              <a:rPr lang="en-US" altLang="en-US" dirty="0" smtClean="0"/>
              <a:t>Demand for electricity increases in warmer climates in order to air condition homes and businesses. </a:t>
            </a:r>
          </a:p>
          <a:p>
            <a:pPr marL="800100" lvl="2" indent="-342900" eaLnBrk="1" hangingPunct="1">
              <a:spcBef>
                <a:spcPct val="0"/>
              </a:spcBef>
              <a:buFontTx/>
              <a:buChar char="•"/>
            </a:pPr>
            <a:r>
              <a:rPr lang="en-US" altLang="en-US" dirty="0" smtClean="0"/>
              <a:t>An increase of 1.8 °F is expected to increase energy demand 5-20 percent</a:t>
            </a:r>
          </a:p>
          <a:p>
            <a:pPr marL="342900" indent="-342900" eaLnBrk="1" hangingPunct="1">
              <a:spcBef>
                <a:spcPct val="0"/>
              </a:spcBef>
              <a:buFontTx/>
              <a:buChar char="•"/>
            </a:pPr>
            <a:r>
              <a:rPr lang="en-US" altLang="en-US" dirty="0" smtClean="0"/>
              <a:t>Increased temperatures may reduce the efficiency of power production in facilities that require water for cooling.</a:t>
            </a:r>
          </a:p>
          <a:p>
            <a:pPr marL="342900" indent="-342900" eaLnBrk="1" hangingPunct="1">
              <a:spcBef>
                <a:spcPct val="0"/>
              </a:spcBef>
              <a:buFontTx/>
              <a:buChar char="•"/>
            </a:pPr>
            <a:r>
              <a:rPr lang="en-US" altLang="en-US" dirty="0" smtClean="0"/>
              <a:t>Improper</a:t>
            </a:r>
            <a:r>
              <a:rPr lang="en-US" altLang="en-US" baseline="0" dirty="0" smtClean="0"/>
              <a:t> use of generators during power outages can led to carbon monoxide poisoning if generators are operated indoors or close to indoor air intakes. Generators should only be run outdoors. </a:t>
            </a:r>
            <a:endParaRPr lang="en-US" altLang="en-US" dirty="0" smtClean="0"/>
          </a:p>
          <a:p>
            <a:pPr marL="342900" indent="-342900" eaLnBrk="1" hangingPunct="1">
              <a:spcBef>
                <a:spcPct val="0"/>
              </a:spcBef>
              <a:buFontTx/>
              <a:buChar char="•"/>
            </a:pPr>
            <a:r>
              <a:rPr lang="en-US" altLang="en-US" dirty="0" smtClean="0"/>
              <a:t>Brownouts</a:t>
            </a:r>
            <a:r>
              <a:rPr lang="en-US" altLang="en-US" baseline="0" dirty="0" smtClean="0"/>
              <a:t> are </a:t>
            </a:r>
            <a:r>
              <a:rPr lang="en-US" altLang="en-US" dirty="0" smtClean="0"/>
              <a:t>intentionally reduced voltage in a power supply system used for load reduction in an emergency</a:t>
            </a:r>
            <a:r>
              <a:rPr lang="en-US" altLang="en-US" baseline="0" dirty="0" smtClean="0"/>
              <a:t> to </a:t>
            </a:r>
            <a:r>
              <a:rPr lang="en-US" altLang="en-US" dirty="0" smtClean="0"/>
              <a:t>prevent black outs, but they can have other impacts.</a:t>
            </a:r>
          </a:p>
          <a:p>
            <a:pPr marL="342900" indent="-342900" eaLnBrk="1" hangingPunct="1">
              <a:spcBef>
                <a:spcPct val="0"/>
              </a:spcBef>
            </a:pPr>
            <a:endParaRPr lang="en-US" altLang="en-US" dirty="0" smtClean="0"/>
          </a:p>
          <a:p>
            <a:pPr marL="342900" indent="-342900" eaLnBrk="1" hangingPunct="1">
              <a:spcBef>
                <a:spcPct val="0"/>
              </a:spcBef>
            </a:pPr>
            <a:r>
              <a:rPr lang="en-US" altLang="en-US" dirty="0" smtClean="0"/>
              <a:t>The health impacts of prolonged power outage may include: foodborne or waterborne illness due to effects on water treatment facilities or lack of refrigeration, hypothermia or hyperthermia, worsened conditions due to inability to contact emergency services, disruption to live-saving medical devices, inability to refrigerate certain medications or vaccines, increased risk of house fire from candle or fireplace use. </a:t>
            </a:r>
          </a:p>
          <a:p>
            <a:pPr marL="342900" indent="-342900" eaLnBrk="1" hangingPunct="1">
              <a:spcBef>
                <a:spcPct val="0"/>
              </a:spcBef>
            </a:pPr>
            <a:endParaRPr lang="en-US" altLang="en-US" dirty="0" smtClean="0"/>
          </a:p>
          <a:p>
            <a:pPr marL="342900" indent="-342900" eaLnBrk="1" hangingPunct="1">
              <a:spcBef>
                <a:spcPct val="0"/>
              </a:spcBef>
            </a:pPr>
            <a:r>
              <a:rPr lang="en-US" altLang="en-US" dirty="0" smtClean="0"/>
              <a:t>Source:</a:t>
            </a:r>
            <a:r>
              <a:rPr lang="en-US" altLang="en-US" baseline="0" dirty="0" smtClean="0"/>
              <a:t> </a:t>
            </a:r>
            <a:r>
              <a:rPr lang="en-US" altLang="en-US" dirty="0" smtClean="0"/>
              <a:t>US EPA, 2016d</a:t>
            </a:r>
          </a:p>
          <a:p>
            <a:pPr marL="342900" indent="-342900" eaLnBrk="1" hangingPunct="1">
              <a:spcBef>
                <a:spcPct val="0"/>
              </a:spcBef>
            </a:pPr>
            <a:r>
              <a:rPr lang="en-US" altLang="en-US" dirty="0" smtClean="0"/>
              <a:t>Image: Power</a:t>
            </a:r>
            <a:r>
              <a:rPr lang="en-US" altLang="en-US" baseline="0" dirty="0" smtClean="0"/>
              <a:t> tower – Pexels, https://www.pexels.com/photo/sky-sunset-sun-twilight-46169/</a:t>
            </a:r>
          </a:p>
          <a:p>
            <a:pPr marL="342900" indent="-342900"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4050620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Climate change is the greatest public health challenge of the 21</a:t>
            </a:r>
            <a:r>
              <a:rPr lang="en-US" baseline="30000" dirty="0" smtClean="0"/>
              <a:t>st</a:t>
            </a:r>
            <a:r>
              <a:rPr lang="en-US" baseline="0" dirty="0" smtClean="0"/>
              <a:t> century, as it threatens the very basics – our air, food, water, shelter and security – that human life depends on. While we will all be impacted by climate change to some extent, we must acknowledge that climate change is a powerful risk amplifier, particularly in regard to health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Climate change will disproportionately impact many of the communities that already experience health inequities, or systemic difference in health status that are preventable and unfair.  </a:t>
            </a:r>
            <a:r>
              <a:rPr lang="en-US" altLang="en-US" baseline="0" dirty="0" smtClean="0"/>
              <a:t>Across the U.S. and within Minnesota, inequities in living conditions, wealth, power, and health place low-income communities and some communities of color at greater risk of experiencing the negative health impacts of climate change. </a:t>
            </a:r>
          </a:p>
          <a:p>
            <a:endParaRPr lang="en-US" altLang="en-US" b="1" baseline="0" dirty="0" smtClean="0"/>
          </a:p>
          <a:p>
            <a:r>
              <a:rPr lang="en-US" altLang="en-US" b="0" baseline="0" dirty="0" smtClean="0"/>
              <a:t>In order to make our communities stronger, more resilient, in the face of climate change, we must focus on reducing health inequities. These health inequities, in large part, persist by nature of the social determinants of health — the conditions in which people are born, live, learn, work, and age. Existing health inequities (and the conditions that contribute to them) provide the context in which people experience the health impacts of climate change. Because of this, climate change is an immense health equity opportunity and we all have a role to play in creating a place where all communities are thriving and all people have what they need to be healthy.</a:t>
            </a:r>
          </a:p>
          <a:p>
            <a:endParaRPr lang="en-US" altLang="en-US" dirty="0" smtClean="0"/>
          </a:p>
          <a:p>
            <a:r>
              <a:rPr lang="en-US" altLang="en-US" dirty="0" smtClean="0"/>
              <a:t>Sources: </a:t>
            </a:r>
          </a:p>
          <a:p>
            <a:r>
              <a:rPr lang="en-US" sz="1200" b="0" i="0" u="none" strike="noStrike" kern="1200" baseline="0" dirty="0" smtClean="0">
                <a:solidFill>
                  <a:schemeClr val="tx1"/>
                </a:solidFill>
                <a:latin typeface="NeueHaasGroteskText Std" panose="020B0504020202020204" pitchFamily="34" charset="0"/>
                <a:ea typeface="+mn-ea"/>
                <a:cs typeface="+mn-cs"/>
              </a:rPr>
              <a:t>Costello A, Abbas M, Allen A, et al. Managing the health effects of climate change: Lancet and University College London Institute for Global Health Commission. </a:t>
            </a:r>
            <a:r>
              <a:rPr lang="en-US" sz="1200" b="0" i="1" u="none" strike="noStrike" kern="1200" baseline="0" dirty="0" smtClean="0">
                <a:solidFill>
                  <a:schemeClr val="tx1"/>
                </a:solidFill>
                <a:latin typeface="NeueHaasGroteskText Std" panose="020B0504020202020204" pitchFamily="34" charset="0"/>
                <a:ea typeface="+mn-ea"/>
                <a:cs typeface="+mn-cs"/>
              </a:rPr>
              <a:t>Lancet </a:t>
            </a:r>
            <a:r>
              <a:rPr lang="en-US" sz="1200" b="0" i="0" u="none" strike="noStrike" kern="1200" baseline="0" dirty="0" smtClean="0">
                <a:solidFill>
                  <a:schemeClr val="tx1"/>
                </a:solidFill>
                <a:latin typeface="NeueHaasGroteskText Std" panose="020B0504020202020204" pitchFamily="34" charset="0"/>
                <a:ea typeface="+mn-ea"/>
                <a:cs typeface="+mn-cs"/>
              </a:rPr>
              <a:t>2009;373(9676):1693–1733. doi:10.1016/S0140-6736(09)60935-1.</a:t>
            </a:r>
          </a:p>
          <a:p>
            <a:r>
              <a:rPr lang="en-US" altLang="en-US" dirty="0" smtClean="0"/>
              <a:t>Public</a:t>
            </a:r>
            <a:r>
              <a:rPr lang="en-US" altLang="en-US" baseline="0" dirty="0" smtClean="0"/>
              <a:t> Health Institute/Center for Climate Change and Health. </a:t>
            </a:r>
            <a:r>
              <a:rPr lang="en-US" altLang="en-US" dirty="0" smtClean="0"/>
              <a:t>Climate Change and Healthy Equity,</a:t>
            </a:r>
            <a:r>
              <a:rPr lang="en-US" altLang="en-US" baseline="0" dirty="0" smtClean="0"/>
              <a:t> 2016. </a:t>
            </a:r>
          </a:p>
          <a:p>
            <a:r>
              <a:rPr lang="en-US" altLang="en-US" baseline="0" dirty="0" smtClean="0"/>
              <a:t>Image Credit: Minnesota Department of Health, 2017.</a:t>
            </a:r>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3853495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section will examine the cost of natural disasters, including property and crop damage as well as a case study analysis of the health care costs of climate change.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1644814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map shows the number of times each state</a:t>
            </a:r>
            <a:r>
              <a:rPr lang="en-US" baseline="0" dirty="0" smtClean="0"/>
              <a:t> has been part of a billion-dollar weather or climate disaster of any type from 1980-2016. The darker the red, the greater the number of events the state has experienced. </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dirty="0" smtClean="0"/>
              <a:t>Between1980 and 2016, the US has sustained 203 weather/climate disasters where overall damages exceeded $1billion. </a:t>
            </a:r>
          </a:p>
          <a:p>
            <a:pPr eaLnBrk="1" fontAlgn="auto" hangingPunct="1">
              <a:spcBef>
                <a:spcPts val="0"/>
              </a:spcBef>
              <a:spcAft>
                <a:spcPts val="0"/>
              </a:spcAft>
              <a:defRPr/>
            </a:pPr>
            <a:r>
              <a:rPr lang="en-US" dirty="0" smtClean="0"/>
              <a:t>Two</a:t>
            </a:r>
            <a:r>
              <a:rPr lang="en-US" baseline="0" dirty="0" smtClean="0"/>
              <a:t> n</a:t>
            </a:r>
            <a:r>
              <a:rPr lang="en-US" dirty="0" smtClean="0"/>
              <a:t>otable disasters were the </a:t>
            </a:r>
          </a:p>
          <a:p>
            <a:pPr marL="171450" indent="-171450" eaLnBrk="1" fontAlgn="auto" hangingPunct="1">
              <a:spcBef>
                <a:spcPts val="0"/>
              </a:spcBef>
              <a:spcAft>
                <a:spcPts val="0"/>
              </a:spcAft>
              <a:buFont typeface="Arial" panose="020B0604020202020204" pitchFamily="34" charset="0"/>
              <a:buChar char="•"/>
              <a:defRPr/>
            </a:pPr>
            <a:r>
              <a:rPr lang="en-US" dirty="0" smtClean="0"/>
              <a:t>1980 Drought/Heat Wave in Central and Eastern US; $48.4 billion in damages to agriculture and related industries, an estimated 10,000 deaths </a:t>
            </a:r>
          </a:p>
          <a:p>
            <a:pPr marL="181240" indent="-181240" eaLnBrk="1" fontAlgn="auto" hangingPunct="1">
              <a:spcBef>
                <a:spcPts val="0"/>
              </a:spcBef>
              <a:spcAft>
                <a:spcPts val="0"/>
              </a:spcAft>
              <a:buFont typeface="Arial" pitchFamily="34" charset="0"/>
              <a:buChar char="•"/>
              <a:defRPr/>
            </a:pPr>
            <a:r>
              <a:rPr lang="en-US" dirty="0" smtClean="0"/>
              <a:t>2005 Hurricane Katrina, $100 billion in damages, over 1200 deaths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Minnesota has been included in multi-state billion dollar disasters including drought</a:t>
            </a:r>
            <a:r>
              <a:rPr lang="en-US" baseline="0" dirty="0" smtClean="0"/>
              <a:t> and </a:t>
            </a:r>
            <a:r>
              <a:rPr lang="en-US" dirty="0" smtClean="0"/>
              <a:t>heat waves, floods, severe local storms, winter storms, and wildfires.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and image source:</a:t>
            </a:r>
            <a:r>
              <a:rPr lang="en-US" baseline="0" dirty="0" smtClean="0"/>
              <a:t> </a:t>
            </a:r>
            <a:r>
              <a:rPr lang="en-US" dirty="0" smtClean="0"/>
              <a:t>NOAA, 2017b</a:t>
            </a:r>
          </a:p>
        </p:txBody>
      </p:sp>
      <p:sp>
        <p:nvSpPr>
          <p:cNvPr id="4" name="Slide Number Placeholder 3"/>
          <p:cNvSpPr>
            <a:spLocks noGrp="1"/>
          </p:cNvSpPr>
          <p:nvPr>
            <p:ph type="sldNum" sz="quarter" idx="10"/>
          </p:nvPr>
        </p:nvSpPr>
        <p:spPr/>
        <p:txBody>
          <a:bodyPr/>
          <a:lstStyle/>
          <a:p>
            <a:fld id="{F9F08466-AEA7-4FC0-9459-6A32F61DA297}" type="slidenum">
              <a:rPr lang="en-US" smtClean="0"/>
              <a:pPr/>
              <a:t>38</a:t>
            </a:fld>
            <a:endParaRPr lang="en-US" dirty="0"/>
          </a:p>
        </p:txBody>
      </p:sp>
    </p:spTree>
    <p:extLst>
      <p:ext uri="{BB962C8B-B14F-4D97-AF65-F5344CB8AC3E}">
        <p14:creationId xmlns:p14="http://schemas.microsoft.com/office/powerpoint/2010/main" val="2856659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In June 2012, Northeast Minnesota experienced an extreme rain event that caused severe flash flooding and river flooding when the St. Louis River rose over 10 feet in 24 hours, cresting at a record 16.6 feet.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flooding caused $108 million in damages to infrastructure alone, including:</a:t>
            </a:r>
          </a:p>
          <a:p>
            <a:pPr marL="171450" indent="-171450" eaLnBrk="1" fontAlgn="auto" hangingPunct="1">
              <a:spcBef>
                <a:spcPts val="0"/>
              </a:spcBef>
              <a:spcAft>
                <a:spcPts val="0"/>
              </a:spcAft>
              <a:buFont typeface="Arial" pitchFamily="34" charset="0"/>
              <a:buChar char="•"/>
              <a:defRPr/>
            </a:pPr>
            <a:r>
              <a:rPr lang="en-US" dirty="0" smtClean="0"/>
              <a:t>Roads</a:t>
            </a:r>
          </a:p>
          <a:p>
            <a:pPr marL="171450" indent="-171450" eaLnBrk="1" fontAlgn="auto" hangingPunct="1">
              <a:spcBef>
                <a:spcPts val="0"/>
              </a:spcBef>
              <a:spcAft>
                <a:spcPts val="0"/>
              </a:spcAft>
              <a:buFont typeface="Arial" pitchFamily="34" charset="0"/>
              <a:buChar char="•"/>
              <a:defRPr/>
            </a:pPr>
            <a:r>
              <a:rPr lang="en-US" dirty="0" smtClean="0"/>
              <a:t>Bridges</a:t>
            </a:r>
          </a:p>
          <a:p>
            <a:pPr marL="171450" indent="-171450" eaLnBrk="1" fontAlgn="auto" hangingPunct="1">
              <a:spcBef>
                <a:spcPts val="0"/>
              </a:spcBef>
              <a:spcAft>
                <a:spcPts val="0"/>
              </a:spcAft>
              <a:buFont typeface="Arial" pitchFamily="34" charset="0"/>
              <a:buChar char="•"/>
              <a:defRPr/>
            </a:pPr>
            <a:r>
              <a:rPr lang="en-US" dirty="0" smtClean="0"/>
              <a:t>Water and sewer systems</a:t>
            </a:r>
          </a:p>
          <a:p>
            <a:pPr marL="171450" indent="-171450" eaLnBrk="1" fontAlgn="auto" hangingPunct="1">
              <a:spcBef>
                <a:spcPts val="0"/>
              </a:spcBef>
              <a:spcAft>
                <a:spcPts val="0"/>
              </a:spcAft>
              <a:buFont typeface="Arial" pitchFamily="34" charset="0"/>
              <a:buChar char="•"/>
              <a:defRPr/>
            </a:pPr>
            <a:r>
              <a:rPr lang="en-US" dirty="0" smtClean="0"/>
              <a:t>Electric utilities</a:t>
            </a:r>
          </a:p>
          <a:p>
            <a:pPr marL="171450" indent="-171450" eaLnBrk="1" fontAlgn="auto" hangingPunct="1">
              <a:spcBef>
                <a:spcPts val="0"/>
              </a:spcBef>
              <a:spcAft>
                <a:spcPts val="0"/>
              </a:spcAft>
              <a:buFont typeface="Arial" pitchFamily="34" charset="0"/>
              <a:buChar char="•"/>
              <a:defRPr/>
            </a:pPr>
            <a:r>
              <a:rPr lang="en-US" dirty="0" smtClean="0"/>
              <a:t>Communications infrastructure</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Over 1700 homes and 100 businesses were damage or destroyed, including:</a:t>
            </a:r>
          </a:p>
          <a:p>
            <a:pPr marL="171450" indent="-171450" eaLnBrk="1" fontAlgn="auto" hangingPunct="1">
              <a:spcBef>
                <a:spcPts val="0"/>
              </a:spcBef>
              <a:spcAft>
                <a:spcPts val="0"/>
              </a:spcAft>
              <a:buFont typeface="Arial" pitchFamily="34" charset="0"/>
              <a:buChar char="•"/>
              <a:defRPr/>
            </a:pPr>
            <a:r>
              <a:rPr lang="en-US" dirty="0" smtClean="0"/>
              <a:t>Structural damage</a:t>
            </a:r>
          </a:p>
          <a:p>
            <a:pPr marL="171450" indent="-171450" eaLnBrk="1" fontAlgn="auto" hangingPunct="1">
              <a:spcBef>
                <a:spcPts val="0"/>
              </a:spcBef>
              <a:spcAft>
                <a:spcPts val="0"/>
              </a:spcAft>
              <a:buFont typeface="Arial" pitchFamily="34" charset="0"/>
              <a:buChar char="•"/>
              <a:defRPr/>
            </a:pPr>
            <a:r>
              <a:rPr lang="en-US" dirty="0" smtClean="0"/>
              <a:t>Loss of utilities</a:t>
            </a:r>
          </a:p>
          <a:p>
            <a:pPr marL="171450" indent="-171450" eaLnBrk="1" fontAlgn="auto" hangingPunct="1">
              <a:spcBef>
                <a:spcPts val="0"/>
              </a:spcBef>
              <a:spcAft>
                <a:spcPts val="0"/>
              </a:spcAft>
              <a:buFont typeface="Arial" pitchFamily="34" charset="0"/>
              <a:buChar char="•"/>
              <a:defRPr/>
            </a:pPr>
            <a:r>
              <a:rPr lang="en-US" dirty="0" smtClean="0"/>
              <a:t>Sewage back up</a:t>
            </a:r>
          </a:p>
          <a:p>
            <a:pPr marL="171450" indent="-171450" eaLnBrk="1" fontAlgn="auto" hangingPunct="1">
              <a:spcBef>
                <a:spcPts val="0"/>
              </a:spcBef>
              <a:spcAft>
                <a:spcPts val="0"/>
              </a:spcAft>
              <a:buFont typeface="Arial" pitchFamily="34" charset="0"/>
              <a:buChar char="•"/>
              <a:defRPr/>
            </a:pPr>
            <a:r>
              <a:rPr lang="en-US" dirty="0" smtClean="0"/>
              <a:t>Exacerbated mold growth</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The estimated damages to these homes and businesses exceeded $12 million.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Source: Governor Dayton, 2012</a:t>
            </a:r>
          </a:p>
          <a:p>
            <a:pPr eaLnBrk="1" hangingPunct="1">
              <a:spcBef>
                <a:spcPct val="0"/>
              </a:spcBef>
              <a:buFontTx/>
              <a:buNone/>
            </a:pPr>
            <a:r>
              <a:rPr lang="en-US" altLang="en-US" sz="1200" dirty="0" smtClean="0"/>
              <a:t>Photo credits: Rachel Agurkis (top), Derek Montgomery for MPR (bottom)</a:t>
            </a:r>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274924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 typeface="Wingdings" panose="05000000000000000000" pitchFamily="2" charset="2"/>
              <a:buNone/>
            </a:pPr>
            <a:r>
              <a:rPr lang="en-US" altLang="en-US" dirty="0" smtClean="0"/>
              <a:t>Although related, the terms weather and climate are defined differently. Weather generally refers to conditions of the atmosphere over a short period of time (days or weeks), while climate refers to conditions of the atmosphere over long periods of time (30-year standard averaging period) (NASA, 2005).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Therefore, climate change refers to any significant change in the measures of climate lasting for an extended period of several decades (US EPA, 2016a). </a:t>
            </a:r>
          </a:p>
          <a:p>
            <a:pPr eaLnBrk="1" hangingPunct="1">
              <a:spcBef>
                <a:spcPct val="0"/>
              </a:spcBef>
              <a:buFont typeface="Wingdings" panose="05000000000000000000" pitchFamily="2" charset="2"/>
              <a:buNone/>
            </a:pPr>
            <a:endParaRPr lang="en-US" altLang="en-US" dirty="0" smtClean="0"/>
          </a:p>
          <a:p>
            <a:pPr eaLnBrk="1" hangingPunct="1">
              <a:spcBef>
                <a:spcPct val="0"/>
              </a:spcBef>
              <a:buFont typeface="Wingdings" panose="05000000000000000000" pitchFamily="2" charset="2"/>
              <a:buNone/>
            </a:pPr>
            <a:r>
              <a:rPr lang="en-US" altLang="en-US" dirty="0" smtClean="0"/>
              <a:t>Weather has always fascinated Minnesotans, perhaps because we have all kinds of it, but recently climate change has also become a leading topic of concern. </a:t>
            </a:r>
          </a:p>
          <a:p>
            <a:pPr eaLnBrk="1" hangingPunct="1">
              <a:spcBef>
                <a:spcPct val="0"/>
              </a:spcBef>
            </a:pPr>
            <a:endParaRPr lang="en-US" altLang="en-US" dirty="0" smtClean="0"/>
          </a:p>
          <a:p>
            <a:pPr eaLnBrk="1" hangingPunct="1">
              <a:spcBef>
                <a:spcPct val="0"/>
              </a:spcBef>
            </a:pPr>
            <a:r>
              <a:rPr lang="en-US" altLang="en-US" dirty="0" smtClean="0"/>
              <a:t>Source: NASA, 2005; US EPA, 2016a</a:t>
            </a:r>
          </a:p>
          <a:p>
            <a:pPr eaLnBrk="1" hangingPunct="1">
              <a:spcBef>
                <a:spcPct val="0"/>
              </a:spcBef>
            </a:pPr>
            <a:r>
              <a:rPr lang="en-US" altLang="en-US" dirty="0" smtClean="0"/>
              <a:t>Image source: Lightning bolt and sun – Microsoft Clip Art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793302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kern="1200" dirty="0" smtClean="0">
                <a:solidFill>
                  <a:schemeClr val="tx1"/>
                </a:solidFill>
                <a:effectLst/>
                <a:latin typeface="NeueHaasGroteskText Std" panose="020B0504020202020204" pitchFamily="34" charset="0"/>
                <a:ea typeface="+mn-ea"/>
                <a:cs typeface="+mn-cs"/>
              </a:rPr>
              <a:t>This graph shows the cost of property damage (blue) and crop damage (green) in Minnesota between 2000 and 2015 due to severe weather.</a:t>
            </a:r>
          </a:p>
          <a:p>
            <a:pPr eaLnBrk="1" hangingPunct="1">
              <a:spcBef>
                <a:spcPct val="0"/>
              </a:spcBef>
            </a:pPr>
            <a:endParaRPr lang="en-US" altLang="en-US" sz="1200" kern="1200" dirty="0" smtClean="0">
              <a:solidFill>
                <a:schemeClr val="tx1"/>
              </a:solidFill>
              <a:effectLst/>
              <a:latin typeface="NeueHaasGroteskText Std" panose="020B0504020202020204" pitchFamily="34" charset="0"/>
              <a:ea typeface="+mn-ea"/>
              <a:cs typeface="+mn-cs"/>
            </a:endParaRPr>
          </a:p>
          <a:p>
            <a:pPr eaLnBrk="1" hangingPunct="1">
              <a:spcBef>
                <a:spcPct val="0"/>
              </a:spcBef>
            </a:pPr>
            <a:r>
              <a:rPr lang="en-US" sz="1200" kern="1200" dirty="0" smtClean="0">
                <a:solidFill>
                  <a:schemeClr val="tx1"/>
                </a:solidFill>
                <a:effectLst/>
                <a:latin typeface="NeueHaasGroteskText Std" panose="020B0504020202020204" pitchFamily="34" charset="0"/>
                <a:ea typeface="+mn-ea"/>
                <a:cs typeface="+mn-cs"/>
              </a:rPr>
              <a:t>There are numerous factors influencing how damage estimates are calculated so we cannot interpret this data as suggesting any sort of trend over time, particularly for such a short time period. But this chart is very useful for communicating the magnitude of damage costs to society from severe weather… as well as the potential savings from effective adaptation strategies.</a:t>
            </a:r>
            <a:endParaRPr lang="en-US" altLang="en-US" sz="1200" kern="1200" dirty="0" smtClean="0">
              <a:solidFill>
                <a:schemeClr val="tx1"/>
              </a:solidFill>
              <a:effectLst/>
              <a:latin typeface="NeueHaasGroteskText Std" panose="020B0504020202020204" pitchFamily="34" charset="0"/>
              <a:ea typeface="+mn-ea"/>
              <a:cs typeface="+mn-cs"/>
            </a:endParaRPr>
          </a:p>
          <a:p>
            <a:pPr eaLnBrk="1" hangingPunct="1">
              <a:spcBef>
                <a:spcPct val="0"/>
              </a:spcBef>
            </a:pPr>
            <a:endParaRPr lang="en-US" altLang="en-US" dirty="0" smtClean="0"/>
          </a:p>
          <a:p>
            <a:pPr eaLnBrk="1" hangingPunct="1">
              <a:spcBef>
                <a:spcPct val="0"/>
              </a:spcBef>
            </a:pPr>
            <a:r>
              <a:rPr lang="en-US" altLang="en-US" dirty="0" smtClean="0"/>
              <a:t>Source:</a:t>
            </a:r>
            <a:r>
              <a:rPr lang="en-US" altLang="en-US" baseline="0" dirty="0" smtClean="0"/>
              <a:t> </a:t>
            </a:r>
            <a:r>
              <a:rPr lang="en-US" altLang="en-US" dirty="0" smtClean="0"/>
              <a:t>NOAA, 2016</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3154686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health care costs associated with anticipated climate-change related events are projected to be enormous. A case study analysis of 6 disasters showed that the health care costs of those selected disasters alone were over $14 billion. </a:t>
            </a:r>
          </a:p>
          <a:p>
            <a:pPr eaLnBrk="1" hangingPunct="1">
              <a:spcBef>
                <a:spcPct val="0"/>
              </a:spcBef>
            </a:pPr>
            <a:endParaRPr lang="en-US" altLang="en-US" dirty="0" smtClean="0"/>
          </a:p>
          <a:p>
            <a:pPr eaLnBrk="1" hangingPunct="1">
              <a:spcBef>
                <a:spcPct val="0"/>
              </a:spcBef>
            </a:pPr>
            <a:r>
              <a:rPr lang="en-US" altLang="en-US" dirty="0" smtClean="0"/>
              <a:t>95 percent of this cost was due the value of lives lost prematurely (1,689 premature deaths). Actual health care costs were over $740 million, reflecting over 760,000 encounters with the health care system, including 734,398 outpatient visits, 21,113 emergency visits, and 8,992 hospitalizations. The analysis did not include the costs of long-term mental health impacts, lost work to an affected individual or lost work or leisure time for a caretaker, which would increase the total health care costs of each disaster. </a:t>
            </a:r>
          </a:p>
          <a:p>
            <a:pPr eaLnBrk="1" hangingPunct="1">
              <a:spcBef>
                <a:spcPct val="0"/>
              </a:spcBef>
            </a:pPr>
            <a:endParaRPr lang="en-US" altLang="en-US" dirty="0" smtClean="0"/>
          </a:p>
          <a:p>
            <a:pPr eaLnBrk="1" hangingPunct="1">
              <a:spcBef>
                <a:spcPct val="0"/>
              </a:spcBef>
            </a:pPr>
            <a:r>
              <a:rPr lang="en-US" altLang="en-US" dirty="0" smtClean="0"/>
              <a:t>Source:</a:t>
            </a:r>
            <a:r>
              <a:rPr lang="en-US" altLang="en-US" baseline="0" dirty="0" smtClean="0"/>
              <a:t> </a:t>
            </a:r>
            <a:r>
              <a:rPr lang="en-US" altLang="en-US" dirty="0" smtClean="0"/>
              <a:t>Knowlton et al., 2011</a:t>
            </a:r>
          </a:p>
          <a:p>
            <a:pPr eaLnBrk="1" hangingPunct="1">
              <a:spcBef>
                <a:spcPct val="0"/>
              </a:spcBef>
            </a:pPr>
            <a:r>
              <a:rPr lang="en-US" altLang="en-US" dirty="0" smtClean="0"/>
              <a:t>Image: Pexels, https://www.pexels.com/photo/numbers-money-calculating-calculation-3305/</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170431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next section of the module will cover some examples of strategies for mitigating and adapting to climate change that can be implemented</a:t>
            </a:r>
            <a:r>
              <a:rPr lang="en-US" altLang="en-US" baseline="0" dirty="0" smtClean="0"/>
              <a:t> by public health professionals and individuals</a:t>
            </a:r>
            <a:r>
              <a:rPr lang="en-US" altLang="en-US" dirty="0" smtClean="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3558976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Public health can play a role in mitigating and adapting to climate change.</a:t>
            </a:r>
            <a:r>
              <a:rPr lang="en-US" baseline="0" dirty="0" smtClean="0"/>
              <a:t> This slide lists a few examples of how public health can play a role in </a:t>
            </a:r>
            <a:r>
              <a:rPr lang="en-US" b="1" baseline="0" dirty="0" smtClean="0"/>
              <a:t>mitigation</a:t>
            </a:r>
            <a:r>
              <a:rPr lang="en-US" baseline="0" dirty="0" smtClean="0"/>
              <a:t>. The strategies are based on five of the 10 Essential Public Health Services. </a:t>
            </a:r>
          </a:p>
          <a:p>
            <a:pPr eaLnBrk="1" fontAlgn="auto" hangingPunct="1">
              <a:spcBef>
                <a:spcPts val="0"/>
              </a:spcBef>
              <a:spcAft>
                <a:spcPts val="0"/>
              </a:spcAft>
              <a:defRPr/>
            </a:pPr>
            <a:endParaRPr lang="en-US" baseline="0" dirty="0" smtClean="0"/>
          </a:p>
          <a:p>
            <a:pPr eaLnBrk="1" fontAlgn="auto" hangingPunct="1">
              <a:spcBef>
                <a:spcPts val="0"/>
              </a:spcBef>
              <a:spcAft>
                <a:spcPts val="0"/>
              </a:spcAft>
              <a:defRPr/>
            </a:pPr>
            <a:r>
              <a:rPr lang="en-US" baseline="0" dirty="0" smtClean="0"/>
              <a:t>As a reminder, m</a:t>
            </a:r>
            <a:r>
              <a:rPr lang="en-US" altLang="en-US" dirty="0" smtClean="0"/>
              <a:t>itigating climate change means taking on or supporting efforts that slow, stabilize or reverse climate change by reducing greenhouse gas emissions.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Examples</a:t>
            </a:r>
            <a:r>
              <a:rPr lang="en-US" baseline="0" dirty="0" smtClean="0"/>
              <a:t> of p</a:t>
            </a:r>
            <a:r>
              <a:rPr lang="en-US" dirty="0" smtClean="0"/>
              <a:t>ublic health</a:t>
            </a:r>
            <a:r>
              <a:rPr lang="en-US" baseline="0" dirty="0" smtClean="0"/>
              <a:t> strategies include: </a:t>
            </a:r>
            <a:endParaRPr lang="en-US" dirty="0" smtClean="0"/>
          </a:p>
          <a:p>
            <a:pPr eaLnBrk="1" fontAlgn="auto" hangingPunct="1">
              <a:spcBef>
                <a:spcPts val="0"/>
              </a:spcBef>
              <a:spcAft>
                <a:spcPts val="0"/>
              </a:spcAft>
              <a:defRPr/>
            </a:pPr>
            <a:endParaRPr lang="en-US" dirty="0" smtClean="0"/>
          </a:p>
          <a:p>
            <a:pPr marL="285750" indent="-285750" eaLnBrk="1" fontAlgn="auto" hangingPunct="1">
              <a:spcBef>
                <a:spcPts val="0"/>
              </a:spcBef>
              <a:spcAft>
                <a:spcPts val="0"/>
              </a:spcAft>
              <a:buFont typeface="Arial" pitchFamily="34" charset="0"/>
              <a:buChar char="•"/>
              <a:defRPr/>
            </a:pPr>
            <a:r>
              <a:rPr lang="en-US" dirty="0" smtClean="0"/>
              <a:t>Informing,</a:t>
            </a:r>
            <a:r>
              <a:rPr lang="en-US" baseline="0" dirty="0" smtClean="0"/>
              <a:t> educating, and empowering people about health issues, such as</a:t>
            </a:r>
            <a:r>
              <a:rPr lang="en-US" dirty="0" smtClean="0"/>
              <a:t>: </a:t>
            </a:r>
          </a:p>
          <a:p>
            <a:pPr marL="742950" lvl="1" indent="-285750" eaLnBrk="1" fontAlgn="auto" hangingPunct="1">
              <a:spcBef>
                <a:spcPts val="0"/>
              </a:spcBef>
              <a:spcAft>
                <a:spcPts val="0"/>
              </a:spcAft>
              <a:buFont typeface="Arial" pitchFamily="34" charset="0"/>
              <a:buChar char="•"/>
              <a:defRPr/>
            </a:pPr>
            <a:r>
              <a:rPr lang="en-US" baseline="0" dirty="0" smtClean="0"/>
              <a:t>Educating about the health benefits of active transportation modes like biking, walking, and transit that also reduce greenhouse gas emissions</a:t>
            </a:r>
          </a:p>
          <a:p>
            <a:pPr marL="285750" indent="-285750" eaLnBrk="1" fontAlgn="auto" hangingPunct="1">
              <a:spcBef>
                <a:spcPts val="0"/>
              </a:spcBef>
              <a:spcAft>
                <a:spcPts val="0"/>
              </a:spcAft>
              <a:buFont typeface="Arial" pitchFamily="34" charset="0"/>
              <a:buChar char="•"/>
              <a:defRPr/>
            </a:pPr>
            <a:r>
              <a:rPr lang="en-US" dirty="0" smtClean="0"/>
              <a:t>Mobilizing</a:t>
            </a:r>
            <a:r>
              <a:rPr lang="en-US" baseline="0" dirty="0" smtClean="0"/>
              <a:t> community partnerships to solve health problems, such as</a:t>
            </a:r>
            <a:r>
              <a:rPr lang="en-US" dirty="0" smtClean="0"/>
              <a:t>:</a:t>
            </a:r>
          </a:p>
          <a:p>
            <a:pPr marL="742950" lvl="1" indent="-285750" eaLnBrk="1" fontAlgn="auto" hangingPunct="1">
              <a:spcBef>
                <a:spcPts val="0"/>
              </a:spcBef>
              <a:spcAft>
                <a:spcPts val="0"/>
              </a:spcAft>
              <a:buFont typeface="Arial" pitchFamily="34" charset="0"/>
              <a:buChar char="•"/>
              <a:defRPr/>
            </a:pPr>
            <a:r>
              <a:rPr lang="en-US" dirty="0" smtClean="0"/>
              <a:t>Forming a community coalition</a:t>
            </a:r>
            <a:r>
              <a:rPr lang="en-US" baseline="0" dirty="0" smtClean="0"/>
              <a:t> to review a heat vulnerability map overlaid with an urban forestry or tree canopy map to identify priority areas for greenspace and tree planting</a:t>
            </a:r>
            <a:endParaRPr lang="en-US" dirty="0" smtClean="0"/>
          </a:p>
          <a:p>
            <a:pPr marL="285750" indent="-285750" eaLnBrk="1" fontAlgn="auto" hangingPunct="1">
              <a:spcBef>
                <a:spcPts val="0"/>
              </a:spcBef>
              <a:spcAft>
                <a:spcPts val="0"/>
              </a:spcAft>
              <a:buFont typeface="Arial" pitchFamily="34" charset="0"/>
              <a:buChar char="•"/>
              <a:defRPr/>
            </a:pPr>
            <a:r>
              <a:rPr lang="en-US" dirty="0" smtClean="0"/>
              <a:t>Developing policies and plans that support individual and community</a:t>
            </a:r>
            <a:r>
              <a:rPr lang="en-US" baseline="0" dirty="0" smtClean="0"/>
              <a:t> health efforts, such as: </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Developing plans for a community garden where people can access locally grown foods that reduce food transport and lead to reduced greenhouse gas emissions</a:t>
            </a:r>
          </a:p>
          <a:p>
            <a:pPr marL="285750" indent="-285750" eaLnBrk="1" fontAlgn="auto" hangingPunct="1">
              <a:spcBef>
                <a:spcPts val="0"/>
              </a:spcBef>
              <a:spcAft>
                <a:spcPts val="0"/>
              </a:spcAft>
              <a:buFont typeface="Arial" pitchFamily="34" charset="0"/>
              <a:buChar char="•"/>
              <a:defRPr/>
            </a:pPr>
            <a:r>
              <a:rPr lang="en-US" baseline="0" dirty="0" smtClean="0"/>
              <a:t>Enforcing laws and regulations that protect health and ensure safety, such as:  </a:t>
            </a:r>
          </a:p>
          <a:p>
            <a:pPr marL="742950" lvl="1" indent="-285750" eaLnBrk="1" fontAlgn="auto" hangingPunct="1">
              <a:spcBef>
                <a:spcPts val="0"/>
              </a:spcBef>
              <a:spcAft>
                <a:spcPts val="0"/>
              </a:spcAft>
              <a:buFont typeface="Arial" pitchFamily="34" charset="0"/>
              <a:buChar char="•"/>
              <a:defRPr/>
            </a:pPr>
            <a:r>
              <a:rPr lang="en-US" baseline="0" dirty="0" smtClean="0"/>
              <a:t>Enforcing school and public transit bus idling regulations that reduce exhaust fumes, which also reduce greenhouse gas emissions</a:t>
            </a:r>
          </a:p>
          <a:p>
            <a:pPr marL="285750" indent="-285750" eaLnBrk="1" fontAlgn="auto" hangingPunct="1">
              <a:spcBef>
                <a:spcPts val="0"/>
              </a:spcBef>
              <a:spcAft>
                <a:spcPts val="0"/>
              </a:spcAft>
              <a:buFont typeface="Arial" pitchFamily="34" charset="0"/>
              <a:buChar char="•"/>
              <a:defRPr/>
            </a:pPr>
            <a:r>
              <a:rPr lang="en-US" baseline="0" dirty="0" smtClean="0"/>
              <a:t>Researching innovative solutions to health problems, such as: </a:t>
            </a:r>
          </a:p>
          <a:p>
            <a:pPr marL="742950" lvl="1" indent="-285750" eaLnBrk="1" fontAlgn="auto" hangingPunct="1">
              <a:spcBef>
                <a:spcPts val="0"/>
              </a:spcBef>
              <a:spcAft>
                <a:spcPts val="0"/>
              </a:spcAft>
              <a:buFont typeface="Arial" pitchFamily="34" charset="0"/>
              <a:buChar char="•"/>
              <a:defRPr/>
            </a:pPr>
            <a:r>
              <a:rPr lang="en-US" baseline="0" dirty="0" smtClean="0"/>
              <a:t>Conducting a pilot-study of climate change mitigation strategies identified and implemented by a community that is trying to reduce the health impacts of climate change on a specific vulnerable population</a:t>
            </a:r>
          </a:p>
          <a:p>
            <a:pPr eaLnBrk="1" fontAlgn="auto" hangingPunct="1">
              <a:spcBef>
                <a:spcPts val="0"/>
              </a:spcBef>
              <a:spcAft>
                <a:spcPts val="0"/>
              </a:spcAft>
              <a:buFont typeface="Arial" pitchFamily="34" charset="0"/>
              <a:buNone/>
              <a:defRPr/>
            </a:pPr>
            <a:endParaRPr lang="en-US" baseline="0" dirty="0" smtClean="0"/>
          </a:p>
          <a:p>
            <a:pPr eaLnBrk="1" fontAlgn="auto" hangingPunct="1">
              <a:spcBef>
                <a:spcPts val="0"/>
              </a:spcBef>
              <a:spcAft>
                <a:spcPts val="0"/>
              </a:spcAft>
              <a:buFont typeface="Arial" pitchFamily="34" charset="0"/>
              <a:buNone/>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Source: Council of</a:t>
            </a:r>
            <a:r>
              <a:rPr lang="en-US" baseline="0" dirty="0" smtClean="0"/>
              <a:t> State and Territorial Epidemiologists (CSTE), 2013. Developing Climate Change Environmental Public Health Indicators: Guidance for Local Health Departments. CSTE State Environmental Health Indicators Collaborative Climate Change Subcommittee, September 2013. </a:t>
            </a:r>
          </a:p>
          <a:p>
            <a:pPr eaLnBrk="1" fontAlgn="auto" hangingPunct="1">
              <a:spcBef>
                <a:spcPts val="0"/>
              </a:spcBef>
              <a:spcAft>
                <a:spcPts val="0"/>
              </a:spcAft>
              <a:buFont typeface="Arial" pitchFamily="34" charset="0"/>
              <a:buNone/>
              <a:defRPr/>
            </a:pPr>
            <a:r>
              <a:rPr lang="en-US" baseline="0" dirty="0" smtClean="0"/>
              <a:t>Image source: Pexels</a:t>
            </a:r>
            <a:endParaRPr lang="en-US" dirty="0" smtClean="0"/>
          </a:p>
          <a:p>
            <a:pPr eaLnBrk="1" fontAlgn="auto" hangingPunct="1">
              <a:spcBef>
                <a:spcPts val="0"/>
              </a:spcBef>
              <a:spcAft>
                <a:spcPts val="0"/>
              </a:spcAft>
              <a:buFont typeface="Arial" pitchFamily="34" charset="0"/>
              <a:buNone/>
              <a:defRPr/>
            </a:pPr>
            <a:endParaRPr 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4114687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Public health can also play a role in </a:t>
            </a:r>
            <a:r>
              <a:rPr lang="en-US" b="1" dirty="0" smtClean="0"/>
              <a:t>adapting</a:t>
            </a:r>
            <a:r>
              <a:rPr lang="en-US" dirty="0" smtClean="0"/>
              <a:t> to</a:t>
            </a:r>
            <a:r>
              <a:rPr lang="en-US" baseline="0" dirty="0" smtClean="0"/>
              <a:t> </a:t>
            </a:r>
            <a:r>
              <a:rPr lang="en-US" dirty="0" smtClean="0"/>
              <a:t>climate change by</a:t>
            </a:r>
            <a:r>
              <a:rPr lang="en-US" baseline="0" dirty="0" smtClean="0"/>
              <a:t> u</a:t>
            </a:r>
            <a:r>
              <a:rPr lang="en-US" dirty="0" smtClean="0"/>
              <a:t>nderstanding how climate change affects human health and which populations in your community are most likely to be affected by climate change. </a:t>
            </a:r>
          </a:p>
          <a:p>
            <a:pPr eaLnBrk="1" fontAlgn="auto" hangingPunct="1">
              <a:spcBef>
                <a:spcPts val="0"/>
              </a:spcBef>
              <a:spcAft>
                <a:spcPts val="0"/>
              </a:spcAft>
              <a:defRPr/>
            </a:pPr>
            <a:endParaRPr lang="en-US" altLang="en-US" dirty="0" smtClean="0"/>
          </a:p>
          <a:p>
            <a:pPr eaLnBrk="1" fontAlgn="auto" hangingPunct="1">
              <a:spcBef>
                <a:spcPts val="0"/>
              </a:spcBef>
              <a:spcAft>
                <a:spcPts val="0"/>
              </a:spcAft>
              <a:defRPr/>
            </a:pPr>
            <a:r>
              <a:rPr lang="en-US" altLang="en-US" dirty="0" smtClean="0"/>
              <a:t>As a reminder,</a:t>
            </a:r>
            <a:r>
              <a:rPr lang="en-US" altLang="en-US" baseline="0" dirty="0" smtClean="0"/>
              <a:t> a</a:t>
            </a:r>
            <a:r>
              <a:rPr lang="en-US" altLang="en-US" dirty="0" smtClean="0"/>
              <a:t>dapting to climate change means anticipating and preparing for the effects of climate change and reducing the associated health burden. </a:t>
            </a:r>
            <a:r>
              <a:rPr lang="en-US" dirty="0" smtClean="0"/>
              <a:t>Examples</a:t>
            </a:r>
            <a:r>
              <a:rPr lang="en-US" baseline="0" dirty="0" smtClean="0"/>
              <a:t> of p</a:t>
            </a:r>
            <a:r>
              <a:rPr lang="en-US" dirty="0" smtClean="0"/>
              <a:t>ublic health</a:t>
            </a:r>
            <a:r>
              <a:rPr lang="en-US" baseline="0" dirty="0" smtClean="0"/>
              <a:t> strategies include: </a:t>
            </a:r>
            <a:endParaRPr lang="en-US" dirty="0" smtClean="0"/>
          </a:p>
          <a:p>
            <a:pPr eaLnBrk="1" fontAlgn="auto" hangingPunct="1">
              <a:spcBef>
                <a:spcPts val="0"/>
              </a:spcBef>
              <a:spcAft>
                <a:spcPts val="0"/>
              </a:spcAft>
              <a:buFont typeface="Arial" pitchFamily="34" charset="0"/>
              <a:buNone/>
              <a:defRPr/>
            </a:pPr>
            <a:endParaRPr lang="en-US" dirty="0" smtClean="0"/>
          </a:p>
          <a:p>
            <a:pPr marL="342900" indent="-342900" eaLnBrk="1" fontAlgn="auto" hangingPunct="1">
              <a:spcBef>
                <a:spcPts val="0"/>
              </a:spcBef>
              <a:spcAft>
                <a:spcPts val="0"/>
              </a:spcAft>
              <a:buFont typeface="Arial" pitchFamily="34" charset="0"/>
              <a:buChar char="•"/>
              <a:defRPr/>
            </a:pPr>
            <a:r>
              <a:rPr lang="en-US" dirty="0" smtClean="0"/>
              <a:t>Monitoring health status to address community</a:t>
            </a:r>
            <a:r>
              <a:rPr lang="en-US" baseline="0" dirty="0" smtClean="0"/>
              <a:t> health problems, such as</a:t>
            </a:r>
            <a:r>
              <a:rPr lang="en-US" dirty="0" smtClean="0"/>
              <a:t>: </a:t>
            </a:r>
          </a:p>
          <a:p>
            <a:pPr marL="800100" lvl="1" indent="-342900" eaLnBrk="1" fontAlgn="auto" hangingPunct="1">
              <a:spcBef>
                <a:spcPts val="0"/>
              </a:spcBef>
              <a:spcAft>
                <a:spcPts val="0"/>
              </a:spcAft>
              <a:buFont typeface="Arial" pitchFamily="34" charset="0"/>
              <a:buChar char="•"/>
              <a:defRPr/>
            </a:pPr>
            <a:r>
              <a:rPr lang="en-US" dirty="0" smtClean="0"/>
              <a:t>Tracking community</a:t>
            </a:r>
            <a:r>
              <a:rPr lang="en-US" baseline="0" dirty="0" smtClean="0"/>
              <a:t> health status impacted by climate change events such as extreme heat and poor air quality</a:t>
            </a:r>
            <a:endParaRPr lang="en-US" dirty="0" smtClean="0"/>
          </a:p>
          <a:p>
            <a:pPr marL="342900" indent="-342900" eaLnBrk="1" fontAlgn="auto" hangingPunct="1">
              <a:spcBef>
                <a:spcPts val="0"/>
              </a:spcBef>
              <a:spcAft>
                <a:spcPts val="0"/>
              </a:spcAft>
              <a:buFont typeface="Arial" pitchFamily="34" charset="0"/>
              <a:buChar char="•"/>
              <a:defRPr/>
            </a:pPr>
            <a:r>
              <a:rPr lang="en-US" dirty="0" smtClean="0"/>
              <a:t>Diagnosing</a:t>
            </a:r>
            <a:r>
              <a:rPr lang="en-US" baseline="0" dirty="0" smtClean="0"/>
              <a:t> and investigating community health problems and health hazards, such as: </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Conducting vulnerability assessments to identify potential exposure to flooding</a:t>
            </a:r>
            <a:endParaRPr lang="en-US" baseline="0" dirty="0" smtClean="0"/>
          </a:p>
          <a:p>
            <a:pPr marL="342900" indent="-342900" eaLnBrk="1" fontAlgn="auto" hangingPunct="1">
              <a:spcBef>
                <a:spcPts val="0"/>
              </a:spcBef>
              <a:spcAft>
                <a:spcPts val="0"/>
              </a:spcAft>
              <a:buFont typeface="Arial" pitchFamily="34" charset="0"/>
              <a:buChar char="•"/>
              <a:defRPr/>
            </a:pPr>
            <a:r>
              <a:rPr lang="en-US" baseline="0" dirty="0" smtClean="0"/>
              <a:t>Linking people to needed environmental health services, such as: </a:t>
            </a:r>
          </a:p>
          <a:p>
            <a:pPr marL="8001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Maintaining robust </a:t>
            </a:r>
            <a:r>
              <a:rPr lang="en-US" dirty="0" smtClean="0"/>
              <a:t>all-hazards plans that include planning for and responding to severe storms, extreme heat, and</a:t>
            </a:r>
            <a:r>
              <a:rPr lang="en-US" baseline="0" dirty="0" smtClean="0"/>
              <a:t> </a:t>
            </a:r>
            <a:r>
              <a:rPr lang="en-US" dirty="0" smtClean="0"/>
              <a:t>power loss </a:t>
            </a:r>
            <a:endParaRPr lang="en-US" baseline="0" dirty="0" smtClean="0"/>
          </a:p>
          <a:p>
            <a:pPr marL="342900" indent="-342900" eaLnBrk="1" fontAlgn="auto" hangingPunct="1">
              <a:spcBef>
                <a:spcPts val="0"/>
              </a:spcBef>
              <a:spcAft>
                <a:spcPts val="0"/>
              </a:spcAft>
              <a:buFont typeface="Arial" pitchFamily="34" charset="0"/>
              <a:buChar char="•"/>
              <a:defRPr/>
            </a:pPr>
            <a:r>
              <a:rPr lang="en-US" baseline="0" dirty="0" smtClean="0"/>
              <a:t>Assuring competent public and personal health care workforce, such as: </a:t>
            </a:r>
          </a:p>
          <a:p>
            <a:pPr marL="800100" lvl="1" indent="-342900" eaLnBrk="1" fontAlgn="auto" hangingPunct="1">
              <a:spcBef>
                <a:spcPts val="0"/>
              </a:spcBef>
              <a:spcAft>
                <a:spcPts val="0"/>
              </a:spcAft>
              <a:buFont typeface="Arial" pitchFamily="34" charset="0"/>
              <a:buChar char="•"/>
              <a:defRPr/>
            </a:pPr>
            <a:r>
              <a:rPr lang="en-US" baseline="0" dirty="0" smtClean="0"/>
              <a:t>Providing training to health professionals on adaptation strategies that reduce the health impacts from climate change</a:t>
            </a:r>
          </a:p>
          <a:p>
            <a:pPr marL="342900" indent="-342900" eaLnBrk="1" fontAlgn="auto" hangingPunct="1">
              <a:spcBef>
                <a:spcPts val="0"/>
              </a:spcBef>
              <a:spcAft>
                <a:spcPts val="0"/>
              </a:spcAft>
              <a:buFont typeface="Arial" pitchFamily="34" charset="0"/>
              <a:buChar char="•"/>
              <a:defRPr/>
            </a:pPr>
            <a:r>
              <a:rPr lang="en-US" baseline="0" dirty="0" smtClean="0"/>
              <a:t>Evaluating effectiveness, accessibility, and quality of personal and population-based health services, such as: </a:t>
            </a:r>
          </a:p>
          <a:p>
            <a:pPr marL="800100" lvl="1" indent="-342900" eaLnBrk="1" fontAlgn="auto" hangingPunct="1">
              <a:spcBef>
                <a:spcPts val="0"/>
              </a:spcBef>
              <a:spcAft>
                <a:spcPts val="0"/>
              </a:spcAft>
              <a:buFont typeface="Arial" pitchFamily="34" charset="0"/>
              <a:buChar char="•"/>
              <a:defRPr/>
            </a:pPr>
            <a:r>
              <a:rPr lang="en-US" baseline="0" dirty="0" smtClean="0"/>
              <a:t>Evaluating access to affordable air filtration systems for people with asthma and other respiratory conditions vulnerable to poor air quality </a:t>
            </a:r>
          </a:p>
          <a:p>
            <a:pPr marL="457200" lvl="1" indent="0"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Source: Council of</a:t>
            </a:r>
            <a:r>
              <a:rPr lang="en-US" baseline="0" dirty="0" smtClean="0"/>
              <a:t> State and Territorial Epidemiologists (CSTE), 2013. Developing Climate Change Environmental Public Health Indicators: Guidance for Local Health Departments. CSTE State Environmental Health Indicators Collaborative Climate Change Subcommittee, September 2013. </a:t>
            </a:r>
          </a:p>
          <a:p>
            <a:pPr eaLnBrk="1" fontAlgn="auto" hangingPunct="1">
              <a:spcBef>
                <a:spcPts val="0"/>
              </a:spcBef>
              <a:spcAft>
                <a:spcPts val="0"/>
              </a:spcAft>
              <a:buFont typeface="Arial" pitchFamily="34" charset="0"/>
              <a:buNone/>
              <a:defRPr/>
            </a:pPr>
            <a:r>
              <a:rPr lang="en-US" baseline="0" dirty="0" smtClean="0"/>
              <a:t>Image Credit: Pexels, https://static.pexels.com/photos/40120/pexels-photo-40120.jpeg</a:t>
            </a:r>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44</a:t>
            </a:fld>
            <a:endParaRPr lang="en-US" dirty="0"/>
          </a:p>
        </p:txBody>
      </p:sp>
    </p:spTree>
    <p:extLst>
      <p:ext uri="{BB962C8B-B14F-4D97-AF65-F5344CB8AC3E}">
        <p14:creationId xmlns:p14="http://schemas.microsoft.com/office/powerpoint/2010/main" val="2796358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as i</a:t>
            </a:r>
            <a:r>
              <a:rPr lang="en-US" dirty="0" smtClean="0"/>
              <a:t>ndividuals can play</a:t>
            </a:r>
            <a:r>
              <a:rPr lang="en-US" baseline="0" dirty="0" smtClean="0"/>
              <a:t> many roles in mitigating and </a:t>
            </a:r>
            <a:r>
              <a:rPr lang="en-US" b="0" dirty="0" smtClean="0"/>
              <a:t>adapting</a:t>
            </a:r>
            <a:r>
              <a:rPr lang="en-US" dirty="0" smtClean="0"/>
              <a:t> to</a:t>
            </a:r>
            <a:r>
              <a:rPr lang="en-US" baseline="0" dirty="0" smtClean="0"/>
              <a:t> </a:t>
            </a:r>
            <a:r>
              <a:rPr lang="en-US" dirty="0" smtClean="0"/>
              <a:t>climate change. The next slides list </a:t>
            </a:r>
            <a:r>
              <a:rPr lang="en-US" baseline="0" dirty="0" smtClean="0"/>
              <a:t>actions each of us can take to make a difference.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538290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Energy production is one of the big three contributors to our changing climate because burning oil, coal, and natural gas to generate electric power puts a lot of GHGs into the air.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46</a:t>
            </a:fld>
            <a:endParaRPr lang="en-US" dirty="0"/>
          </a:p>
        </p:txBody>
      </p:sp>
    </p:spTree>
    <p:extLst>
      <p:ext uri="{BB962C8B-B14F-4D97-AF65-F5344CB8AC3E}">
        <p14:creationId xmlns:p14="http://schemas.microsoft.com/office/powerpoint/2010/main" val="161691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a:t>
            </a:r>
            <a:r>
              <a:rPr lang="en-US" sz="1200" kern="1200" baseline="0" dirty="0" smtClean="0">
                <a:solidFill>
                  <a:schemeClr val="tx1"/>
                </a:solidFill>
                <a:effectLst/>
                <a:latin typeface="NeueHaasGroteskText Std" panose="020B0504020202020204" pitchFamily="34" charset="0"/>
                <a:ea typeface="+mn-ea"/>
                <a:cs typeface="+mn-cs"/>
              </a:rPr>
              <a:t> can</a:t>
            </a:r>
            <a:r>
              <a:rPr lang="en-US" sz="1200" kern="1200" dirty="0" smtClean="0">
                <a:solidFill>
                  <a:schemeClr val="tx1"/>
                </a:solidFill>
                <a:effectLst/>
                <a:latin typeface="NeueHaasGroteskText Std" panose="020B0504020202020204" pitchFamily="34" charset="0"/>
                <a:ea typeface="+mn-ea"/>
                <a:cs typeface="+mn-cs"/>
              </a:rPr>
              <a:t> each reduce the amount of GHG emissions we cause in</a:t>
            </a:r>
            <a:r>
              <a:rPr lang="en-US" sz="1200" kern="1200" baseline="0" dirty="0" smtClean="0">
                <a:solidFill>
                  <a:schemeClr val="tx1"/>
                </a:solidFill>
                <a:effectLst/>
                <a:latin typeface="NeueHaasGroteskText Std" panose="020B0504020202020204" pitchFamily="34" charset="0"/>
                <a:ea typeface="+mn-ea"/>
                <a:cs typeface="+mn-cs"/>
              </a:rPr>
              <a:t> a number of ways like</a:t>
            </a:r>
            <a:r>
              <a:rPr lang="en-US" sz="1200" kern="1200" dirty="0" smtClean="0">
                <a:solidFill>
                  <a:schemeClr val="tx1"/>
                </a:solidFill>
                <a:effectLst/>
                <a:latin typeface="NeueHaasGroteskText Std" panose="020B0504020202020204" pitchFamily="34" charset="0"/>
                <a:ea typeface="+mn-ea"/>
                <a:cs typeface="+mn-cs"/>
              </a:rPr>
              <a:t> using less energy to heat or cool homes (turning the temp up or down 2 degrees, adding insulation and weather stripping, planting trees for shade); using energy-efficient appliances and light bulbs; and reducing/reusing/recycling what we buy and use on a daily basis.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having all of us rely more on renewable energy sources like solar, wind, and biofuels and less on fossil fuel energy sources like oil, coal, and natural gas. As</a:t>
            </a:r>
            <a:r>
              <a:rPr lang="en-US" sz="1200" kern="1200" baseline="0" dirty="0" smtClean="0">
                <a:solidFill>
                  <a:schemeClr val="tx1"/>
                </a:solidFill>
                <a:effectLst/>
                <a:latin typeface="NeueHaasGroteskText Std" panose="020B0504020202020204" pitchFamily="34" charset="0"/>
                <a:ea typeface="+mn-ea"/>
                <a:cs typeface="+mn-cs"/>
              </a:rPr>
              <a:t> individuals, we </a:t>
            </a:r>
            <a:r>
              <a:rPr lang="en-US" sz="1200" kern="1200" dirty="0" smtClean="0">
                <a:solidFill>
                  <a:schemeClr val="tx1"/>
                </a:solidFill>
                <a:effectLst/>
                <a:latin typeface="NeueHaasGroteskText Std" panose="020B0504020202020204" pitchFamily="34" charset="0"/>
                <a:ea typeface="+mn-ea"/>
                <a:cs typeface="+mn-cs"/>
              </a:rPr>
              <a:t>can support public and private sector policy changes that lead to more renewable energy production. A policy example is Minnesota’s Next Generation Energy Act of 2007 that has achievable GHG reduction targets by 2025 and beyond.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Windmill</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https://www.pexels.com/photo/road-street-desert-industry-477230/</a:t>
            </a:r>
            <a:endParaRPr lang="en-US" sz="1200" kern="1200" dirty="0" smtClean="0">
              <a:solidFill>
                <a:schemeClr val="tx1"/>
              </a:solidFill>
              <a:effectLst/>
              <a:latin typeface="NeueHaasGroteskText Std" panose="020B05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47</a:t>
            </a:fld>
            <a:endParaRPr lang="en-US" dirty="0"/>
          </a:p>
        </p:txBody>
      </p:sp>
    </p:spTree>
    <p:extLst>
      <p:ext uri="{BB962C8B-B14F-4D97-AF65-F5344CB8AC3E}">
        <p14:creationId xmlns:p14="http://schemas.microsoft.com/office/powerpoint/2010/main" val="3317963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Transportation is the second big contributor to our changing climate because burning fuel to power vehicles emits a lot of GHGs into the air.</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p:txBody>
      </p:sp>
      <p:sp>
        <p:nvSpPr>
          <p:cNvPr id="4" name="Slide Number Placeholder 3"/>
          <p:cNvSpPr>
            <a:spLocks noGrp="1"/>
          </p:cNvSpPr>
          <p:nvPr>
            <p:ph type="sldNum" sz="quarter" idx="10"/>
          </p:nvPr>
        </p:nvSpPr>
        <p:spPr/>
        <p:txBody>
          <a:bodyPr/>
          <a:lstStyle/>
          <a:p>
            <a:fld id="{F9F08466-AEA7-4FC0-9459-6A32F61DA297}" type="slidenum">
              <a:rPr lang="en-US" smtClean="0"/>
              <a:pPr/>
              <a:t>48</a:t>
            </a:fld>
            <a:endParaRPr lang="en-US" dirty="0"/>
          </a:p>
        </p:txBody>
      </p:sp>
    </p:spTree>
    <p:extLst>
      <p:ext uri="{BB962C8B-B14F-4D97-AF65-F5344CB8AC3E}">
        <p14:creationId xmlns:p14="http://schemas.microsoft.com/office/powerpoint/2010/main" val="1194439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using transportation choices that burn less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a:t>
            </a:r>
            <a:r>
              <a:rPr lang="en-US" sz="1200" kern="1200" baseline="0" dirty="0" smtClean="0">
                <a:solidFill>
                  <a:schemeClr val="tx1"/>
                </a:solidFill>
                <a:effectLst/>
                <a:latin typeface="NeueHaasGroteskText Std" panose="020B0504020202020204" pitchFamily="34" charset="0"/>
                <a:ea typeface="+mn-ea"/>
                <a:cs typeface="+mn-cs"/>
              </a:rPr>
              <a:t> fuel </a:t>
            </a:r>
            <a:r>
              <a:rPr lang="en-US" sz="1200" kern="1200" dirty="0" smtClean="0">
                <a:solidFill>
                  <a:schemeClr val="tx1"/>
                </a:solidFill>
                <a:effectLst/>
                <a:latin typeface="NeueHaasGroteskText Std" panose="020B0504020202020204" pitchFamily="34" charset="0"/>
                <a:ea typeface="+mn-ea"/>
                <a:cs typeface="+mn-cs"/>
              </a:rPr>
              <a:t>like walking, biking, using transit, carpooling, and telecommuting when possible. Another option would be to drive an electric vehicle powered by wind or solar energy.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more transportation options that either burn less or don’t use any gasoline</a:t>
            </a:r>
            <a:r>
              <a:rPr lang="en-US" sz="1200" kern="1200" baseline="0" dirty="0" smtClean="0">
                <a:solidFill>
                  <a:schemeClr val="tx1"/>
                </a:solidFill>
                <a:effectLst/>
                <a:latin typeface="NeueHaasGroteskText Std" panose="020B0504020202020204" pitchFamily="34" charset="0"/>
                <a:ea typeface="+mn-ea"/>
                <a:cs typeface="+mn-cs"/>
              </a:rPr>
              <a:t> or </a:t>
            </a:r>
            <a:r>
              <a:rPr lang="en-US" sz="1200" kern="1200" dirty="0" smtClean="0">
                <a:solidFill>
                  <a:schemeClr val="tx1"/>
                </a:solidFill>
                <a:effectLst/>
                <a:latin typeface="NeueHaasGroteskText Std" panose="020B0504020202020204" pitchFamily="34" charset="0"/>
                <a:ea typeface="+mn-ea"/>
                <a:cs typeface="+mn-cs"/>
              </a:rPr>
              <a:t>diesel fuel. As individuals, we can support public and private sector policies like increasing gas and diesel</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mileage standards, incentivizing the production and purchase of electric vehicles, building more transit</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options where sufficient population</a:t>
            </a:r>
            <a:r>
              <a:rPr lang="en-US" sz="1200" kern="1200" baseline="0" dirty="0" smtClean="0">
                <a:solidFill>
                  <a:schemeClr val="tx1"/>
                </a:solidFill>
                <a:effectLst/>
                <a:latin typeface="NeueHaasGroteskText Std" panose="020B0504020202020204" pitchFamily="34" charset="0"/>
                <a:ea typeface="+mn-ea"/>
                <a:cs typeface="+mn-cs"/>
              </a:rPr>
              <a:t> </a:t>
            </a:r>
            <a:r>
              <a:rPr lang="en-US" sz="1200" kern="1200" dirty="0" smtClean="0">
                <a:solidFill>
                  <a:schemeClr val="tx1"/>
                </a:solidFill>
                <a:effectLst/>
                <a:latin typeface="NeueHaasGroteskText Std" panose="020B0504020202020204" pitchFamily="34" charset="0"/>
                <a:ea typeface="+mn-ea"/>
                <a:cs typeface="+mn-cs"/>
              </a:rPr>
              <a:t>density exists, and having policies that support telecommuting.</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Person biking – </a:t>
            </a:r>
            <a:r>
              <a:rPr lang="en-US" sz="1200" kern="1200" dirty="0" err="1" smtClean="0">
                <a:solidFill>
                  <a:schemeClr val="tx1"/>
                </a:solidFill>
                <a:effectLst/>
                <a:latin typeface="NeueHaasGroteskText Std" panose="020B0504020202020204" pitchFamily="34" charset="0"/>
                <a:ea typeface="+mn-ea"/>
                <a:cs typeface="+mn-cs"/>
              </a:rPr>
              <a:t>Pexels</a:t>
            </a:r>
            <a:r>
              <a:rPr lang="en-US" sz="1200" kern="1200" dirty="0" smtClean="0">
                <a:solidFill>
                  <a:schemeClr val="tx1"/>
                </a:solidFill>
                <a:effectLst/>
                <a:latin typeface="NeueHaasGroteskText Std" panose="020B0504020202020204" pitchFamily="34" charset="0"/>
                <a:ea typeface="+mn-ea"/>
                <a:cs typeface="+mn-cs"/>
              </a:rPr>
              <a:t>. Available online at: https://www.pexels.com/photo/person-wearing-black-and-gray-sleeveless-dress-riding-a-step-through-bicycle-521474/</a:t>
            </a: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49</a:t>
            </a:fld>
            <a:endParaRPr lang="en-US" dirty="0"/>
          </a:p>
        </p:txBody>
      </p:sp>
    </p:spTree>
    <p:extLst>
      <p:ext uri="{BB962C8B-B14F-4D97-AF65-F5344CB8AC3E}">
        <p14:creationId xmlns:p14="http://schemas.microsoft.com/office/powerpoint/2010/main" val="280082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Actions to prevent the adverse health effects of climate change can be described as ‘adaptation efforts’ or ‘mitigation efforts.’ </a:t>
            </a:r>
          </a:p>
          <a:p>
            <a:pPr eaLnBrk="1" hangingPunct="1">
              <a:spcBef>
                <a:spcPct val="0"/>
              </a:spcBef>
            </a:pPr>
            <a:endParaRPr lang="en-US" altLang="en-US" dirty="0" smtClean="0"/>
          </a:p>
          <a:p>
            <a:pPr eaLnBrk="1" hangingPunct="1">
              <a:spcBef>
                <a:spcPct val="0"/>
              </a:spcBef>
            </a:pPr>
            <a:r>
              <a:rPr lang="en-US" altLang="en-US" dirty="0" smtClean="0"/>
              <a:t>Adapting to climate change means anticipating and preparing for the effects of climate change and reducing the associated health burden.</a:t>
            </a:r>
          </a:p>
          <a:p>
            <a:pPr eaLnBrk="1" hangingPunct="1">
              <a:spcBef>
                <a:spcPct val="0"/>
              </a:spcBef>
            </a:pPr>
            <a:endParaRPr lang="en-US" altLang="en-US" dirty="0" smtClean="0"/>
          </a:p>
          <a:p>
            <a:pPr eaLnBrk="1" hangingPunct="1">
              <a:spcBef>
                <a:spcPct val="0"/>
              </a:spcBef>
            </a:pPr>
            <a:r>
              <a:rPr lang="en-US" altLang="en-US" dirty="0" smtClean="0"/>
              <a:t>Mitigating climate change means taking on or supporting efforts that slow, stabilize or reverse climate change by reducing greenhouse gas emissions.</a:t>
            </a:r>
          </a:p>
          <a:p>
            <a:endParaRPr lang="en-US" dirty="0" smtClean="0"/>
          </a:p>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042367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Agriculture is the third big contributor to GHG emissions because it takes a lot of energy to produce, process, and transport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50</a:t>
            </a:fld>
            <a:endParaRPr lang="en-US" dirty="0"/>
          </a:p>
        </p:txBody>
      </p:sp>
    </p:spTree>
    <p:extLst>
      <p:ext uri="{BB962C8B-B14F-4D97-AF65-F5344CB8AC3E}">
        <p14:creationId xmlns:p14="http://schemas.microsoft.com/office/powerpoint/2010/main" val="1829278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NeueHaasGroteskText Std" panose="020B0504020202020204" pitchFamily="34" charset="0"/>
                <a:ea typeface="+mn-ea"/>
                <a:cs typeface="+mn-cs"/>
              </a:rPr>
              <a:t>As individuals, we can each reduce the amount of GHG emissions we cause by buying more locally grown foods, eating fewer processed foods and less meat, and even growing some of our own food. </a:t>
            </a:r>
          </a:p>
          <a:p>
            <a:pPr lvl="0"/>
            <a:endParaRPr lang="en-US" sz="1200" kern="1200" dirty="0" smtClean="0">
              <a:solidFill>
                <a:schemeClr val="tx1"/>
              </a:solidFill>
              <a:effectLst/>
              <a:latin typeface="NeueHaasGroteskText Std" panose="020B0504020202020204" pitchFamily="34" charset="0"/>
              <a:ea typeface="+mn-ea"/>
              <a:cs typeface="+mn-cs"/>
            </a:endParaRPr>
          </a:p>
          <a:p>
            <a:pPr lvl="0"/>
            <a:r>
              <a:rPr lang="en-US" sz="1200" kern="1200" dirty="0" smtClean="0">
                <a:solidFill>
                  <a:schemeClr val="tx1"/>
                </a:solidFill>
                <a:effectLst/>
                <a:latin typeface="NeueHaasGroteskText Std" panose="020B0504020202020204" pitchFamily="34" charset="0"/>
                <a:ea typeface="+mn-ea"/>
                <a:cs typeface="+mn-cs"/>
              </a:rPr>
              <a:t>However, what is really going to make a difference is if we all have access to foods that are produced, processed, and transported using less energy. As individuals, we can support public and private sector policies that incentivize foods produced with fewer chemicals, foods that</a:t>
            </a:r>
            <a:r>
              <a:rPr lang="en-US" sz="1200" kern="1200" baseline="0" dirty="0" smtClean="0">
                <a:solidFill>
                  <a:schemeClr val="tx1"/>
                </a:solidFill>
                <a:effectLst/>
                <a:latin typeface="NeueHaasGroteskText Std" panose="020B0504020202020204" pitchFamily="34" charset="0"/>
                <a:ea typeface="+mn-ea"/>
                <a:cs typeface="+mn-cs"/>
              </a:rPr>
              <a:t> are less processed and closer to their natural state</a:t>
            </a:r>
            <a:r>
              <a:rPr lang="en-US" sz="1200" kern="1200" dirty="0" smtClean="0">
                <a:solidFill>
                  <a:schemeClr val="tx1"/>
                </a:solidFill>
                <a:effectLst/>
                <a:latin typeface="NeueHaasGroteskText Std" panose="020B0504020202020204" pitchFamily="34" charset="0"/>
                <a:ea typeface="+mn-ea"/>
                <a:cs typeface="+mn-cs"/>
              </a:rPr>
              <a:t>, and foods that are transported shorter distances. </a:t>
            </a:r>
          </a:p>
          <a:p>
            <a:pPr lvl="0"/>
            <a:endParaRPr lang="en-US" sz="1200" kern="1200" dirty="0" smtClean="0">
              <a:solidFill>
                <a:schemeClr val="tx1"/>
              </a:solidFill>
              <a:effectLst/>
              <a:latin typeface="NeueHaasGroteskText Std"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NeueHaasGroteskText Std" panose="020B0504020202020204" pitchFamily="34" charset="0"/>
                <a:ea typeface="+mn-ea"/>
                <a:cs typeface="+mn-cs"/>
              </a:rPr>
              <a:t>Image: Food</a:t>
            </a:r>
            <a:r>
              <a:rPr lang="en-US" sz="1200" kern="1200" baseline="0" dirty="0" smtClean="0">
                <a:solidFill>
                  <a:schemeClr val="tx1"/>
                </a:solidFill>
                <a:effectLst/>
                <a:latin typeface="NeueHaasGroteskText Std" panose="020B0504020202020204" pitchFamily="34" charset="0"/>
                <a:ea typeface="+mn-ea"/>
                <a:cs typeface="+mn-cs"/>
              </a:rPr>
              <a:t> – </a:t>
            </a:r>
            <a:r>
              <a:rPr lang="en-US" sz="1200" kern="1200" baseline="0" dirty="0" err="1" smtClean="0">
                <a:solidFill>
                  <a:schemeClr val="tx1"/>
                </a:solidFill>
                <a:effectLst/>
                <a:latin typeface="NeueHaasGroteskText Std" panose="020B0504020202020204" pitchFamily="34" charset="0"/>
                <a:ea typeface="+mn-ea"/>
                <a:cs typeface="+mn-cs"/>
              </a:rPr>
              <a:t>Pexels</a:t>
            </a:r>
            <a:r>
              <a:rPr lang="en-US" sz="1200" kern="1200" baseline="0" dirty="0" smtClean="0">
                <a:solidFill>
                  <a:schemeClr val="tx1"/>
                </a:solidFill>
                <a:effectLst/>
                <a:latin typeface="NeueHaasGroteskText Std" panose="020B0504020202020204" pitchFamily="34" charset="0"/>
                <a:ea typeface="+mn-ea"/>
                <a:cs typeface="+mn-cs"/>
              </a:rPr>
              <a:t>. Available online at: https://www.pexels.com/photo/tomatoes-carrots-and-radish-on-the-top-of-the-table-196643/</a:t>
            </a:r>
            <a:endParaRPr lang="en-US" sz="1200" kern="1200" dirty="0" smtClean="0">
              <a:solidFill>
                <a:schemeClr val="tx1"/>
              </a:solidFill>
              <a:effectLst/>
              <a:latin typeface="NeueHaasGroteskText Std" panose="020B0504020202020204" pitchFamily="34" charset="0"/>
              <a:ea typeface="+mn-ea"/>
              <a:cs typeface="+mn-cs"/>
            </a:endParaRPr>
          </a:p>
          <a:p>
            <a:pPr lvl="0"/>
            <a:endParaRPr lang="en-US" sz="1200" kern="1200" dirty="0">
              <a:solidFill>
                <a:schemeClr val="tx1"/>
              </a:solidFill>
              <a:effectLst/>
              <a:latin typeface="NeueHaasGroteskText Std" panose="020B05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1113476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final section of the module will cover how to communicate about climate change to staff and the community.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4031897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200" eaLnBrk="1" hangingPunct="1">
              <a:spcBef>
                <a:spcPct val="0"/>
              </a:spcBef>
            </a:pPr>
            <a:r>
              <a:rPr lang="en-US" altLang="en-US" dirty="0" smtClean="0"/>
              <a:t>One of the greatest challenges to addressing the health impacts of climate change is communicating about climate change. Climate change can be a highly political topic that was long framed as an environmental issue rather than a human health issue. </a:t>
            </a:r>
          </a:p>
          <a:p>
            <a:pPr defTabSz="965200" eaLnBrk="1" hangingPunct="1">
              <a:spcBef>
                <a:spcPct val="0"/>
              </a:spcBef>
            </a:pPr>
            <a:endParaRPr lang="en-US" altLang="en-US" dirty="0" smtClean="0"/>
          </a:p>
          <a:p>
            <a:pPr defTabSz="965200" eaLnBrk="1" hangingPunct="1">
              <a:spcBef>
                <a:spcPct val="0"/>
              </a:spcBef>
            </a:pPr>
            <a:r>
              <a:rPr lang="en-US" altLang="en-US" dirty="0" smtClean="0"/>
              <a:t>Further, public opinion about climate change is fluid and changes because it reflects social, economic, and environmental factors in the communities that surround us. </a:t>
            </a:r>
          </a:p>
          <a:p>
            <a:pPr defTabSz="965200" eaLnBrk="1" hangingPunct="1">
              <a:spcBef>
                <a:spcPct val="0"/>
              </a:spcBef>
            </a:pPr>
            <a:endParaRPr lang="en-US" altLang="en-US" dirty="0" smtClean="0"/>
          </a:p>
          <a:p>
            <a:pPr defTabSz="965200" eaLnBrk="1" hangingPunct="1">
              <a:spcBef>
                <a:spcPct val="0"/>
              </a:spcBef>
            </a:pPr>
            <a:r>
              <a:rPr lang="en-US" altLang="en-US" dirty="0" smtClean="0"/>
              <a:t>The Six Americas, a Yale Project on Climate Change Communication started in 2007 to understand how Americans thought about and understood climate change. The information in this and subsequent slides is from their March 2016 data. </a:t>
            </a:r>
          </a:p>
          <a:p>
            <a:pPr defTabSz="965200" eaLnBrk="1" hangingPunct="1">
              <a:spcBef>
                <a:spcPct val="0"/>
              </a:spcBef>
            </a:pPr>
            <a:endParaRPr lang="en-US" altLang="en-US" dirty="0" smtClean="0"/>
          </a:p>
          <a:p>
            <a:pPr defTabSz="965200" eaLnBrk="1" hangingPunct="1">
              <a:spcBef>
                <a:spcPct val="0"/>
              </a:spcBef>
            </a:pPr>
            <a:r>
              <a:rPr lang="en-US" altLang="en-US" dirty="0" smtClean="0"/>
              <a:t>The Six Americas are arranged on a spectrum of concern and issue engagement from Alarmed (those with the highest concern about climate change and who are most supportive of individual and political action to mitigate the threat) to Dismissive (who are equally convinced that climate change is not occurring and no action is needed). You can see the proportion of the population in each of the Six Americas and their position on the spectrum on this slide. Specific details about each category are given in the next 2 slides. </a:t>
            </a:r>
          </a:p>
          <a:p>
            <a:pPr defTabSz="965200" eaLnBrk="1" hangingPunct="1">
              <a:spcBef>
                <a:spcPct val="0"/>
              </a:spcBef>
            </a:pPr>
            <a:endParaRPr lang="en-US" altLang="en-US" dirty="0" smtClean="0"/>
          </a:p>
          <a:p>
            <a:pPr defTabSz="965200" eaLnBrk="1" hangingPunct="1">
              <a:spcBef>
                <a:spcPct val="0"/>
              </a:spcBef>
            </a:pPr>
            <a:r>
              <a:rPr lang="en-US" altLang="en-US" dirty="0" smtClean="0"/>
              <a:t>Source:</a:t>
            </a:r>
            <a:r>
              <a:rPr lang="en-US" altLang="en-US" baseline="0" dirty="0" smtClean="0"/>
              <a:t> </a:t>
            </a:r>
            <a:r>
              <a:rPr lang="en-US" altLang="en-US" dirty="0" smtClean="0"/>
              <a:t>Leiserowitz et al., 2015</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2324506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Alarmed: </a:t>
            </a:r>
          </a:p>
          <a:p>
            <a:pPr marL="285750" indent="-285750" eaLnBrk="1" fontAlgn="auto" hangingPunct="1">
              <a:spcBef>
                <a:spcPts val="0"/>
              </a:spcBef>
              <a:spcAft>
                <a:spcPts val="0"/>
              </a:spcAft>
              <a:buFont typeface="Arial" pitchFamily="34" charset="0"/>
              <a:buChar char="•"/>
              <a:defRPr/>
            </a:pPr>
            <a:r>
              <a:rPr lang="en-US" dirty="0" smtClean="0"/>
              <a:t>Completely convinced that climate change is real</a:t>
            </a:r>
          </a:p>
          <a:p>
            <a:pPr marL="285750" indent="-285750" eaLnBrk="1" fontAlgn="auto" hangingPunct="1">
              <a:spcBef>
                <a:spcPts val="0"/>
              </a:spcBef>
              <a:spcAft>
                <a:spcPts val="0"/>
              </a:spcAft>
              <a:buFont typeface="Arial" pitchFamily="34" charset="0"/>
              <a:buChar char="•"/>
              <a:defRPr/>
            </a:pPr>
            <a:r>
              <a:rPr lang="en-US" dirty="0" smtClean="0"/>
              <a:t>Believe that people are already being harmed by climate change</a:t>
            </a:r>
          </a:p>
          <a:p>
            <a:pPr marL="285750" indent="-285750" eaLnBrk="1" fontAlgn="auto" hangingPunct="1">
              <a:spcBef>
                <a:spcPts val="0"/>
              </a:spcBef>
              <a:spcAft>
                <a:spcPts val="0"/>
              </a:spcAft>
              <a:buFont typeface="Arial" pitchFamily="34" charset="0"/>
              <a:buChar char="•"/>
              <a:defRPr/>
            </a:pPr>
            <a:r>
              <a:rPr lang="en-US" dirty="0" smtClean="0"/>
              <a:t>Supportive of personal and policy action</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Concerned: </a:t>
            </a:r>
          </a:p>
          <a:p>
            <a:pPr marL="285750" indent="-285750" eaLnBrk="1" fontAlgn="auto" hangingPunct="1">
              <a:spcBef>
                <a:spcPts val="0"/>
              </a:spcBef>
              <a:spcAft>
                <a:spcPts val="0"/>
              </a:spcAft>
              <a:buFont typeface="Arial" pitchFamily="34" charset="0"/>
              <a:buChar char="•"/>
              <a:defRPr/>
            </a:pPr>
            <a:r>
              <a:rPr lang="en-US" dirty="0" smtClean="0"/>
              <a:t>Believe that climate change is real</a:t>
            </a:r>
          </a:p>
          <a:p>
            <a:pPr marL="285750" indent="-285750" eaLnBrk="1" fontAlgn="auto" hangingPunct="1">
              <a:spcBef>
                <a:spcPts val="0"/>
              </a:spcBef>
              <a:spcAft>
                <a:spcPts val="0"/>
              </a:spcAft>
              <a:buFont typeface="Arial" pitchFamily="34" charset="0"/>
              <a:buChar char="•"/>
              <a:defRPr/>
            </a:pPr>
            <a:r>
              <a:rPr lang="en-US" dirty="0" smtClean="0"/>
              <a:t>Feel that dangerous impacts of climate change will be seen in 10 years</a:t>
            </a:r>
          </a:p>
          <a:p>
            <a:pPr marL="285750" indent="-285750" eaLnBrk="1" fontAlgn="auto" hangingPunct="1">
              <a:spcBef>
                <a:spcPts val="0"/>
              </a:spcBef>
              <a:spcAft>
                <a:spcPts val="0"/>
              </a:spcAft>
              <a:buFont typeface="Arial" pitchFamily="34" charset="0"/>
              <a:buChar char="•"/>
              <a:defRPr/>
            </a:pPr>
            <a:r>
              <a:rPr lang="en-US" dirty="0" smtClean="0"/>
              <a:t>Supportive of personal and policy action</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Cautious: </a:t>
            </a:r>
          </a:p>
          <a:p>
            <a:pPr marL="285750" indent="-285750" eaLnBrk="1" fontAlgn="auto" hangingPunct="1">
              <a:spcBef>
                <a:spcPts val="0"/>
              </a:spcBef>
              <a:spcAft>
                <a:spcPts val="0"/>
              </a:spcAft>
              <a:buFont typeface="Arial" pitchFamily="34" charset="0"/>
              <a:buChar char="•"/>
              <a:defRPr/>
            </a:pPr>
            <a:r>
              <a:rPr lang="en-US" dirty="0" smtClean="0"/>
              <a:t>Unsure whether climate change is occurring</a:t>
            </a:r>
          </a:p>
          <a:p>
            <a:pPr marL="285750" indent="-285750" eaLnBrk="1" fontAlgn="auto" hangingPunct="1">
              <a:spcBef>
                <a:spcPts val="0"/>
              </a:spcBef>
              <a:spcAft>
                <a:spcPts val="0"/>
              </a:spcAft>
              <a:buFont typeface="Arial" pitchFamily="34" charset="0"/>
              <a:buChar char="•"/>
              <a:defRPr/>
            </a:pPr>
            <a:r>
              <a:rPr lang="en-US" dirty="0" smtClean="0"/>
              <a:t>Believe the impacts of climate change will be seen in 25 years</a:t>
            </a:r>
          </a:p>
          <a:p>
            <a:pPr marL="285750" indent="-285750" eaLnBrk="1" fontAlgn="auto" hangingPunct="1">
              <a:spcBef>
                <a:spcPts val="0"/>
              </a:spcBef>
              <a:spcAft>
                <a:spcPts val="0"/>
              </a:spcAft>
              <a:buFont typeface="Arial" pitchFamily="34" charset="0"/>
              <a:buChar char="•"/>
              <a:defRPr/>
            </a:pPr>
            <a:r>
              <a:rPr lang="en-US" dirty="0" smtClean="0"/>
              <a:t>Do not believe personal actions or the actions of a single nation will make any difference</a:t>
            </a:r>
          </a:p>
          <a:p>
            <a:pPr marL="285750" indent="-2857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r>
              <a:rPr lang="en-US" dirty="0" smtClean="0"/>
              <a:t>Source:</a:t>
            </a:r>
            <a:r>
              <a:rPr lang="en-US" baseline="0" dirty="0" smtClean="0"/>
              <a:t> </a:t>
            </a:r>
            <a:r>
              <a:rPr lang="en-US" dirty="0" smtClean="0"/>
              <a:t>Leiserowitz et al., 2015</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1621103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Disengaged:</a:t>
            </a:r>
          </a:p>
          <a:p>
            <a:pPr marL="285750" indent="-285750" eaLnBrk="1" fontAlgn="auto" hangingPunct="1">
              <a:spcBef>
                <a:spcPts val="0"/>
              </a:spcBef>
              <a:spcAft>
                <a:spcPts val="0"/>
              </a:spcAft>
              <a:buFont typeface="Arial" pitchFamily="34" charset="0"/>
              <a:buChar char="•"/>
              <a:defRPr/>
            </a:pPr>
            <a:r>
              <a:rPr lang="en-US" dirty="0" smtClean="0"/>
              <a:t>Less convinced that climate change is happening</a:t>
            </a:r>
          </a:p>
          <a:p>
            <a:pPr marL="285750" indent="-285750" eaLnBrk="1" fontAlgn="auto" hangingPunct="1">
              <a:spcBef>
                <a:spcPts val="0"/>
              </a:spcBef>
              <a:spcAft>
                <a:spcPts val="0"/>
              </a:spcAft>
              <a:buFont typeface="Arial" pitchFamily="34" charset="0"/>
              <a:buChar char="•"/>
              <a:defRPr/>
            </a:pPr>
            <a:r>
              <a:rPr lang="en-US" dirty="0" smtClean="0"/>
              <a:t>Believe that impacts of climate change will be felt in 50 years</a:t>
            </a:r>
          </a:p>
          <a:p>
            <a:pPr marL="285750" indent="-285750" eaLnBrk="1" fontAlgn="auto" hangingPunct="1">
              <a:spcBef>
                <a:spcPts val="0"/>
              </a:spcBef>
              <a:spcAft>
                <a:spcPts val="0"/>
              </a:spcAft>
              <a:buFont typeface="Arial" pitchFamily="34" charset="0"/>
              <a:buChar char="•"/>
              <a:defRPr/>
            </a:pPr>
            <a:r>
              <a:rPr lang="en-US" dirty="0" smtClean="0"/>
              <a:t>Do not feel that immediate action is needed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Doubtful:</a:t>
            </a:r>
          </a:p>
          <a:p>
            <a:pPr marL="285750" indent="-285750" eaLnBrk="1" fontAlgn="auto" hangingPunct="1">
              <a:spcBef>
                <a:spcPts val="0"/>
              </a:spcBef>
              <a:spcAft>
                <a:spcPts val="0"/>
              </a:spcAft>
              <a:buFont typeface="Arial" pitchFamily="34" charset="0"/>
              <a:buChar char="•"/>
              <a:defRPr/>
            </a:pPr>
            <a:r>
              <a:rPr lang="en-US" dirty="0" smtClean="0"/>
              <a:t>Unconcerned about whether or not climate change is occurring</a:t>
            </a:r>
          </a:p>
          <a:p>
            <a:pPr marL="285750" indent="-285750" eaLnBrk="1" fontAlgn="auto" hangingPunct="1">
              <a:spcBef>
                <a:spcPts val="0"/>
              </a:spcBef>
              <a:spcAft>
                <a:spcPts val="0"/>
              </a:spcAft>
              <a:buFont typeface="Arial" pitchFamily="34" charset="0"/>
              <a:buChar char="•"/>
              <a:defRPr/>
            </a:pPr>
            <a:r>
              <a:rPr lang="en-US" dirty="0" smtClean="0"/>
              <a:t>Believe the impacts of climate change will be felt in 100 years</a:t>
            </a:r>
          </a:p>
          <a:p>
            <a:pPr marL="285750" indent="-285750" eaLnBrk="1" fontAlgn="auto" hangingPunct="1">
              <a:spcBef>
                <a:spcPts val="0"/>
              </a:spcBef>
              <a:spcAft>
                <a:spcPts val="0"/>
              </a:spcAft>
              <a:buFont typeface="Arial" pitchFamily="34" charset="0"/>
              <a:buChar char="•"/>
              <a:defRPr/>
            </a:pPr>
            <a:r>
              <a:rPr lang="en-US" dirty="0" smtClean="0"/>
              <a:t>Do not feel that immediate action is needed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Dismissive:</a:t>
            </a:r>
          </a:p>
          <a:p>
            <a:pPr marL="171450" indent="-171450" eaLnBrk="1" fontAlgn="auto" hangingPunct="1">
              <a:spcBef>
                <a:spcPts val="0"/>
              </a:spcBef>
              <a:spcAft>
                <a:spcPts val="0"/>
              </a:spcAft>
              <a:buFont typeface="Arial" pitchFamily="34" charset="0"/>
              <a:buChar char="•"/>
              <a:defRPr/>
            </a:pPr>
            <a:r>
              <a:rPr lang="en-US" dirty="0" smtClean="0"/>
              <a:t>The only segment that is completely unconcerned about climate change because they do not believe it is happening</a:t>
            </a:r>
          </a:p>
          <a:p>
            <a:pPr marL="171450" indent="-17145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r>
              <a:rPr lang="en-US" dirty="0" smtClean="0"/>
              <a:t>Source:</a:t>
            </a:r>
            <a:r>
              <a:rPr lang="en-US" baseline="0" dirty="0" smtClean="0"/>
              <a:t> </a:t>
            </a:r>
            <a:r>
              <a:rPr lang="en-US" dirty="0" smtClean="0"/>
              <a:t>Leiserowitz et al., 2015</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defRPr/>
            </a:pPr>
            <a:r>
              <a:rPr lang="en-US" dirty="0" smtClean="0"/>
              <a:t>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56273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Americans are generally unaware of the current and potential health consequences of climate change. According to a recent Public Perceptions Report from the Yale Project on Climate Change, few Americans only 1 in 4 (27%) could name at least one health problem related to climate change and 10% answered *incorrectly* that there are </a:t>
            </a:r>
            <a:r>
              <a:rPr lang="en-US" altLang="en-US" i="1" dirty="0" smtClean="0"/>
              <a:t>no </a:t>
            </a:r>
            <a:r>
              <a:rPr lang="en-US" altLang="en-US" dirty="0" smtClean="0"/>
              <a:t>health problems associated with climate change.</a:t>
            </a:r>
          </a:p>
          <a:p>
            <a:pPr eaLnBrk="1" hangingPunct="1">
              <a:spcBef>
                <a:spcPct val="0"/>
              </a:spcBef>
            </a:pPr>
            <a:endParaRPr lang="en-US" altLang="en-US" dirty="0" smtClean="0"/>
          </a:p>
          <a:p>
            <a:pPr eaLnBrk="1" hangingPunct="1">
              <a:spcBef>
                <a:spcPct val="0"/>
              </a:spcBef>
            </a:pPr>
            <a:r>
              <a:rPr lang="en-US" altLang="en-US" dirty="0" smtClean="0"/>
              <a:t>There also seems to be a disconnect between recognizing the impacts of climate change with a personal realm of influence. In a similar study, also conducted by the Yale Project on Climate Change, 52% of Americans (nation-wide) cited that they’re worried about climate change (this percentage holds the same for Minnesotans). </a:t>
            </a:r>
          </a:p>
          <a:p>
            <a:pPr eaLnBrk="1" hangingPunct="1">
              <a:spcBef>
                <a:spcPct val="0"/>
              </a:spcBef>
            </a:pPr>
            <a:endParaRPr lang="en-US" alt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t>Note: Public opinion estimates are produced using a statistical model based on national survey data gathered between 2008 and 2014 by the Yale Project on Climate Change Communication and the George Mason Center for Climate Change Communication.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Leiserowitz et al., 2014; Howe et al., 2015</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kern="1200" dirty="0" smtClean="0">
                <a:solidFill>
                  <a:schemeClr val="tx1"/>
                </a:solidFill>
                <a:effectLst/>
                <a:latin typeface="NeueHaasGroteskText Std" panose="020B0504020202020204" pitchFamily="34" charset="0"/>
                <a:ea typeface="+mn-ea"/>
                <a:cs typeface="+mn-cs"/>
              </a:rPr>
              <a:t>Image:</a:t>
            </a:r>
            <a:r>
              <a:rPr lang="en-US" altLang="en-US" sz="1200" kern="1200" baseline="0" dirty="0" smtClean="0">
                <a:solidFill>
                  <a:schemeClr val="tx1"/>
                </a:solidFill>
                <a:effectLst/>
                <a:latin typeface="NeueHaasGroteskText Std" panose="020B0504020202020204" pitchFamily="34" charset="0"/>
                <a:ea typeface="+mn-ea"/>
                <a:cs typeface="+mn-cs"/>
              </a:rPr>
              <a:t> Yale, </a:t>
            </a:r>
            <a:r>
              <a:rPr lang="en-US" altLang="en-US" sz="1200" dirty="0" smtClean="0"/>
              <a:t>http://climatecommunication.yale.edu/visualizations-data/ycom/</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4200988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Yet only 34% of Americans, and similarly 32% of Minnesotans, think climate change will harm them personally. This limited awareness and sense of urgency strongly indicates the need for more public education about the current and future impacts of climate change on human health.</a:t>
            </a:r>
          </a:p>
          <a:p>
            <a:pPr eaLnBrk="1" hangingPunct="1">
              <a:spcBef>
                <a:spcPct val="0"/>
              </a:spcBef>
            </a:pPr>
            <a:endParaRPr lang="en-US" alt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smtClean="0"/>
              <a:t>Note: Public opinion estimates are produced using a statistical model based on national survey data gathered between 2008 and 2014 by the Yale Project on Climate Change Communication and the George Mason Center for Climate Change Communication. </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Source: Howe et al., 2015</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3444305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Most Americans think of climate change in geographically and temporally distant terms– that it is most likely to affect plants and animals and/or future generations and least likely to affect our community or ourselves. </a:t>
            </a:r>
          </a:p>
          <a:p>
            <a:pPr marL="785372" lvl="1" indent="-302066" eaLnBrk="1" fontAlgn="auto" hangingPunct="1">
              <a:spcBef>
                <a:spcPts val="0"/>
              </a:spcBef>
              <a:spcAft>
                <a:spcPts val="0"/>
              </a:spcAft>
              <a:buFont typeface="Arial" pitchFamily="34" charset="0"/>
              <a:buChar char="•"/>
              <a:defRPr/>
            </a:pPr>
            <a:r>
              <a:rPr lang="en-US" dirty="0" smtClean="0"/>
              <a:t>61% believe climate change will harm plants and animals</a:t>
            </a:r>
          </a:p>
          <a:p>
            <a:pPr marL="785372" lvl="1" indent="-302066" eaLnBrk="1" fontAlgn="auto" hangingPunct="1">
              <a:spcBef>
                <a:spcPts val="0"/>
              </a:spcBef>
              <a:spcAft>
                <a:spcPts val="0"/>
              </a:spcAft>
              <a:buFont typeface="Arial" pitchFamily="34" charset="0"/>
              <a:buChar char="•"/>
              <a:defRPr/>
            </a:pPr>
            <a:r>
              <a:rPr lang="en-US" dirty="0" smtClean="0"/>
              <a:t>61% believe climate change will harm future generations</a:t>
            </a:r>
          </a:p>
          <a:p>
            <a:pPr marL="785372" lvl="1" indent="-302066" eaLnBrk="1" fontAlgn="auto" hangingPunct="1">
              <a:spcBef>
                <a:spcPts val="0"/>
              </a:spcBef>
              <a:spcAft>
                <a:spcPts val="0"/>
              </a:spcAft>
              <a:buFont typeface="Arial" pitchFamily="34" charset="0"/>
              <a:buChar char="•"/>
              <a:defRPr/>
            </a:pPr>
            <a:r>
              <a:rPr lang="en-US" dirty="0" smtClean="0"/>
              <a:t>53% believe climate change will harm people in developing countries</a:t>
            </a:r>
          </a:p>
          <a:p>
            <a:pPr marL="785372" lvl="1" indent="-302066" eaLnBrk="1" fontAlgn="auto" hangingPunct="1">
              <a:spcBef>
                <a:spcPts val="0"/>
              </a:spcBef>
              <a:spcAft>
                <a:spcPts val="0"/>
              </a:spcAft>
              <a:buFont typeface="Arial" pitchFamily="34" charset="0"/>
              <a:buChar char="•"/>
              <a:defRPr/>
            </a:pPr>
            <a:r>
              <a:rPr lang="en-US" dirty="0" smtClean="0"/>
              <a:t>39% believe climate change will harm people in their community</a:t>
            </a:r>
          </a:p>
          <a:p>
            <a:pPr marL="785372" lvl="1" indent="-302066" eaLnBrk="1" fontAlgn="auto" hangingPunct="1">
              <a:spcBef>
                <a:spcPts val="0"/>
              </a:spcBef>
              <a:spcAft>
                <a:spcPts val="0"/>
              </a:spcAft>
              <a:buFont typeface="Arial" pitchFamily="34" charset="0"/>
              <a:buChar char="•"/>
              <a:defRPr/>
            </a:pPr>
            <a:r>
              <a:rPr lang="en-US" dirty="0" smtClean="0"/>
              <a:t>32% believe climate change will harm themselves</a:t>
            </a:r>
          </a:p>
          <a:p>
            <a:pPr marL="26106" eaLnBrk="1" fontAlgn="auto" hangingPunct="1">
              <a:spcBef>
                <a:spcPts val="0"/>
              </a:spcBef>
              <a:spcAft>
                <a:spcPts val="0"/>
              </a:spcAft>
              <a:buFont typeface="Arial" pitchFamily="34" charset="0"/>
              <a:buNone/>
              <a:defRPr/>
            </a:pPr>
            <a:endParaRPr lang="en-US" dirty="0" smtClean="0"/>
          </a:p>
          <a:p>
            <a:pPr marL="26106" eaLnBrk="1" fontAlgn="auto" hangingPunct="1">
              <a:spcBef>
                <a:spcPts val="0"/>
              </a:spcBef>
              <a:spcAft>
                <a:spcPts val="0"/>
              </a:spcAft>
              <a:buFont typeface="Arial" pitchFamily="34" charset="0"/>
              <a:buNone/>
              <a:defRPr/>
            </a:pPr>
            <a:r>
              <a:rPr lang="en-US" dirty="0" smtClean="0"/>
              <a:t>Few Americans, without prompting, report that climate change has any connection to human health. With education, however, they are easily able to understand the relationship. </a:t>
            </a:r>
          </a:p>
          <a:p>
            <a:pPr marL="26106" eaLnBrk="1" fontAlgn="auto" hangingPunct="1">
              <a:spcBef>
                <a:spcPts val="0"/>
              </a:spcBef>
              <a:spcAft>
                <a:spcPts val="0"/>
              </a:spcAft>
              <a:buFont typeface="Arial" pitchFamily="34" charset="0"/>
              <a:buNone/>
              <a:defRPr/>
            </a:pPr>
            <a:endParaRPr lang="en-US" dirty="0" smtClean="0"/>
          </a:p>
          <a:p>
            <a:pPr marL="26106" eaLnBrk="1" fontAlgn="auto" hangingPunct="1">
              <a:spcBef>
                <a:spcPts val="0"/>
              </a:spcBef>
              <a:spcAft>
                <a:spcPts val="0"/>
              </a:spcAft>
              <a:buFont typeface="Arial" pitchFamily="34" charset="0"/>
              <a:buNone/>
              <a:defRPr/>
            </a:pPr>
            <a:r>
              <a:rPr lang="en-US" dirty="0" smtClean="0"/>
              <a:t>Source: Maibach</a:t>
            </a:r>
            <a:r>
              <a:rPr lang="en-US" baseline="0" dirty="0" smtClean="0"/>
              <a:t> et al., </a:t>
            </a:r>
            <a:r>
              <a:rPr lang="en-US" dirty="0" smtClean="0"/>
              <a:t>2011</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3758612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US" sz="1300" dirty="0" smtClean="0"/>
              <a:t>Communication strategies for talking about climate change and health:</a:t>
            </a:r>
          </a:p>
          <a:p>
            <a:pPr marL="362480" indent="-362480" eaLnBrk="1" fontAlgn="auto" hangingPunct="1">
              <a:spcBef>
                <a:spcPts val="0"/>
              </a:spcBef>
              <a:spcAft>
                <a:spcPts val="0"/>
              </a:spcAft>
              <a:buFont typeface="Arial" pitchFamily="34" charset="0"/>
              <a:buChar char="•"/>
              <a:defRPr/>
            </a:pPr>
            <a:r>
              <a:rPr lang="en-US" sz="1300" dirty="0" smtClean="0"/>
              <a:t>Put people first and connect on common values</a:t>
            </a:r>
          </a:p>
          <a:p>
            <a:pPr marL="819680" lvl="1" indent="-362480" eaLnBrk="1" fontAlgn="auto" hangingPunct="1">
              <a:spcBef>
                <a:spcPts val="0"/>
              </a:spcBef>
              <a:spcAft>
                <a:spcPts val="0"/>
              </a:spcAft>
              <a:buFont typeface="Arial" pitchFamily="34" charset="0"/>
              <a:buChar char="•"/>
              <a:defRPr/>
            </a:pPr>
            <a:r>
              <a:rPr lang="en-US" sz="1300" dirty="0" smtClean="0"/>
              <a:t>Move from people to climate, not the other way around</a:t>
            </a:r>
          </a:p>
          <a:p>
            <a:pPr marL="819680" lvl="1" indent="-362480" eaLnBrk="1" fontAlgn="auto" hangingPunct="1">
              <a:spcBef>
                <a:spcPts val="0"/>
              </a:spcBef>
              <a:spcAft>
                <a:spcPts val="0"/>
              </a:spcAft>
              <a:buFont typeface="Arial" pitchFamily="34" charset="0"/>
              <a:buChar char="•"/>
              <a:defRPr/>
            </a:pPr>
            <a:r>
              <a:rPr lang="en-US" sz="1300" dirty="0" smtClean="0"/>
              <a:t>Do</a:t>
            </a:r>
            <a:r>
              <a:rPr lang="en-US" sz="1300" baseline="0" dirty="0" smtClean="0"/>
              <a:t> your homework – understand your audience’s concerns and values, then find ways to connect to these shared values (community, choice/freedom, health, family) to build a relationship and motivate action</a:t>
            </a:r>
            <a:endParaRPr lang="en-US" sz="1300" dirty="0" smtClean="0"/>
          </a:p>
          <a:p>
            <a:pPr marL="362480" indent="-362480" eaLnBrk="1" fontAlgn="auto" hangingPunct="1">
              <a:spcBef>
                <a:spcPts val="0"/>
              </a:spcBef>
              <a:spcAft>
                <a:spcPts val="0"/>
              </a:spcAft>
              <a:buFont typeface="Arial" pitchFamily="34" charset="0"/>
              <a:buChar char="•"/>
              <a:defRPr/>
            </a:pPr>
            <a:r>
              <a:rPr lang="en-US" sz="1300" dirty="0" smtClean="0"/>
              <a:t>Make the data real</a:t>
            </a:r>
          </a:p>
          <a:p>
            <a:pPr marL="845786" lvl="1" indent="-362480" eaLnBrk="1" fontAlgn="auto" hangingPunct="1">
              <a:spcBef>
                <a:spcPts val="0"/>
              </a:spcBef>
              <a:spcAft>
                <a:spcPts val="0"/>
              </a:spcAft>
              <a:buFont typeface="Arial" pitchFamily="34" charset="0"/>
              <a:buChar char="•"/>
              <a:defRPr/>
            </a:pPr>
            <a:r>
              <a:rPr lang="en-US" sz="1300" dirty="0" smtClean="0"/>
              <a:t>Use</a:t>
            </a:r>
            <a:r>
              <a:rPr lang="en-US" sz="1300" baseline="0" dirty="0" smtClean="0"/>
              <a:t> visual language - l</a:t>
            </a:r>
            <a:r>
              <a:rPr lang="en-US" sz="1300" dirty="0" smtClean="0"/>
              <a:t>et the audience see themselves in the solution</a:t>
            </a:r>
          </a:p>
          <a:p>
            <a:pPr marL="845786" lvl="1" indent="-362480" eaLnBrk="1" fontAlgn="auto" hangingPunct="1">
              <a:spcBef>
                <a:spcPts val="0"/>
              </a:spcBef>
              <a:spcAft>
                <a:spcPts val="0"/>
              </a:spcAft>
              <a:buFont typeface="Arial" pitchFamily="34" charset="0"/>
              <a:buChar char="•"/>
              <a:defRPr/>
            </a:pPr>
            <a:r>
              <a:rPr lang="en-US" sz="1300" dirty="0" smtClean="0"/>
              <a:t>Localize climate change impacts - use tangible examples from your</a:t>
            </a:r>
            <a:r>
              <a:rPr lang="en-US" sz="1300" baseline="0" dirty="0" smtClean="0"/>
              <a:t> audience’s</a:t>
            </a:r>
            <a:r>
              <a:rPr lang="en-US" sz="1300" dirty="0" smtClean="0"/>
              <a:t> your region, state, or city as often as possible</a:t>
            </a:r>
          </a:p>
          <a:p>
            <a:pPr marL="362480" indent="-362480" eaLnBrk="1" fontAlgn="auto" hangingPunct="1">
              <a:spcBef>
                <a:spcPts val="0"/>
              </a:spcBef>
              <a:spcAft>
                <a:spcPts val="0"/>
              </a:spcAft>
              <a:buFont typeface="Arial" pitchFamily="34" charset="0"/>
              <a:buChar char="•"/>
              <a:defRPr/>
            </a:pPr>
            <a:r>
              <a:rPr lang="en-US" sz="1300" dirty="0" smtClean="0"/>
              <a:t>Frame climate change as a human health issue and emphasize health solutions - the “win-win”</a:t>
            </a:r>
          </a:p>
          <a:p>
            <a:pPr marL="845786" marR="0" lvl="1" indent="-3624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dirty="0" smtClean="0"/>
              <a:t>Many people perceive it as environment only; human health is a broadly shared value and may be more likely to engage</a:t>
            </a:r>
          </a:p>
          <a:p>
            <a:pPr marL="845786" lvl="1" indent="-362480" eaLnBrk="1" fontAlgn="auto" hangingPunct="1">
              <a:spcBef>
                <a:spcPts val="0"/>
              </a:spcBef>
              <a:spcAft>
                <a:spcPts val="0"/>
              </a:spcAft>
              <a:buFont typeface="Arial" pitchFamily="34" charset="0"/>
              <a:buChar char="•"/>
              <a:defRPr/>
            </a:pPr>
            <a:r>
              <a:rPr lang="en-US" sz="1300" dirty="0" smtClean="0"/>
              <a:t>People respond best to positive information</a:t>
            </a:r>
          </a:p>
          <a:p>
            <a:pPr marL="845786" lvl="1" indent="-362480" eaLnBrk="1" fontAlgn="auto" hangingPunct="1">
              <a:spcBef>
                <a:spcPts val="0"/>
              </a:spcBef>
              <a:spcAft>
                <a:spcPts val="0"/>
              </a:spcAft>
              <a:buFont typeface="Arial" pitchFamily="34" charset="0"/>
              <a:buChar char="•"/>
              <a:defRPr/>
            </a:pPr>
            <a:r>
              <a:rPr lang="en-US" sz="1300" dirty="0" smtClean="0"/>
              <a:t>People responded best to co-benefits messaging because recommended behaviors were seen as benefiting themselves individually as well as impacting climate change (walkable communities, bike sharing, buying local foods). </a:t>
            </a:r>
          </a:p>
          <a:p>
            <a:pPr marL="26106" eaLnBrk="1" fontAlgn="auto" hangingPunct="1">
              <a:spcBef>
                <a:spcPts val="0"/>
              </a:spcBef>
              <a:spcAft>
                <a:spcPts val="0"/>
              </a:spcAft>
              <a:buFont typeface="Arial" pitchFamily="34" charset="0"/>
              <a:buNone/>
              <a:defRPr/>
            </a:pPr>
            <a:endParaRPr lang="en-US" sz="1300" dirty="0" smtClean="0"/>
          </a:p>
          <a:p>
            <a:pPr marL="26106" eaLnBrk="1" fontAlgn="auto" hangingPunct="1">
              <a:spcBef>
                <a:spcPts val="0"/>
              </a:spcBef>
              <a:spcAft>
                <a:spcPts val="0"/>
              </a:spcAft>
              <a:buFont typeface="Arial" pitchFamily="34" charset="0"/>
              <a:buNone/>
              <a:defRPr/>
            </a:pPr>
            <a:r>
              <a:rPr lang="en-US" sz="1300" dirty="0" smtClean="0"/>
              <a:t>Regardless of which communications strategies you employ, you likely won’t be able to convince everyone that climate change is happening or that it is a human health issue. </a:t>
            </a:r>
          </a:p>
          <a:p>
            <a:pPr marL="26106" eaLnBrk="1" fontAlgn="auto" hangingPunct="1">
              <a:spcBef>
                <a:spcPts val="0"/>
              </a:spcBef>
              <a:spcAft>
                <a:spcPts val="0"/>
              </a:spcAft>
              <a:buFont typeface="Arial" pitchFamily="34" charset="0"/>
              <a:buNone/>
              <a:defRPr/>
            </a:pPr>
            <a:endParaRPr lang="en-US" sz="1300" dirty="0" smtClean="0"/>
          </a:p>
          <a:p>
            <a:pPr marL="26106" eaLnBrk="1" fontAlgn="auto" hangingPunct="1">
              <a:spcBef>
                <a:spcPts val="0"/>
              </a:spcBef>
              <a:spcAft>
                <a:spcPts val="0"/>
              </a:spcAft>
              <a:buFont typeface="Arial" pitchFamily="34" charset="0"/>
              <a:buNone/>
              <a:defRPr/>
            </a:pPr>
            <a:r>
              <a:rPr lang="en-US" sz="1300" dirty="0" smtClean="0"/>
              <a:t>Source: ecoAmerica, 2016; Maibach</a:t>
            </a:r>
            <a:r>
              <a:rPr lang="en-US" sz="1300" baseline="0" dirty="0" smtClean="0"/>
              <a:t> et al., </a:t>
            </a:r>
            <a:r>
              <a:rPr lang="en-US" sz="1300" dirty="0" smtClean="0"/>
              <a:t>2011</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Man</a:t>
            </a:r>
            <a:r>
              <a:rPr lang="en-US" baseline="0" dirty="0" smtClean="0"/>
              <a:t> - </a:t>
            </a:r>
            <a:r>
              <a:rPr lang="en-US" sz="1200" u="sng" kern="1200" dirty="0" smtClean="0">
                <a:solidFill>
                  <a:schemeClr val="tx1"/>
                </a:solidFill>
                <a:effectLst/>
                <a:latin typeface="NeueHaasGroteskText Std" panose="020B0504020202020204" pitchFamily="34" charset="0"/>
                <a:ea typeface="+mn-ea"/>
                <a:cs typeface="+mn-cs"/>
                <a:hlinkClick r:id="rId3"/>
              </a:rPr>
              <a:t>https://www.pexels.com/photo/man-young-happy-smiling-91227/</a:t>
            </a:r>
            <a:endParaRPr lang="en-US" sz="1200" kern="1200" dirty="0" smtClean="0">
              <a:solidFill>
                <a:schemeClr val="tx1"/>
              </a:solidFill>
              <a:effectLst/>
              <a:latin typeface="NeueHaasGroteskText Std" panose="020B0504020202020204" pitchFamily="34" charset="0"/>
              <a:ea typeface="+mn-ea"/>
              <a:cs typeface="+mn-cs"/>
            </a:endParaRPr>
          </a:p>
          <a:p>
            <a:pPr eaLnBrk="1" fontAlgn="auto" hangingPunct="1">
              <a:spcBef>
                <a:spcPts val="0"/>
              </a:spcBef>
              <a:spcAft>
                <a:spcPts val="0"/>
              </a:spcAft>
              <a:defRPr/>
            </a:pPr>
            <a:r>
              <a:rPr lang="en-US" dirty="0" smtClean="0"/>
              <a:t>Data</a:t>
            </a:r>
            <a:r>
              <a:rPr lang="en-US" baseline="0" dirty="0" smtClean="0"/>
              <a:t> - </a:t>
            </a:r>
            <a:r>
              <a:rPr lang="en-US" dirty="0" smtClean="0"/>
              <a:t>https://www.pexels.com/photo/blue-and-yellow-graph-on-stock-market-monitor-159888/ </a:t>
            </a:r>
          </a:p>
          <a:p>
            <a:pPr eaLnBrk="1" fontAlgn="auto" hangingPunct="1">
              <a:spcBef>
                <a:spcPts val="0"/>
              </a:spcBef>
              <a:spcAft>
                <a:spcPts val="0"/>
              </a:spcAft>
              <a:defRPr/>
            </a:pPr>
            <a:r>
              <a:rPr lang="en-US" dirty="0" smtClean="0"/>
              <a:t>Holding</a:t>
            </a:r>
            <a:r>
              <a:rPr lang="en-US" baseline="0" dirty="0" smtClean="0"/>
              <a:t> Hands - https://www.pexels.com/photo/action-adult-affection-eldery-339620/ </a:t>
            </a:r>
          </a:p>
          <a:p>
            <a:pPr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59</a:t>
            </a:fld>
            <a:endParaRPr lang="en-US" dirty="0"/>
          </a:p>
        </p:txBody>
      </p:sp>
    </p:spTree>
    <p:extLst>
      <p:ext uri="{BB962C8B-B14F-4D97-AF65-F5344CB8AC3E}">
        <p14:creationId xmlns:p14="http://schemas.microsoft.com/office/powerpoint/2010/main" val="385342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This section will discuss the observed climate changes in Minnesota. </a:t>
            </a:r>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339374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itchFamily="34" charset="0"/>
              <a:buNone/>
              <a:defRPr/>
            </a:pPr>
            <a:r>
              <a:rPr lang="en-US" sz="1300" dirty="0" smtClean="0"/>
              <a:t>Communication strategies for talking about climate change and health:</a:t>
            </a:r>
          </a:p>
          <a:p>
            <a:pPr marL="362480" indent="-362480" eaLnBrk="1" fontAlgn="auto" hangingPunct="1">
              <a:spcBef>
                <a:spcPts val="0"/>
              </a:spcBef>
              <a:spcAft>
                <a:spcPts val="0"/>
              </a:spcAft>
              <a:buFont typeface="Arial" pitchFamily="34" charset="0"/>
              <a:buChar char="•"/>
              <a:defRPr/>
            </a:pPr>
            <a:r>
              <a:rPr lang="en-US" sz="1300" dirty="0" smtClean="0"/>
              <a:t>Put people first and connect on common values</a:t>
            </a:r>
          </a:p>
          <a:p>
            <a:pPr marL="819680" lvl="1" indent="-362480" eaLnBrk="1" fontAlgn="auto" hangingPunct="1">
              <a:spcBef>
                <a:spcPts val="0"/>
              </a:spcBef>
              <a:spcAft>
                <a:spcPts val="0"/>
              </a:spcAft>
              <a:buFont typeface="Arial" pitchFamily="34" charset="0"/>
              <a:buChar char="•"/>
              <a:defRPr/>
            </a:pPr>
            <a:r>
              <a:rPr lang="en-US" sz="1300" dirty="0" smtClean="0"/>
              <a:t>Move from people to climate, not the other way around</a:t>
            </a:r>
          </a:p>
          <a:p>
            <a:pPr marL="819680" lvl="1" indent="-362480" eaLnBrk="1" fontAlgn="auto" hangingPunct="1">
              <a:spcBef>
                <a:spcPts val="0"/>
              </a:spcBef>
              <a:spcAft>
                <a:spcPts val="0"/>
              </a:spcAft>
              <a:buFont typeface="Arial" pitchFamily="34" charset="0"/>
              <a:buChar char="•"/>
              <a:defRPr/>
            </a:pPr>
            <a:r>
              <a:rPr lang="en-US" sz="1300" dirty="0" smtClean="0"/>
              <a:t>Do</a:t>
            </a:r>
            <a:r>
              <a:rPr lang="en-US" sz="1300" baseline="0" dirty="0" smtClean="0"/>
              <a:t> your homework – understand your audience’s concerns and values, then find ways to connect to these shared values (community, choice/freedom, health, family) to build a relationship and motivate action</a:t>
            </a:r>
            <a:endParaRPr lang="en-US" sz="1300" dirty="0" smtClean="0"/>
          </a:p>
          <a:p>
            <a:pPr marL="362480" indent="-362480" eaLnBrk="1" fontAlgn="auto" hangingPunct="1">
              <a:spcBef>
                <a:spcPts val="0"/>
              </a:spcBef>
              <a:spcAft>
                <a:spcPts val="0"/>
              </a:spcAft>
              <a:buFont typeface="Arial" pitchFamily="34" charset="0"/>
              <a:buChar char="•"/>
              <a:defRPr/>
            </a:pPr>
            <a:r>
              <a:rPr lang="en-US" sz="1300" dirty="0" smtClean="0"/>
              <a:t>Make the data real</a:t>
            </a:r>
          </a:p>
          <a:p>
            <a:pPr marL="845786" lvl="1" indent="-362480" eaLnBrk="1" fontAlgn="auto" hangingPunct="1">
              <a:spcBef>
                <a:spcPts val="0"/>
              </a:spcBef>
              <a:spcAft>
                <a:spcPts val="0"/>
              </a:spcAft>
              <a:buFont typeface="Arial" pitchFamily="34" charset="0"/>
              <a:buChar char="•"/>
              <a:defRPr/>
            </a:pPr>
            <a:r>
              <a:rPr lang="en-US" sz="1300" dirty="0" smtClean="0"/>
              <a:t>Use</a:t>
            </a:r>
            <a:r>
              <a:rPr lang="en-US" sz="1300" baseline="0" dirty="0" smtClean="0"/>
              <a:t> visual language - l</a:t>
            </a:r>
            <a:r>
              <a:rPr lang="en-US" sz="1300" dirty="0" smtClean="0"/>
              <a:t>et the audience see themselves in the solution</a:t>
            </a:r>
          </a:p>
          <a:p>
            <a:pPr marL="845786" lvl="1" indent="-362480" eaLnBrk="1" fontAlgn="auto" hangingPunct="1">
              <a:spcBef>
                <a:spcPts val="0"/>
              </a:spcBef>
              <a:spcAft>
                <a:spcPts val="0"/>
              </a:spcAft>
              <a:buFont typeface="Arial" pitchFamily="34" charset="0"/>
              <a:buChar char="•"/>
              <a:defRPr/>
            </a:pPr>
            <a:r>
              <a:rPr lang="en-US" sz="1300" dirty="0" smtClean="0"/>
              <a:t>Localize climate change impacts - use tangible examples from your</a:t>
            </a:r>
            <a:r>
              <a:rPr lang="en-US" sz="1300" baseline="0" dirty="0" smtClean="0"/>
              <a:t> audience’s</a:t>
            </a:r>
            <a:r>
              <a:rPr lang="en-US" sz="1300" dirty="0" smtClean="0"/>
              <a:t> your region, state, or city as often as possible</a:t>
            </a:r>
          </a:p>
          <a:p>
            <a:pPr marL="362480" indent="-362480" eaLnBrk="1" fontAlgn="auto" hangingPunct="1">
              <a:spcBef>
                <a:spcPts val="0"/>
              </a:spcBef>
              <a:spcAft>
                <a:spcPts val="0"/>
              </a:spcAft>
              <a:buFont typeface="Arial" pitchFamily="34" charset="0"/>
              <a:buChar char="•"/>
              <a:defRPr/>
            </a:pPr>
            <a:r>
              <a:rPr lang="en-US" sz="1300" dirty="0" smtClean="0"/>
              <a:t>Frame climate change as a human health issue and emphasize health solutions - the “win-win”</a:t>
            </a:r>
          </a:p>
          <a:p>
            <a:pPr marL="845786" marR="0" lvl="1" indent="-3624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dirty="0" smtClean="0"/>
              <a:t>Many people perceive it as environment only; human health is a broadly shared value and may be more likely to engage</a:t>
            </a:r>
          </a:p>
          <a:p>
            <a:pPr marL="845786" lvl="1" indent="-362480" eaLnBrk="1" fontAlgn="auto" hangingPunct="1">
              <a:spcBef>
                <a:spcPts val="0"/>
              </a:spcBef>
              <a:spcAft>
                <a:spcPts val="0"/>
              </a:spcAft>
              <a:buFont typeface="Arial" pitchFamily="34" charset="0"/>
              <a:buChar char="•"/>
              <a:defRPr/>
            </a:pPr>
            <a:r>
              <a:rPr lang="en-US" sz="1300" dirty="0" smtClean="0"/>
              <a:t>People respond best to positive information</a:t>
            </a:r>
          </a:p>
          <a:p>
            <a:pPr marL="845786" lvl="1" indent="-362480" eaLnBrk="1" fontAlgn="auto" hangingPunct="1">
              <a:spcBef>
                <a:spcPts val="0"/>
              </a:spcBef>
              <a:spcAft>
                <a:spcPts val="0"/>
              </a:spcAft>
              <a:buFont typeface="Arial" pitchFamily="34" charset="0"/>
              <a:buChar char="•"/>
              <a:defRPr/>
            </a:pPr>
            <a:r>
              <a:rPr lang="en-US" sz="1300" dirty="0" smtClean="0"/>
              <a:t>People responded best to co-benefits messaging because recommended behaviors were seen as benefiting themselves individually as well as impacting climate change (walkable communities, bike sharing, buying local foods). </a:t>
            </a:r>
          </a:p>
          <a:p>
            <a:pPr marL="26106" eaLnBrk="1" fontAlgn="auto" hangingPunct="1">
              <a:spcBef>
                <a:spcPts val="0"/>
              </a:spcBef>
              <a:spcAft>
                <a:spcPts val="0"/>
              </a:spcAft>
              <a:buFont typeface="Arial" pitchFamily="34" charset="0"/>
              <a:buNone/>
              <a:defRPr/>
            </a:pPr>
            <a:endParaRPr lang="en-US" sz="1300" dirty="0" smtClean="0"/>
          </a:p>
          <a:p>
            <a:pPr marL="26106" eaLnBrk="1" fontAlgn="auto" hangingPunct="1">
              <a:spcBef>
                <a:spcPts val="0"/>
              </a:spcBef>
              <a:spcAft>
                <a:spcPts val="0"/>
              </a:spcAft>
              <a:buFont typeface="Arial" pitchFamily="34" charset="0"/>
              <a:buNone/>
              <a:defRPr/>
            </a:pPr>
            <a:r>
              <a:rPr lang="en-US" sz="1300" dirty="0" smtClean="0"/>
              <a:t>Regardless of which communications strategies you employ, you likely won’t be able to convince everyone that climate change is happening or that it is a human health issue. </a:t>
            </a:r>
          </a:p>
          <a:p>
            <a:pPr marL="26106" eaLnBrk="1" fontAlgn="auto" hangingPunct="1">
              <a:spcBef>
                <a:spcPts val="0"/>
              </a:spcBef>
              <a:spcAft>
                <a:spcPts val="0"/>
              </a:spcAft>
              <a:buFont typeface="Arial" pitchFamily="34" charset="0"/>
              <a:buNone/>
              <a:defRPr/>
            </a:pPr>
            <a:endParaRPr lang="en-US" sz="1300" dirty="0" smtClean="0"/>
          </a:p>
          <a:p>
            <a:pPr marL="26106" eaLnBrk="1" fontAlgn="auto" hangingPunct="1">
              <a:spcBef>
                <a:spcPts val="0"/>
              </a:spcBef>
              <a:spcAft>
                <a:spcPts val="0"/>
              </a:spcAft>
              <a:buFont typeface="Arial" pitchFamily="34" charset="0"/>
              <a:buNone/>
              <a:defRPr/>
            </a:pPr>
            <a:r>
              <a:rPr lang="en-US" sz="1300" dirty="0" smtClean="0"/>
              <a:t>Source: ecoAmerica, 2016; Maibach</a:t>
            </a:r>
            <a:r>
              <a:rPr lang="en-US" sz="1300" baseline="0" dirty="0" smtClean="0"/>
              <a:t> et al., </a:t>
            </a:r>
            <a:r>
              <a:rPr lang="en-US" sz="1300" dirty="0" smtClean="0"/>
              <a:t>2011</a:t>
            </a:r>
          </a:p>
          <a:p>
            <a:pPr eaLnBrk="1" fontAlgn="auto" hangingPunct="1">
              <a:spcBef>
                <a:spcPts val="0"/>
              </a:spcBef>
              <a:spcAft>
                <a:spcPts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60</a:t>
            </a:fld>
            <a:endParaRPr lang="en-US" dirty="0"/>
          </a:p>
        </p:txBody>
      </p:sp>
    </p:spTree>
    <p:extLst>
      <p:ext uri="{BB962C8B-B14F-4D97-AF65-F5344CB8AC3E}">
        <p14:creationId xmlns:p14="http://schemas.microsoft.com/office/powerpoint/2010/main" val="3878512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61</a:t>
            </a:fld>
            <a:endParaRPr lang="en-US" dirty="0"/>
          </a:p>
        </p:txBody>
      </p:sp>
    </p:spTree>
    <p:extLst>
      <p:ext uri="{BB962C8B-B14F-4D97-AF65-F5344CB8AC3E}">
        <p14:creationId xmlns:p14="http://schemas.microsoft.com/office/powerpoint/2010/main" val="381184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63</a:t>
            </a:fld>
            <a:endParaRPr lang="en-US" dirty="0"/>
          </a:p>
        </p:txBody>
      </p:sp>
    </p:spTree>
    <p:extLst>
      <p:ext uri="{BB962C8B-B14F-4D97-AF65-F5344CB8AC3E}">
        <p14:creationId xmlns:p14="http://schemas.microsoft.com/office/powerpoint/2010/main" val="41496594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64</a:t>
            </a:fld>
            <a:endParaRPr lang="en-US" dirty="0"/>
          </a:p>
        </p:txBody>
      </p:sp>
    </p:spTree>
    <p:extLst>
      <p:ext uri="{BB962C8B-B14F-4D97-AF65-F5344CB8AC3E}">
        <p14:creationId xmlns:p14="http://schemas.microsoft.com/office/powerpoint/2010/main" val="3130238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65</a:t>
            </a:fld>
            <a:endParaRPr lang="en-US" dirty="0"/>
          </a:p>
        </p:txBody>
      </p:sp>
    </p:spTree>
    <p:extLst>
      <p:ext uri="{BB962C8B-B14F-4D97-AF65-F5344CB8AC3E}">
        <p14:creationId xmlns:p14="http://schemas.microsoft.com/office/powerpoint/2010/main" val="3319505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66</a:t>
            </a:fld>
            <a:endParaRPr lang="en-US" dirty="0"/>
          </a:p>
        </p:txBody>
      </p:sp>
    </p:spTree>
    <p:extLst>
      <p:ext uri="{BB962C8B-B14F-4D97-AF65-F5344CB8AC3E}">
        <p14:creationId xmlns:p14="http://schemas.microsoft.com/office/powerpoint/2010/main" val="33135376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67</a:t>
            </a:fld>
            <a:endParaRPr lang="en-US" dirty="0"/>
          </a:p>
        </p:txBody>
      </p:sp>
    </p:spTree>
    <p:extLst>
      <p:ext uri="{BB962C8B-B14F-4D97-AF65-F5344CB8AC3E}">
        <p14:creationId xmlns:p14="http://schemas.microsoft.com/office/powerpoint/2010/main" val="1953335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68</a:t>
            </a:fld>
            <a:endParaRPr lang="en-US" dirty="0"/>
          </a:p>
        </p:txBody>
      </p:sp>
    </p:spTree>
    <p:extLst>
      <p:ext uri="{BB962C8B-B14F-4D97-AF65-F5344CB8AC3E}">
        <p14:creationId xmlns:p14="http://schemas.microsoft.com/office/powerpoint/2010/main" val="41638706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69</a:t>
            </a:fld>
            <a:endParaRPr lang="en-US" dirty="0"/>
          </a:p>
        </p:txBody>
      </p:sp>
    </p:spTree>
    <p:extLst>
      <p:ext uri="{BB962C8B-B14F-4D97-AF65-F5344CB8AC3E}">
        <p14:creationId xmlns:p14="http://schemas.microsoft.com/office/powerpoint/2010/main" val="2980381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70</a:t>
            </a:fld>
            <a:endParaRPr lang="en-US" dirty="0"/>
          </a:p>
        </p:txBody>
      </p:sp>
    </p:spTree>
    <p:extLst>
      <p:ext uri="{BB962C8B-B14F-4D97-AF65-F5344CB8AC3E}">
        <p14:creationId xmlns:p14="http://schemas.microsoft.com/office/powerpoint/2010/main" val="91021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MDH’s MN Climate &amp; Health Program is dedicated to understanding the links between climate changes and adverse health impacts and identifying opportunities for implementing adaptation measures in Minnesota communities. </a:t>
            </a:r>
          </a:p>
          <a:p>
            <a:endParaRPr lang="en-US" altLang="en-US" dirty="0" smtClean="0"/>
          </a:p>
          <a:p>
            <a:r>
              <a:rPr lang="en-US" altLang="en-US" dirty="0" smtClean="0"/>
              <a:t>Recent climate change is resulting in warmer temperatures and changing precipitation. Most climate scientists attribute these changes to burning of fossil fuels, like coal and oil, to produce energy for everyday use. This burning adds heat-trapping gases, such as carbon dioxide, into the air. These gases are called greenhouse gases (NASA, 2016). </a:t>
            </a:r>
          </a:p>
          <a:p>
            <a:endParaRPr lang="en-US" altLang="en-US" dirty="0" smtClean="0"/>
          </a:p>
          <a:p>
            <a:pPr eaLnBrk="1" hangingPunct="1"/>
            <a:r>
              <a:rPr lang="en-US" altLang="en-US" dirty="0" smtClean="0"/>
              <a:t>As this graphic shows, the rise in greenhouse gases is leading to increases in temperature and changes in precipitation. These changes are causing changes in air quality, weather patterns, water quality and quantity, and ecosystems which, in turn, are leading to more air pollution, extreme heat, floods &amp; drought, and ecosystem threats. </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dirty="0" smtClean="0"/>
              <a:t>Source: EQB, 2015; MDH, 2015; NASA, 2016</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58327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71</a:t>
            </a:fld>
            <a:endParaRPr lang="en-US" dirty="0"/>
          </a:p>
        </p:txBody>
      </p:sp>
    </p:spTree>
    <p:extLst>
      <p:ext uri="{BB962C8B-B14F-4D97-AF65-F5344CB8AC3E}">
        <p14:creationId xmlns:p14="http://schemas.microsoft.com/office/powerpoint/2010/main" val="291753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Minnesota has gotten noticeably warmer, especially over the last few decades. Since the beginning of the data record (1895) through 1959, Minnesota’s annual average temperature increased by nearly 0.2°F per decade,</a:t>
            </a:r>
            <a:r>
              <a:rPr lang="en-US" altLang="en-US" baseline="0" dirty="0" smtClean="0"/>
              <a:t> which is </a:t>
            </a:r>
            <a:r>
              <a:rPr lang="en-US" altLang="en-US" dirty="0" smtClean="0"/>
              <a:t>equivalent to over 2°F per century.</a:t>
            </a:r>
            <a:r>
              <a:rPr lang="en-US" altLang="en-US" baseline="0" dirty="0" smtClean="0"/>
              <a:t> This is shown in the graph to the left. T</a:t>
            </a:r>
            <a:r>
              <a:rPr lang="en-US" altLang="en-US" dirty="0" smtClean="0"/>
              <a:t>his warming effect has accelerated over the last 50+ years. Data from</a:t>
            </a:r>
            <a:r>
              <a:rPr lang="en-US" altLang="en-US" baseline="0" dirty="0" smtClean="0"/>
              <a:t> </a:t>
            </a:r>
            <a:r>
              <a:rPr lang="en-US" altLang="en-US" dirty="0" smtClean="0"/>
              <a:t>1960-2016 show that the recent rate of warming for Minnesota has sped up substantially to over 0.5°F per decade,</a:t>
            </a:r>
            <a:r>
              <a:rPr lang="en-US" altLang="en-US" baseline="0" dirty="0" smtClean="0"/>
              <a:t> which is equivalent to 5.0</a:t>
            </a:r>
            <a:r>
              <a:rPr lang="en-US" altLang="en-US" dirty="0" smtClean="0"/>
              <a:t>°F per century.</a:t>
            </a:r>
            <a:r>
              <a:rPr lang="en-US" altLang="en-US" baseline="0" dirty="0" smtClean="0"/>
              <a:t> This is shown in the graph to the right. </a:t>
            </a:r>
            <a:r>
              <a:rPr lang="en-US" altLang="en-US" dirty="0" smtClean="0"/>
              <a:t>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613492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increase in temperature trend is driving changes in the environment, affecting ice cover, soil moisture, bird migrations, insect behavior, and forest and plant growth. Some of these changes will impact the health of Minnesotans. For example, finding ways to cope with recent summer heat waves has made climate change less of an abstract concept for many residents, especially those who struggle to acclimate or adjust to these events, and the challenge will likely increase. Based on more than a century of data, 9 of the top 10 warmest years for Minnesota,</a:t>
            </a:r>
            <a:r>
              <a:rPr lang="en-US" altLang="en-US" baseline="0" dirty="0" smtClean="0"/>
              <a:t> shown in the slide as the peaks with red points, </a:t>
            </a:r>
            <a:r>
              <a:rPr lang="en-US" altLang="en-US" dirty="0" smtClean="0"/>
              <a:t>have occurred just within the last three decades. </a:t>
            </a:r>
          </a:p>
          <a:p>
            <a:endParaRPr lang="en-US" altLang="en-US" dirty="0" smtClean="0"/>
          </a:p>
          <a:p>
            <a:r>
              <a:rPr lang="en-US" altLang="en-US" dirty="0" smtClean="0"/>
              <a:t>Source: </a:t>
            </a:r>
            <a:r>
              <a:rPr lang="en-US" sz="1200" kern="1200" dirty="0" smtClean="0">
                <a:solidFill>
                  <a:schemeClr val="tx1"/>
                </a:solidFill>
                <a:effectLst/>
                <a:latin typeface="NeueHaasGroteskText Std" panose="020B0504020202020204" pitchFamily="34" charset="0"/>
                <a:ea typeface="+mn-ea"/>
                <a:cs typeface="+mn-cs"/>
              </a:rPr>
              <a:t>National Oceanic and Atmospheric Administration (NOAA). </a:t>
            </a:r>
            <a:r>
              <a:rPr lang="en-US" dirty="0" smtClean="0"/>
              <a:t>2017a. NOAA National Centers for Environmental information, Climate at a Glance: U.S. Time Series, Average Temperature, published February 2017, retrieved on February 9, 2017 from </a:t>
            </a:r>
            <a:r>
              <a:rPr lang="en-US" dirty="0" smtClean="0">
                <a:hlinkClick r:id="rId3"/>
              </a:rPr>
              <a:t>http://www.ncdc.noaa.gov/cag/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98007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7/27/2017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7/27/2017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dirty="0"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dirty="0"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dirty="0"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7/27/2017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7/27/2017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7/27/2017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7/27/2017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7/27/2017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7/27/2017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7/27/2017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dirty="0" smtClean="0"/>
              <a:t>Click icon to add picture</a:t>
            </a:r>
            <a:endParaRPr lang="en-US" dirty="0"/>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7/27/2017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dirty="0" smtClean="0"/>
              <a:t>Click icon to add picture</a:t>
            </a:r>
            <a:endParaRPr lang="en-US" dirty="0"/>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7/27/2017</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dirty="0" smtClean="0"/>
              <a:t>Click icon to add picture</a:t>
            </a:r>
            <a:endParaRPr lang="en-US" dirty="0"/>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dirty="0"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dirty="0"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7/27/2017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7/27/2017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7/27/2017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dirty="0" smtClean="0"/>
              <a:t>Click icon to add table</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dirty="0" smtClean="0"/>
              <a:t>Click icon to add picture</a:t>
            </a:r>
            <a:endParaRPr lang="en-US" dirty="0"/>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7/27/2017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smtClean="0"/>
              <a:t>Optional Tagline Goes Here </a:t>
            </a:r>
            <a:r>
              <a:rPr lang="en-US" dirty="0" smtClean="0">
                <a:solidFill>
                  <a:schemeClr val="accent2"/>
                </a:solidFill>
              </a:rPr>
              <a:t>|</a:t>
            </a:r>
            <a:r>
              <a:rPr lang="en-US" dirty="0"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7/27/2017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smtClean="0">
                <a:solidFill>
                  <a:schemeClr val="tx2"/>
                </a:solidFill>
              </a:rPr>
              <a:t>Optional Tagline Goes Here</a:t>
            </a:r>
            <a:r>
              <a:rPr lang="en-US" dirty="0" smtClean="0"/>
              <a:t> </a:t>
            </a:r>
            <a:r>
              <a:rPr lang="en-US" dirty="0" smtClean="0">
                <a:solidFill>
                  <a:schemeClr val="accent1"/>
                </a:solidFill>
              </a:rPr>
              <a:t>|</a:t>
            </a:r>
            <a:r>
              <a:rPr lang="en-US" dirty="0" smtClean="0"/>
              <a:t> </a:t>
            </a:r>
            <a:r>
              <a:rPr lang="en-US" dirty="0"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7/27/2017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7/27/2017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7/27/2017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7/27/2017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t>Optional Tagline Goes Here </a:t>
            </a:r>
            <a:r>
              <a:rPr lang="en-US" dirty="0" smtClean="0">
                <a:solidFill>
                  <a:schemeClr val="accent1"/>
                </a:solidFill>
              </a:rPr>
              <a:t>|</a:t>
            </a:r>
            <a:r>
              <a:rPr lang="en-US" dirty="0"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hyperlink" Target="https://www.arborday.org/media/map_change.cfm" TargetMode="External"/><Relationship Id="rId7" Type="http://schemas.openxmlformats.org/officeDocument/2006/relationships/hyperlink" Target="http://www.catf.us/resources/publications/files/The_Toll_from_Coal.pdf"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hyperlink" Target="https://www.cdc.gov/climateandhealth/effects/allergen.htm" TargetMode="External"/><Relationship Id="rId5" Type="http://schemas.openxmlformats.org/officeDocument/2006/relationships/hyperlink" Target="http://www.climatechange.ca.gov/adaptation/public_health.html" TargetMode="External"/><Relationship Id="rId4" Type="http://schemas.openxmlformats.org/officeDocument/2006/relationships/hyperlink" Target="https://www.arborday.org/trees/climatechange/plantatree.cf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ready.gov/floods" TargetMode="External"/><Relationship Id="rId3" Type="http://schemas.openxmlformats.org/officeDocument/2006/relationships/hyperlink" Target="https://doitgreen.org/topics/food/eating-low-back-basics" TargetMode="External"/><Relationship Id="rId7" Type="http://schemas.openxmlformats.org/officeDocument/2006/relationships/hyperlink" Target="https://www.eqb.state.mn.us/content/climate-change"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hyperlink" Target="https://doitgreen.org/topics/gardening/achieving-sustainable-lawn" TargetMode="External"/><Relationship Id="rId5" Type="http://schemas.openxmlformats.org/officeDocument/2006/relationships/hyperlink" Target="https://doitgreen.org/topics/do-it-yourself/rainwater-resource" TargetMode="External"/><Relationship Id="rId4" Type="http://schemas.openxmlformats.org/officeDocument/2006/relationships/hyperlink" Target="https://doitgreen.org/topics/climate-change/connection-between-recycling-and-global-warming" TargetMode="External"/><Relationship Id="rId9" Type="http://schemas.openxmlformats.org/officeDocument/2006/relationships/hyperlink" Target="https://dps.mn.gov/divisions/hsem/weather-awareness-preparedness/Pages/severe-weather-flooding.aspx"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climatecommunication.yale.edu/visualizations-data/ycom"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hyperlink" Target="http://www.doitgreen.org/" TargetMode="External"/><Relationship Id="rId5" Type="http://schemas.openxmlformats.org/officeDocument/2006/relationships/hyperlink" Target="http://climatecommunication.yale.edu/wp-content/uploads/2014/12/Global-Warming-Public-Health-October_2014_FINAL-1.pdf" TargetMode="External"/><Relationship Id="rId4" Type="http://schemas.openxmlformats.org/officeDocument/2006/relationships/hyperlink" Target="http://www.c2es.org/docUploads/SixAmericas.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dnr.state.mn.us/climate/summaries_and_publications/mega_rain_events.html" TargetMode="External"/><Relationship Id="rId3" Type="http://schemas.openxmlformats.org/officeDocument/2006/relationships/hyperlink" Target="http://www.health.state.mn.us/divs/idepc/dtopics/vectorborne/index.html" TargetMode="External"/><Relationship Id="rId7" Type="http://schemas.openxmlformats.org/officeDocument/2006/relationships/hyperlink" Target="http://www.dnr.state.mn.us/climate/waterlevels/lakes/index.html" TargetMode="External"/><Relationship Id="rId2" Type="http://schemas.openxmlformats.org/officeDocument/2006/relationships/notesSlide" Target="../notesSlides/notesSlide65.xml"/><Relationship Id="rId1" Type="http://schemas.openxmlformats.org/officeDocument/2006/relationships/slideLayout" Target="../slideLayouts/slideLayout21.xml"/><Relationship Id="rId6" Type="http://schemas.openxmlformats.org/officeDocument/2006/relationships/hyperlink" Target="http://www.dnr.state.mn.us/climate/drought/index.html" TargetMode="External"/><Relationship Id="rId11" Type="http://schemas.openxmlformats.org/officeDocument/2006/relationships/hyperlink" Target="https://www.nasa.gov/mission_pages/noaa-n/climate/climate_weather.html" TargetMode="External"/><Relationship Id="rId5" Type="http://schemas.openxmlformats.org/officeDocument/2006/relationships/hyperlink" Target="http://files.dnr.state.mn.us/publications/waters/mn_water_supply.pdf" TargetMode="External"/><Relationship Id="rId10" Type="http://schemas.openxmlformats.org/officeDocument/2006/relationships/hyperlink" Target="http://www.mprnews.org/story/2012/08/25/regional/air-conditioning-global-warming" TargetMode="External"/><Relationship Id="rId4" Type="http://schemas.openxmlformats.org/officeDocument/2006/relationships/hyperlink" Target="http://www.health.state.mn.us/divs/climatechange/docs/mnprofile2015.pdf" TargetMode="External"/><Relationship Id="rId9" Type="http://schemas.openxmlformats.org/officeDocument/2006/relationships/hyperlink" Target="https://www.pca.state.mn.us/waste/floods-minimizing-pollution-and-health-risks"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ncdc.noaa.gov/cag" TargetMode="External"/><Relationship Id="rId3" Type="http://schemas.openxmlformats.org/officeDocument/2006/relationships/hyperlink" Target="http://climate.nasa.gov/causes" TargetMode="External"/><Relationship Id="rId7" Type="http://schemas.openxmlformats.org/officeDocument/2006/relationships/hyperlink" Target="https://www.climate.gov/news-features/blogs/beyond-data/2016-historic-year-billion-dollar-weather-and-climate-disasters-us" TargetMode="External"/><Relationship Id="rId12" Type="http://schemas.openxmlformats.org/officeDocument/2006/relationships/hyperlink" Target="http://www.nwf.org/extremeweather" TargetMode="External"/><Relationship Id="rId2" Type="http://schemas.openxmlformats.org/officeDocument/2006/relationships/notesSlide" Target="../notesSlides/notesSlide66.xml"/><Relationship Id="rId1" Type="http://schemas.openxmlformats.org/officeDocument/2006/relationships/slideLayout" Target="../slideLayouts/slideLayout21.xml"/><Relationship Id="rId6" Type="http://schemas.openxmlformats.org/officeDocument/2006/relationships/hyperlink" Target="http://www.ncdc.noaa.gov/cag/" TargetMode="External"/><Relationship Id="rId11" Type="http://schemas.openxmlformats.org/officeDocument/2006/relationships/hyperlink" Target="http://www.nws.noaa.gov/om/hazstats.shtml" TargetMode="External"/><Relationship Id="rId5" Type="http://schemas.openxmlformats.org/officeDocument/2006/relationships/hyperlink" Target="http://www.weather.gov/organization/afs" TargetMode="External"/><Relationship Id="rId10" Type="http://schemas.openxmlformats.org/officeDocument/2006/relationships/hyperlink" Target="http://www.epa.gov/heatisld/resources/glossary.htm" TargetMode="External"/><Relationship Id="rId4" Type="http://schemas.openxmlformats.org/officeDocument/2006/relationships/hyperlink" Target="http://www.drought.unl.edu/portals/0/docs/DRC_Guide.pdf" TargetMode="External"/><Relationship Id="rId9" Type="http://schemas.openxmlformats.org/officeDocument/2006/relationships/hyperlink" Target="http://nws.noaa.gov/glossary/index.php?letter=h"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3.epa.gov/climatechange/basics" TargetMode="External"/><Relationship Id="rId3" Type="http://schemas.openxmlformats.org/officeDocument/2006/relationships/hyperlink" Target="http://webra.cas.sc.edu/hvri/products/sheldus.aspx" TargetMode="External"/><Relationship Id="rId7" Type="http://schemas.openxmlformats.org/officeDocument/2006/relationships/hyperlink" Target="https://www.fs.usda.gov/detail/superior/news-events/?cid=STELPRDB5374762" TargetMode="External"/><Relationship Id="rId2" Type="http://schemas.openxmlformats.org/officeDocument/2006/relationships/notesSlide" Target="../notesSlides/notesSlide67.xml"/><Relationship Id="rId1" Type="http://schemas.openxmlformats.org/officeDocument/2006/relationships/slideLayout" Target="../slideLayouts/slideLayout21.xml"/><Relationship Id="rId6" Type="http://schemas.openxmlformats.org/officeDocument/2006/relationships/hyperlink" Target="http://planthardiness.ars.usda.gov/" TargetMode="External"/><Relationship Id="rId5" Type="http://schemas.openxmlformats.org/officeDocument/2006/relationships/hyperlink" Target="http://www.ucsusa.org/climateandozonepollution" TargetMode="External"/><Relationship Id="rId4" Type="http://schemas.openxmlformats.org/officeDocument/2006/relationships/hyperlink" Target="http://www.int-res.com/articles/cr_oa/c047p123.pdf"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who.int/mediacentre/factsheets/fs266/en/" TargetMode="External"/><Relationship Id="rId3" Type="http://schemas.openxmlformats.org/officeDocument/2006/relationships/hyperlink" Target="https://www.epa.gov/climate-indicators" TargetMode="External"/><Relationship Id="rId7" Type="http://schemas.openxmlformats.org/officeDocument/2006/relationships/hyperlink" Target="http://whatsyourimpact.org/fight-climate-change/drive-less" TargetMode="External"/><Relationship Id="rId2" Type="http://schemas.openxmlformats.org/officeDocument/2006/relationships/notesSlide" Target="../notesSlides/notesSlide68.xml"/><Relationship Id="rId1" Type="http://schemas.openxmlformats.org/officeDocument/2006/relationships/slideLayout" Target="../slideLayouts/slideLayout21.xml"/><Relationship Id="rId6" Type="http://schemas.openxmlformats.org/officeDocument/2006/relationships/hyperlink" Target="https://www.epa.gov/climatechange/what-you-can-do-home" TargetMode="External"/><Relationship Id="rId5" Type="http://schemas.openxmlformats.org/officeDocument/2006/relationships/hyperlink" Target="https://www.epa.gov/climate-impacts/climate-impacts-energy" TargetMode="External"/><Relationship Id="rId10" Type="http://schemas.openxmlformats.org/officeDocument/2006/relationships/hyperlink" Target="http://climate.umn.edu/climateChange/climateChangeObservedNu.htm" TargetMode="External"/><Relationship Id="rId4" Type="http://schemas.openxmlformats.org/officeDocument/2006/relationships/hyperlink" Target="https://www.epa.gov/climate-impacts/climate-impacts-agriculture-and-food-supply" TargetMode="External"/><Relationship Id="rId9" Type="http://schemas.openxmlformats.org/officeDocument/2006/relationships/hyperlink" Target="https://www.xcelenergy.com/programs_and_rebates/residential_programs_and_rebates/renewable_energy_options_residentia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hyperlink" Target="https://services.arcgis.com/EBcDMSJ0IDOworEe/arcgis/rest/services/Flood2016_StaffPhotos/FeatureServer/0/9/attachments/4" TargetMode="External"/><Relationship Id="rId13" Type="http://schemas.openxmlformats.org/officeDocument/2006/relationships/hyperlink" Target="http://www.health.state.mn.us/divs/idepc/dtopics/vectorborne/index.html" TargetMode="External"/><Relationship Id="rId3" Type="http://schemas.openxmlformats.org/officeDocument/2006/relationships/hyperlink" Target="http://www.health.state.mn.us/divs/climatechange/climate101.html" TargetMode="External"/><Relationship Id="rId7" Type="http://schemas.openxmlformats.org/officeDocument/2006/relationships/hyperlink" Target="https://www.pexels.com/photo/yellow-field-under-blue-sky-69729/" TargetMode="External"/><Relationship Id="rId12" Type="http://schemas.openxmlformats.org/officeDocument/2006/relationships/hyperlink" Target="http://www.mda.state.mn.us/~/media/Images/weather/droughtcorn2.ashx" TargetMode="External"/><Relationship Id="rId2" Type="http://schemas.openxmlformats.org/officeDocument/2006/relationships/notesSlide" Target="../notesSlides/notesSlide69.xml"/><Relationship Id="rId1" Type="http://schemas.openxmlformats.org/officeDocument/2006/relationships/slideLayout" Target="../slideLayouts/slideLayout21.xml"/><Relationship Id="rId6" Type="http://schemas.openxmlformats.org/officeDocument/2006/relationships/hyperlink" Target="https://www.pexels.com/photo/man-in-white-long-sleeve-shirt-on-track-in-field-126401/" TargetMode="External"/><Relationship Id="rId11" Type="http://schemas.openxmlformats.org/officeDocument/2006/relationships/hyperlink" Target="http://drought.unl.edu/Portals/0/docs/CentralUSDroughtAssessment2012.pdf" TargetMode="External"/><Relationship Id="rId5" Type="http://schemas.openxmlformats.org/officeDocument/2006/relationships/hyperlink" Target="https://www.pexels.com/photo/close-up-of-lights-251603/" TargetMode="External"/><Relationship Id="rId10" Type="http://schemas.openxmlformats.org/officeDocument/2006/relationships/hyperlink" Target="https://www.pexels.com/photo/earth-field-desert-dry-96865/" TargetMode="External"/><Relationship Id="rId4" Type="http://schemas.openxmlformats.org/officeDocument/2006/relationships/hyperlink" Target="http://www.ncdc.noaa.gov/cag/" TargetMode="External"/><Relationship Id="rId9" Type="http://schemas.openxmlformats.org/officeDocument/2006/relationships/hyperlink" Target="https://gis.co.waseca.mn.us/arcgis/rest/services/CountyServices/Flood2016Pics_FeatureService/MapServer/0/4402/attachments/4416"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pexels.com/photo/person-wearing-black-and-gray-sleeveless-dress-riding-a-step-through-bicycle-521474/" TargetMode="External"/><Relationship Id="rId3" Type="http://schemas.openxmlformats.org/officeDocument/2006/relationships/hyperlink" Target="https://www.pexels.com/photo/sky-sunset-sun-twilight-46169/" TargetMode="External"/><Relationship Id="rId7" Type="http://schemas.openxmlformats.org/officeDocument/2006/relationships/hyperlink" Target="https://www.pexels.com/photo/road-street-desert-industry-477230/" TargetMode="External"/><Relationship Id="rId12" Type="http://schemas.openxmlformats.org/officeDocument/2006/relationships/hyperlink" Target="https://www.pexels.com/photo/action-adult-affection-eldery-339620/" TargetMode="External"/><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hyperlink" Target="https://static.pexels.com/photos/40120/pexels-photo-40120.jpeg" TargetMode="External"/><Relationship Id="rId11" Type="http://schemas.openxmlformats.org/officeDocument/2006/relationships/hyperlink" Target="https://www.pexels.com/photo/blue-and-yellow-graph-on-stock-market-monitor-159888/" TargetMode="External"/><Relationship Id="rId5" Type="http://schemas.openxmlformats.org/officeDocument/2006/relationships/hyperlink" Target="https://www.pexels.com/photo/bike-bicycles-order-pattern-48707/" TargetMode="External"/><Relationship Id="rId10" Type="http://schemas.openxmlformats.org/officeDocument/2006/relationships/hyperlink" Target="https://www.pexels.com/photo/man-young-happy-smiling-91227/" TargetMode="External"/><Relationship Id="rId4" Type="http://schemas.openxmlformats.org/officeDocument/2006/relationships/hyperlink" Target="https://www.pexels.com/photo/numbers-money-calculating-calculation-3305/" TargetMode="External"/><Relationship Id="rId9" Type="http://schemas.openxmlformats.org/officeDocument/2006/relationships/hyperlink" Target="http://climatecommunication.yale.edu/visualizations-data/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CLIMATE AND HEALTH 101</a:t>
            </a:r>
            <a:endParaRPr lang="en-US" dirty="0"/>
          </a:p>
        </p:txBody>
      </p:sp>
      <p:sp>
        <p:nvSpPr>
          <p:cNvPr id="9" name="Rectangle 8"/>
          <p:cNvSpPr/>
          <p:nvPr/>
        </p:nvSpPr>
        <p:spPr>
          <a:xfrm>
            <a:off x="2266876" y="5633345"/>
            <a:ext cx="8139832" cy="461665"/>
          </a:xfrm>
          <a:prstGeom prst="rect">
            <a:avLst/>
          </a:prstGeom>
        </p:spPr>
        <p:txBody>
          <a:bodyPr wrap="square">
            <a:spAutoFit/>
          </a:bodyPr>
          <a:lstStyle/>
          <a:p>
            <a:pPr algn="ctr"/>
            <a:r>
              <a:rPr lang="en-US" sz="2400" b="1" dirty="0" smtClean="0">
                <a:solidFill>
                  <a:schemeClr val="accent1"/>
                </a:solidFill>
              </a:rPr>
              <a:t>HEALTH AND CLIMATE CHANGE TRAINING MODULE SERIES</a:t>
            </a:r>
            <a:endParaRPr lang="en-US" sz="2400" b="1" dirty="0">
              <a:solidFill>
                <a:schemeClr val="accent1"/>
              </a:solidFill>
            </a:endParaRPr>
          </a:p>
        </p:txBody>
      </p:sp>
      <p:sp>
        <p:nvSpPr>
          <p:cNvPr id="6" name="Text Placeholder 1"/>
          <p:cNvSpPr>
            <a:spLocks noGrp="1"/>
          </p:cNvSpPr>
          <p:nvPr>
            <p:ph type="body" sz="quarter" idx="14"/>
          </p:nvPr>
        </p:nvSpPr>
        <p:spPr>
          <a:xfrm>
            <a:off x="2706624" y="6095010"/>
            <a:ext cx="7260336" cy="668354"/>
          </a:xfrm>
        </p:spPr>
        <p:txBody>
          <a:bodyPr>
            <a:normAutofit/>
          </a:bodyPr>
          <a:lstStyle/>
          <a:p>
            <a:r>
              <a:rPr lang="en-US" dirty="0" smtClean="0"/>
              <a:t>Minnesota Climate &amp; Health Program </a:t>
            </a:r>
            <a:r>
              <a:rPr lang="en-US" dirty="0" smtClean="0">
                <a:solidFill>
                  <a:schemeClr val="accent2"/>
                </a:solidFill>
              </a:rPr>
              <a:t>|</a:t>
            </a:r>
            <a:r>
              <a:rPr lang="en-US" dirty="0" smtClean="0"/>
              <a:t> Environmental Impacts Analysis Unit</a:t>
            </a:r>
          </a:p>
          <a:p>
            <a:endParaRPr lang="en-US" dirty="0"/>
          </a:p>
        </p:txBody>
      </p:sp>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8" name="TextBox 7"/>
          <p:cNvSpPr txBox="1"/>
          <p:nvPr/>
        </p:nvSpPr>
        <p:spPr>
          <a:xfrm>
            <a:off x="11383618" y="185530"/>
            <a:ext cx="662609" cy="371061"/>
          </a:xfrm>
          <a:prstGeom prst="rect">
            <a:avLst/>
          </a:prstGeom>
          <a:noFill/>
        </p:spPr>
        <p:txBody>
          <a:bodyPr wrap="square" rtlCol="0">
            <a:spAutoFit/>
          </a:bodyPr>
          <a:lstStyle/>
          <a:p>
            <a:r>
              <a:rPr lang="en-US" b="1" dirty="0" smtClean="0">
                <a:solidFill>
                  <a:schemeClr val="bg1"/>
                </a:solidFill>
              </a:rPr>
              <a:t>2017</a:t>
            </a:r>
            <a:endParaRPr lang="en-US" b="1" dirty="0">
              <a:solidFill>
                <a:schemeClr val="bg1"/>
              </a:solidFill>
            </a:endParaRPr>
          </a:p>
        </p:txBody>
      </p:sp>
    </p:spTree>
    <p:extLst>
      <p:ext uri="{BB962C8B-B14F-4D97-AF65-F5344CB8AC3E}">
        <p14:creationId xmlns:p14="http://schemas.microsoft.com/office/powerpoint/2010/main" val="28542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90232"/>
            <a:ext cx="7965558" cy="4466118"/>
          </a:xfrm>
        </p:spPr>
        <p:txBody>
          <a:bodyPr>
            <a:normAutofit/>
          </a:bodyPr>
          <a:lstStyle/>
          <a:p>
            <a:pPr marL="0" indent="0">
              <a:buNone/>
            </a:pPr>
            <a:r>
              <a:rPr lang="en-US" sz="2800" dirty="0" smtClean="0">
                <a:solidFill>
                  <a:schemeClr val="accent2"/>
                </a:solidFill>
              </a:rPr>
              <a:t>WINTER TEMPREATURES</a:t>
            </a:r>
            <a:r>
              <a:rPr lang="en-US" sz="2800" dirty="0" smtClean="0"/>
              <a:t> </a:t>
            </a:r>
            <a:r>
              <a:rPr lang="en-US" sz="1600" dirty="0" smtClean="0"/>
              <a:t>ARE RISING</a:t>
            </a:r>
            <a:r>
              <a:rPr lang="en-US" sz="2000" dirty="0"/>
              <a:t> </a:t>
            </a:r>
            <a:r>
              <a:rPr lang="en-US" sz="2000" dirty="0" smtClean="0"/>
              <a:t/>
            </a:r>
            <a:br>
              <a:rPr lang="en-US" sz="2000" dirty="0" smtClean="0"/>
            </a:br>
            <a:r>
              <a:rPr lang="en-US" sz="1600" dirty="0" smtClean="0"/>
              <a:t>ABOUT</a:t>
            </a:r>
            <a:r>
              <a:rPr lang="en-US" sz="2000" dirty="0" smtClean="0"/>
              <a:t> </a:t>
            </a:r>
            <a:r>
              <a:rPr lang="en-US" sz="2800" dirty="0" smtClean="0">
                <a:solidFill>
                  <a:schemeClr val="accent2"/>
                </a:solidFill>
              </a:rPr>
              <a:t>TWICE AS FAST </a:t>
            </a:r>
            <a:r>
              <a:rPr lang="en-US" sz="1600" dirty="0" smtClean="0"/>
              <a:t>AS ANNUAL AVERAGE TEMPERATURES</a:t>
            </a:r>
          </a:p>
          <a:p>
            <a:pPr marL="0" indent="0">
              <a:buNone/>
            </a:pPr>
            <a:r>
              <a:rPr lang="en-US" sz="1600" dirty="0" smtClean="0"/>
              <a:t/>
            </a:r>
            <a:br>
              <a:rPr lang="en-US" sz="1600" dirty="0" smtClean="0"/>
            </a:br>
            <a:r>
              <a:rPr lang="en-US" sz="1600" dirty="0" smtClean="0"/>
              <a:t>MINIMUM OR </a:t>
            </a:r>
            <a:r>
              <a:rPr lang="en-US" sz="2800" dirty="0" smtClean="0">
                <a:solidFill>
                  <a:schemeClr val="accent2"/>
                </a:solidFill>
              </a:rPr>
              <a:t>‘OVERNIGHT LOW’</a:t>
            </a:r>
            <a:br>
              <a:rPr lang="en-US" sz="2800" dirty="0" smtClean="0">
                <a:solidFill>
                  <a:schemeClr val="accent2"/>
                </a:solidFill>
              </a:rPr>
            </a:br>
            <a:r>
              <a:rPr lang="en-US" sz="1600" dirty="0" smtClean="0"/>
              <a:t>TEMPERATURES ARE </a:t>
            </a:r>
            <a:r>
              <a:rPr lang="en-US" sz="2800" dirty="0" smtClean="0">
                <a:solidFill>
                  <a:schemeClr val="accent2"/>
                </a:solidFill>
              </a:rPr>
              <a:t>RISING FASTER</a:t>
            </a:r>
            <a:r>
              <a:rPr lang="en-US" sz="2800" dirty="0">
                <a:solidFill>
                  <a:schemeClr val="accent2"/>
                </a:solidFill>
              </a:rPr>
              <a:t/>
            </a:r>
            <a:br>
              <a:rPr lang="en-US" sz="2800" dirty="0">
                <a:solidFill>
                  <a:schemeClr val="accent2"/>
                </a:solidFill>
              </a:rPr>
            </a:br>
            <a:r>
              <a:rPr lang="en-US" sz="1600" dirty="0" smtClean="0"/>
              <a:t>THAN MAXIMUM OR </a:t>
            </a:r>
            <a:r>
              <a:rPr lang="en-US" sz="2800" dirty="0" smtClean="0">
                <a:solidFill>
                  <a:schemeClr val="accent2"/>
                </a:solidFill>
              </a:rPr>
              <a:t>‘DAYTIME HIGH’ </a:t>
            </a:r>
            <a:r>
              <a:rPr lang="en-US" sz="1600" dirty="0" smtClean="0"/>
              <a:t>TEMPERATURES</a:t>
            </a:r>
          </a:p>
          <a:p>
            <a:pPr marL="0" indent="0">
              <a:buNone/>
            </a:pPr>
            <a:r>
              <a:rPr lang="en-US" sz="2800" dirty="0" smtClean="0">
                <a:solidFill>
                  <a:schemeClr val="accent2"/>
                </a:solidFill>
              </a:rPr>
              <a:t/>
            </a:r>
            <a:br>
              <a:rPr lang="en-US" sz="2800" dirty="0" smtClean="0">
                <a:solidFill>
                  <a:schemeClr val="accent2"/>
                </a:solidFill>
              </a:rPr>
            </a:br>
            <a:r>
              <a:rPr lang="en-US" sz="2800" dirty="0" smtClean="0">
                <a:solidFill>
                  <a:schemeClr val="accent2"/>
                </a:solidFill>
              </a:rPr>
              <a:t>NORTHERN MINNESOTA </a:t>
            </a:r>
            <a:r>
              <a:rPr lang="en-US" sz="1600" dirty="0" smtClean="0"/>
              <a:t>IS WARMING</a:t>
            </a:r>
            <a:br>
              <a:rPr lang="en-US" sz="1600" dirty="0" smtClean="0"/>
            </a:br>
            <a:r>
              <a:rPr lang="en-US" sz="1600" dirty="0" smtClean="0"/>
              <a:t>FASTER THAN </a:t>
            </a:r>
            <a:r>
              <a:rPr lang="en-US" sz="2800" dirty="0" smtClean="0">
                <a:solidFill>
                  <a:schemeClr val="accent2"/>
                </a:solidFill>
              </a:rPr>
              <a:t>SOUTHERN MINNESOTA</a:t>
            </a:r>
          </a:p>
          <a:p>
            <a:pPr marL="0" indent="0">
              <a:buNone/>
            </a:pPr>
            <a:endParaRPr lang="en-US" sz="2000"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8516" y="2147716"/>
            <a:ext cx="3150250" cy="471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43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sp>
        <p:nvSpPr>
          <p:cNvPr id="11" name="Rectangle 10"/>
          <p:cNvSpPr/>
          <p:nvPr/>
        </p:nvSpPr>
        <p:spPr>
          <a:xfrm>
            <a:off x="5295535" y="5835738"/>
            <a:ext cx="1397498" cy="276999"/>
          </a:xfrm>
          <a:prstGeom prst="rect">
            <a:avLst/>
          </a:prstGeom>
        </p:spPr>
        <p:txBody>
          <a:bodyPr wrap="none">
            <a:spAutoFit/>
          </a:bodyPr>
          <a:lstStyle/>
          <a:p>
            <a:pPr algn="ctr"/>
            <a:r>
              <a:rPr lang="en-US" sz="1200" dirty="0" smtClean="0"/>
              <a:t>Source: MDH, 2015</a:t>
            </a:r>
            <a:endParaRPr lang="en-US" sz="1200" dirty="0"/>
          </a:p>
        </p:txBody>
      </p:sp>
      <p:pic>
        <p:nvPicPr>
          <p:cNvPr id="13"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t="88538"/>
          <a:stretch>
            <a:fillRect/>
          </a:stretch>
        </p:blipFill>
        <p:spPr bwMode="auto">
          <a:xfrm>
            <a:off x="4121995" y="6139861"/>
            <a:ext cx="3858359" cy="56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7385590" y="5730240"/>
            <a:ext cx="1919284" cy="3658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1"/>
                </a:solidFill>
              </a:rPr>
              <a:t>1960-2015</a:t>
            </a:r>
            <a:endParaRPr lang="en-US" altLang="en-US" sz="2000" dirty="0">
              <a:solidFill>
                <a:schemeClr val="accent1"/>
              </a:solidFill>
            </a:endParaRPr>
          </a:p>
        </p:txBody>
      </p:sp>
      <p:pic>
        <p:nvPicPr>
          <p:cNvPr id="10"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t="7420" r="3613" b="11458"/>
          <a:stretch>
            <a:fillRect/>
          </a:stretch>
        </p:blipFill>
        <p:spPr bwMode="auto">
          <a:xfrm>
            <a:off x="6589395" y="1965960"/>
            <a:ext cx="3397853" cy="36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2683695" y="5730240"/>
            <a:ext cx="1919284" cy="36583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1"/>
                </a:solidFill>
              </a:rPr>
              <a:t>1900-1959</a:t>
            </a:r>
            <a:endParaRPr lang="en-US" altLang="en-US" sz="2000" dirty="0">
              <a:solidFill>
                <a:schemeClr val="accent1"/>
              </a:solidFill>
            </a:endParaRPr>
          </a:p>
        </p:txBody>
      </p:sp>
      <p:pic>
        <p:nvPicPr>
          <p:cNvPr id="9" name="Picture 4" descr="map"/>
          <p:cNvPicPr>
            <a:picLocks noChangeAspect="1" noChangeArrowheads="1"/>
          </p:cNvPicPr>
          <p:nvPr/>
        </p:nvPicPr>
        <p:blipFill>
          <a:blip r:embed="rId4">
            <a:extLst>
              <a:ext uri="{28A0092B-C50C-407E-A947-70E740481C1C}">
                <a14:useLocalDpi xmlns:a14="http://schemas.microsoft.com/office/drawing/2010/main" val="0"/>
              </a:ext>
            </a:extLst>
          </a:blip>
          <a:srcRect t="7536" r="3912" b="11151"/>
          <a:stretch>
            <a:fillRect/>
          </a:stretch>
        </p:blipFill>
        <p:spPr bwMode="auto">
          <a:xfrm>
            <a:off x="1935798" y="1965960"/>
            <a:ext cx="3379569" cy="36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a:solidFill>
                  <a:schemeClr val="accent1"/>
                </a:solidFill>
              </a:rPr>
              <a:t>Annual </a:t>
            </a:r>
            <a:r>
              <a:rPr lang="en-US" altLang="en-US" sz="2800" dirty="0" smtClean="0">
                <a:solidFill>
                  <a:schemeClr val="accent1"/>
                </a:solidFill>
              </a:rPr>
              <a:t>Average Minimum Temperature for Minnesota</a:t>
            </a:r>
            <a:endParaRPr lang="en-US" altLang="en-US" sz="2800" dirty="0">
              <a:solidFill>
                <a:schemeClr val="accent1"/>
              </a:solidFill>
            </a:endParaRPr>
          </a:p>
        </p:txBody>
      </p:sp>
      <p:sp>
        <p:nvSpPr>
          <p:cNvPr id="2" name="Title 1"/>
          <p:cNvSpPr>
            <a:spLocks noGrp="1"/>
          </p:cNvSpPr>
          <p:nvPr>
            <p:ph type="title"/>
          </p:nvPr>
        </p:nvSpPr>
        <p:spPr/>
        <p:txBody>
          <a:bodyPr/>
          <a:lstStyle/>
          <a:p>
            <a:pPr algn="l"/>
            <a:r>
              <a:rPr lang="en-US" dirty="0" smtClean="0"/>
              <a:t>TEMPERATURE INCREASING</a:t>
            </a:r>
            <a:endParaRPr lang="en-US" dirty="0"/>
          </a:p>
        </p:txBody>
      </p:sp>
    </p:spTree>
    <p:extLst>
      <p:ext uri="{BB962C8B-B14F-4D97-AF65-F5344CB8AC3E}">
        <p14:creationId xmlns:p14="http://schemas.microsoft.com/office/powerpoint/2010/main" val="3292682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ENVIRONMENTAL CHANGES</a:t>
            </a:r>
            <a:endParaRPr lang="en-US" dirty="0"/>
          </a:p>
        </p:txBody>
      </p:sp>
      <p:sp>
        <p:nvSpPr>
          <p:cNvPr id="3" name="Content Placeholder 2"/>
          <p:cNvSpPr>
            <a:spLocks noGrp="1"/>
          </p:cNvSpPr>
          <p:nvPr>
            <p:ph idx="1"/>
          </p:nvPr>
        </p:nvSpPr>
        <p:spPr>
          <a:xfrm>
            <a:off x="838200" y="1437236"/>
            <a:ext cx="10515600" cy="490855"/>
          </a:xfrm>
        </p:spPr>
        <p:txBody>
          <a:bodyPr>
            <a:normAutofit lnSpcReduction="10000"/>
          </a:bodyPr>
          <a:lstStyle/>
          <a:p>
            <a:pPr algn="ctr">
              <a:spcBef>
                <a:spcPct val="0"/>
              </a:spcBef>
              <a:buFontTx/>
              <a:buNone/>
            </a:pPr>
            <a:r>
              <a:rPr lang="en-US" altLang="en-US" sz="2800" dirty="0" smtClean="0">
                <a:solidFill>
                  <a:schemeClr val="accent1"/>
                </a:solidFill>
              </a:rPr>
              <a:t>Changing Plant Hardiness Zones</a:t>
            </a:r>
            <a:endParaRPr lang="en-US" altLang="en-US" sz="2800" dirty="0">
              <a:solidFill>
                <a:schemeClr val="accent1"/>
              </a:solidFill>
            </a:endParaRPr>
          </a:p>
        </p:txBody>
      </p:sp>
      <p:pic>
        <p:nvPicPr>
          <p:cNvPr id="4" name="Picture 3" descr="Maps showing the change in plant hardiness zones in the U.S." title="Maps showing the change in plant hardiness zones in the U.S."/>
          <p:cNvPicPr>
            <a:picLocks noChangeAspect="1"/>
          </p:cNvPicPr>
          <p:nvPr/>
        </p:nvPicPr>
        <p:blipFill rotWithShape="1">
          <a:blip r:embed="rId3" cstate="print">
            <a:extLst>
              <a:ext uri="{28A0092B-C50C-407E-A947-70E740481C1C}">
                <a14:useLocalDpi xmlns:a14="http://schemas.microsoft.com/office/drawing/2010/main" val="0"/>
              </a:ext>
            </a:extLst>
          </a:blip>
          <a:srcRect t="63903" b="14921"/>
          <a:stretch/>
        </p:blipFill>
        <p:spPr>
          <a:xfrm>
            <a:off x="98746" y="2220686"/>
            <a:ext cx="11912500" cy="3501458"/>
          </a:xfrm>
          <a:prstGeom prst="rect">
            <a:avLst/>
          </a:prstGeom>
        </p:spPr>
      </p:pic>
      <p:sp>
        <p:nvSpPr>
          <p:cNvPr id="8" name="Content Placeholder 2"/>
          <p:cNvSpPr txBox="1">
            <a:spLocks/>
          </p:cNvSpPr>
          <p:nvPr/>
        </p:nvSpPr>
        <p:spPr>
          <a:xfrm>
            <a:off x="1550139"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After USDA Plant Hardiness Zone Map, USDA Miscellaneous Publication No. 1475, Issued January 1990.</a:t>
            </a:r>
            <a:endParaRPr lang="en-US" altLang="en-US" sz="1200" dirty="0">
              <a:solidFill>
                <a:schemeClr val="accent1"/>
              </a:solidFill>
            </a:endParaRPr>
          </a:p>
        </p:txBody>
      </p:sp>
      <p:sp>
        <p:nvSpPr>
          <p:cNvPr id="11" name="Content Placeholder 2"/>
          <p:cNvSpPr txBox="1">
            <a:spLocks/>
          </p:cNvSpPr>
          <p:nvPr/>
        </p:nvSpPr>
        <p:spPr>
          <a:xfrm>
            <a:off x="7232135" y="5735091"/>
            <a:ext cx="300990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1200" dirty="0" smtClean="0">
                <a:solidFill>
                  <a:schemeClr val="accent1"/>
                </a:solidFill>
              </a:rPr>
              <a:t>Arbor Day Foundation Plant Hardness Zone Map published in 2015.</a:t>
            </a:r>
            <a:endParaRPr lang="en-US" altLang="en-US" sz="1200" dirty="0">
              <a:solidFill>
                <a:schemeClr val="accent1"/>
              </a:solidFill>
            </a:endParaRPr>
          </a:p>
        </p:txBody>
      </p:sp>
      <p:pic>
        <p:nvPicPr>
          <p:cNvPr id="5" name="Picture 4" descr="Map key" title="Map key"/>
          <p:cNvPicPr>
            <a:picLocks noChangeAspect="1"/>
          </p:cNvPicPr>
          <p:nvPr/>
        </p:nvPicPr>
        <p:blipFill rotWithShape="1">
          <a:blip r:embed="rId3" cstate="print">
            <a:extLst>
              <a:ext uri="{28A0092B-C50C-407E-A947-70E740481C1C}">
                <a14:useLocalDpi xmlns:a14="http://schemas.microsoft.com/office/drawing/2010/main" val="0"/>
              </a:ext>
            </a:extLst>
          </a:blip>
          <a:srcRect l="31636" t="91008" r="32210" b="5271"/>
          <a:stretch/>
        </p:blipFill>
        <p:spPr>
          <a:xfrm>
            <a:off x="4609507" y="6121524"/>
            <a:ext cx="2890977" cy="412996"/>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384496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INCREASES</a:t>
            </a:r>
            <a:endParaRPr lang="en-US" dirty="0"/>
          </a:p>
        </p:txBody>
      </p:sp>
      <p:sp>
        <p:nvSpPr>
          <p:cNvPr id="3" name="Content Placeholder 2"/>
          <p:cNvSpPr>
            <a:spLocks noGrp="1"/>
          </p:cNvSpPr>
          <p:nvPr>
            <p:ph idx="1"/>
          </p:nvPr>
        </p:nvSpPr>
        <p:spPr>
          <a:xfrm>
            <a:off x="838200" y="1648722"/>
            <a:ext cx="10515600" cy="490855"/>
          </a:xfrm>
        </p:spPr>
        <p:txBody>
          <a:bodyPr>
            <a:normAutofit lnSpcReduction="10000"/>
          </a:bodyPr>
          <a:lstStyle/>
          <a:p>
            <a:pPr algn="ctr">
              <a:spcBef>
                <a:spcPct val="0"/>
              </a:spcBef>
              <a:buFontTx/>
              <a:buNone/>
            </a:pPr>
            <a:r>
              <a:rPr lang="en-US" altLang="en-US" sz="2800" dirty="0" smtClean="0">
                <a:solidFill>
                  <a:schemeClr val="accent1"/>
                </a:solidFill>
              </a:rPr>
              <a:t>Minnesota Average Annual Precipitation, 1895-2016</a:t>
            </a:r>
            <a:endParaRPr lang="en-US" altLang="en-US" sz="2800" dirty="0">
              <a:solidFill>
                <a:schemeClr val="accent1"/>
              </a:solidFill>
            </a:endParaRPr>
          </a:p>
        </p:txBody>
      </p:sp>
      <p:graphicFrame>
        <p:nvGraphicFramePr>
          <p:cNvPr id="11" name="Chart 10"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3129671611"/>
              </p:ext>
            </p:extLst>
          </p:nvPr>
        </p:nvGraphicFramePr>
        <p:xfrm>
          <a:off x="529855" y="2429604"/>
          <a:ext cx="5451253" cy="3241036"/>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txBox="1">
            <a:spLocks/>
          </p:cNvSpPr>
          <p:nvPr/>
        </p:nvSpPr>
        <p:spPr>
          <a:xfrm>
            <a:off x="2272501" y="5763829"/>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-0.2”/decade</a:t>
            </a:r>
            <a:endParaRPr lang="en-US" altLang="en-US" sz="2000" dirty="0">
              <a:solidFill>
                <a:schemeClr val="accent2"/>
              </a:solidFill>
            </a:endParaRPr>
          </a:p>
        </p:txBody>
      </p:sp>
      <p:graphicFrame>
        <p:nvGraphicFramePr>
          <p:cNvPr id="14" name="Chart 13" descr="Graph of Minnesota's average annual precipitation from 1895-2016" title="Graph of Minnesota's average annual precipitation from 1895-2016"/>
          <p:cNvGraphicFramePr>
            <a:graphicFrameLocks/>
          </p:cNvGraphicFramePr>
          <p:nvPr>
            <p:extLst>
              <p:ext uri="{D42A27DB-BD31-4B8C-83A1-F6EECF244321}">
                <p14:modId xmlns:p14="http://schemas.microsoft.com/office/powerpoint/2010/main" val="2480754789"/>
              </p:ext>
            </p:extLst>
          </p:nvPr>
        </p:nvGraphicFramePr>
        <p:xfrm>
          <a:off x="6387103" y="2429604"/>
          <a:ext cx="4966697" cy="3241036"/>
        </p:xfrm>
        <a:graphic>
          <a:graphicData uri="http://schemas.openxmlformats.org/drawingml/2006/chart">
            <c:chart xmlns:c="http://schemas.openxmlformats.org/drawingml/2006/chart" xmlns:r="http://schemas.openxmlformats.org/officeDocument/2006/relationships" r:id="rId4"/>
          </a:graphicData>
        </a:graphic>
      </p:graphicFrame>
      <p:sp>
        <p:nvSpPr>
          <p:cNvPr id="12" name="Content Placeholder 2"/>
          <p:cNvSpPr txBox="1">
            <a:spLocks/>
          </p:cNvSpPr>
          <p:nvPr/>
        </p:nvSpPr>
        <p:spPr>
          <a:xfrm>
            <a:off x="7887471" y="5769793"/>
            <a:ext cx="1965960" cy="3747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buFontTx/>
              <a:buNone/>
            </a:pPr>
            <a:r>
              <a:rPr lang="en-US" altLang="en-US" sz="2000" dirty="0" smtClean="0">
                <a:solidFill>
                  <a:schemeClr val="accent2"/>
                </a:solidFill>
              </a:rPr>
              <a:t>+0.5”/decade</a:t>
            </a:r>
            <a:endParaRPr lang="en-US" altLang="en-US" sz="2000" dirty="0">
              <a:solidFill>
                <a:schemeClr val="accent2"/>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5250382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PRECIPITATION – MORE EXTREME EVENTS</a:t>
            </a:r>
            <a:endParaRPr lang="en-US" dirty="0"/>
          </a:p>
        </p:txBody>
      </p:sp>
      <p:graphicFrame>
        <p:nvGraphicFramePr>
          <p:cNvPr id="4" name="Diagram 3" descr="Timeline graphic" title="Timeline graphic"/>
          <p:cNvGraphicFramePr/>
          <p:nvPr>
            <p:extLst/>
          </p:nvPr>
        </p:nvGraphicFramePr>
        <p:xfrm>
          <a:off x="56865" y="2313943"/>
          <a:ext cx="12078269" cy="111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2 mega rain events occurred in the 1860s"/>
          <p:cNvPicPr>
            <a:picLocks noChangeAspect="1"/>
          </p:cNvPicPr>
          <p:nvPr/>
        </p:nvPicPr>
        <p:blipFill rotWithShape="1">
          <a:blip r:embed="rId8" cstate="print">
            <a:extLst>
              <a:ext uri="{28A0092B-C50C-407E-A947-70E740481C1C}">
                <a14:useLocalDpi xmlns:a14="http://schemas.microsoft.com/office/drawing/2010/main" val="0"/>
              </a:ext>
            </a:extLst>
          </a:blip>
          <a:srcRect l="31028" t="20896" r="38840" b="47661"/>
          <a:stretch/>
        </p:blipFill>
        <p:spPr>
          <a:xfrm>
            <a:off x="79273" y="3033394"/>
            <a:ext cx="742328" cy="1002460"/>
          </a:xfrm>
          <a:prstGeom prst="rect">
            <a:avLst/>
          </a:prstGeom>
        </p:spPr>
      </p:pic>
      <p:sp>
        <p:nvSpPr>
          <p:cNvPr id="25" name="Rectangle 24"/>
          <p:cNvSpPr/>
          <p:nvPr/>
        </p:nvSpPr>
        <p:spPr>
          <a:xfrm>
            <a:off x="263160" y="3311703"/>
            <a:ext cx="424520" cy="584775"/>
          </a:xfrm>
          <a:prstGeom prst="rect">
            <a:avLst/>
          </a:prstGeom>
        </p:spPr>
        <p:txBody>
          <a:bodyPr wrap="square">
            <a:spAutoFit/>
          </a:bodyPr>
          <a:lstStyle/>
          <a:p>
            <a:r>
              <a:rPr lang="en-US" sz="3200" b="1" dirty="0">
                <a:solidFill>
                  <a:schemeClr val="bg1"/>
                </a:solidFill>
              </a:rPr>
              <a:t>2</a:t>
            </a:r>
          </a:p>
        </p:txBody>
      </p:sp>
      <p:pic>
        <p:nvPicPr>
          <p:cNvPr id="22" name="Picture 21" descr="1 mega rain event occurred in the 191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3730363" y="3031259"/>
            <a:ext cx="481587" cy="650348"/>
          </a:xfrm>
          <a:prstGeom prst="rect">
            <a:avLst/>
          </a:prstGeom>
        </p:spPr>
      </p:pic>
      <p:sp>
        <p:nvSpPr>
          <p:cNvPr id="7" name="Rectangle 6"/>
          <p:cNvSpPr/>
          <p:nvPr/>
        </p:nvSpPr>
        <p:spPr>
          <a:xfrm>
            <a:off x="3799786"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21" name="Picture 20" descr="1 mega rain event occurred in the 194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5855205" y="3031259"/>
            <a:ext cx="481587" cy="650348"/>
          </a:xfrm>
          <a:prstGeom prst="rect">
            <a:avLst/>
          </a:prstGeom>
        </p:spPr>
      </p:pic>
      <p:sp>
        <p:nvSpPr>
          <p:cNvPr id="23" name="Rectangle 22"/>
          <p:cNvSpPr/>
          <p:nvPr/>
        </p:nvSpPr>
        <p:spPr>
          <a:xfrm>
            <a:off x="5926761" y="3171672"/>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8" name="Picture 17" descr="1 mega rain even occurred in the 1980s"/>
          <p:cNvPicPr>
            <a:picLocks noChangeAspect="1"/>
          </p:cNvPicPr>
          <p:nvPr/>
        </p:nvPicPr>
        <p:blipFill rotWithShape="1">
          <a:blip r:embed="rId9" cstate="print">
            <a:extLst>
              <a:ext uri="{28A0092B-C50C-407E-A947-70E740481C1C}">
                <a14:useLocalDpi xmlns:a14="http://schemas.microsoft.com/office/drawing/2010/main" val="0"/>
              </a:ext>
            </a:extLst>
          </a:blip>
          <a:srcRect l="31028" t="20896" r="38840" b="47661"/>
          <a:stretch/>
        </p:blipFill>
        <p:spPr>
          <a:xfrm>
            <a:off x="8720932" y="3031259"/>
            <a:ext cx="481587" cy="650348"/>
          </a:xfrm>
          <a:prstGeom prst="rect">
            <a:avLst/>
          </a:prstGeom>
        </p:spPr>
      </p:pic>
      <p:pic>
        <p:nvPicPr>
          <p:cNvPr id="15" name="Picture 14" descr="3 megarain events occurred in the 197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7717862" y="2981661"/>
            <a:ext cx="1003070" cy="1354573"/>
          </a:xfrm>
          <a:prstGeom prst="rect">
            <a:avLst/>
          </a:prstGeom>
        </p:spPr>
      </p:pic>
      <p:sp>
        <p:nvSpPr>
          <p:cNvPr id="26" name="Rectangle 25"/>
          <p:cNvSpPr/>
          <p:nvPr/>
        </p:nvSpPr>
        <p:spPr>
          <a:xfrm>
            <a:off x="7980047" y="3400286"/>
            <a:ext cx="424520" cy="769441"/>
          </a:xfrm>
          <a:prstGeom prst="rect">
            <a:avLst/>
          </a:prstGeom>
        </p:spPr>
        <p:txBody>
          <a:bodyPr wrap="square">
            <a:spAutoFit/>
          </a:bodyPr>
          <a:lstStyle/>
          <a:p>
            <a:r>
              <a:rPr lang="en-US" sz="4400" b="1" dirty="0">
                <a:solidFill>
                  <a:schemeClr val="bg1"/>
                </a:solidFill>
              </a:rPr>
              <a:t>3</a:t>
            </a:r>
          </a:p>
        </p:txBody>
      </p:sp>
      <p:sp>
        <p:nvSpPr>
          <p:cNvPr id="24" name="Rectangle 23"/>
          <p:cNvSpPr/>
          <p:nvPr/>
        </p:nvSpPr>
        <p:spPr>
          <a:xfrm>
            <a:off x="8790355" y="3153956"/>
            <a:ext cx="424520" cy="461665"/>
          </a:xfrm>
          <a:prstGeom prst="rect">
            <a:avLst/>
          </a:prstGeom>
        </p:spPr>
        <p:txBody>
          <a:bodyPr wrap="square">
            <a:spAutoFit/>
          </a:bodyPr>
          <a:lstStyle/>
          <a:p>
            <a:r>
              <a:rPr lang="en-US" sz="2400" b="1" dirty="0" smtClean="0">
                <a:solidFill>
                  <a:schemeClr val="bg1"/>
                </a:solidFill>
              </a:rPr>
              <a:t>1</a:t>
            </a:r>
            <a:endParaRPr lang="en-US" sz="2400" b="1" dirty="0">
              <a:solidFill>
                <a:schemeClr val="bg1"/>
              </a:solidFill>
            </a:endParaRPr>
          </a:p>
        </p:txBody>
      </p:sp>
      <p:pic>
        <p:nvPicPr>
          <p:cNvPr id="13" name="Picture 12" descr="3 megarain events occurred in the 2000s"/>
          <p:cNvPicPr>
            <a:picLocks noChangeAspect="1"/>
          </p:cNvPicPr>
          <p:nvPr/>
        </p:nvPicPr>
        <p:blipFill rotWithShape="1">
          <a:blip r:embed="rId10" cstate="print">
            <a:extLst>
              <a:ext uri="{28A0092B-C50C-407E-A947-70E740481C1C}">
                <a14:useLocalDpi xmlns:a14="http://schemas.microsoft.com/office/drawing/2010/main" val="0"/>
              </a:ext>
            </a:extLst>
          </a:blip>
          <a:srcRect l="31028" t="20896" r="38840" b="47661"/>
          <a:stretch/>
        </p:blipFill>
        <p:spPr>
          <a:xfrm>
            <a:off x="9836671" y="2988773"/>
            <a:ext cx="1003070" cy="1354573"/>
          </a:xfrm>
          <a:prstGeom prst="rect">
            <a:avLst/>
          </a:prstGeom>
        </p:spPr>
      </p:pic>
      <p:sp>
        <p:nvSpPr>
          <p:cNvPr id="27" name="Rectangle 26"/>
          <p:cNvSpPr/>
          <p:nvPr/>
        </p:nvSpPr>
        <p:spPr>
          <a:xfrm>
            <a:off x="10102002" y="3349736"/>
            <a:ext cx="424520" cy="769441"/>
          </a:xfrm>
          <a:prstGeom prst="rect">
            <a:avLst/>
          </a:prstGeom>
        </p:spPr>
        <p:txBody>
          <a:bodyPr wrap="square">
            <a:spAutoFit/>
          </a:bodyPr>
          <a:lstStyle/>
          <a:p>
            <a:r>
              <a:rPr lang="en-US" sz="4400" b="1" dirty="0">
                <a:solidFill>
                  <a:schemeClr val="bg1"/>
                </a:solidFill>
              </a:rPr>
              <a:t>3</a:t>
            </a:r>
          </a:p>
        </p:txBody>
      </p:sp>
      <p:pic>
        <p:nvPicPr>
          <p:cNvPr id="5" name="Picture 4" descr="4 megarain events occurred in the 2010s"/>
          <p:cNvPicPr>
            <a:picLocks noChangeAspect="1"/>
          </p:cNvPicPr>
          <p:nvPr/>
        </p:nvPicPr>
        <p:blipFill rotWithShape="1">
          <a:blip r:embed="rId11" cstate="print">
            <a:extLst>
              <a:ext uri="{28A0092B-C50C-407E-A947-70E740481C1C}">
                <a14:useLocalDpi xmlns:a14="http://schemas.microsoft.com/office/drawing/2010/main" val="0"/>
              </a:ext>
            </a:extLst>
          </a:blip>
          <a:srcRect l="31028" t="20896" r="38840" b="47661"/>
          <a:stretch/>
        </p:blipFill>
        <p:spPr>
          <a:xfrm>
            <a:off x="10285903" y="2947884"/>
            <a:ext cx="1399999" cy="1890597"/>
          </a:xfrm>
          <a:prstGeom prst="rect">
            <a:avLst/>
          </a:prstGeom>
        </p:spPr>
      </p:pic>
      <p:sp>
        <p:nvSpPr>
          <p:cNvPr id="28" name="Rectangle 27"/>
          <p:cNvSpPr/>
          <p:nvPr/>
        </p:nvSpPr>
        <p:spPr>
          <a:xfrm>
            <a:off x="10710423" y="3552630"/>
            <a:ext cx="424520" cy="923330"/>
          </a:xfrm>
          <a:prstGeom prst="rect">
            <a:avLst/>
          </a:prstGeom>
        </p:spPr>
        <p:txBody>
          <a:bodyPr wrap="square">
            <a:spAutoFit/>
          </a:bodyPr>
          <a:lstStyle/>
          <a:p>
            <a:r>
              <a:rPr lang="en-US" sz="5400" b="1" dirty="0" smtClean="0">
                <a:solidFill>
                  <a:schemeClr val="bg1"/>
                </a:solidFill>
              </a:rPr>
              <a:t>4</a:t>
            </a:r>
            <a:endParaRPr lang="en-US" sz="5400" b="1" dirty="0">
              <a:solidFill>
                <a:schemeClr val="bg1"/>
              </a:solidFill>
            </a:endParaRPr>
          </a:p>
        </p:txBody>
      </p:sp>
      <p:sp>
        <p:nvSpPr>
          <p:cNvPr id="3" name="Content Placeholder 2"/>
          <p:cNvSpPr>
            <a:spLocks noGrp="1"/>
          </p:cNvSpPr>
          <p:nvPr>
            <p:ph idx="1"/>
          </p:nvPr>
        </p:nvSpPr>
        <p:spPr>
          <a:xfrm>
            <a:off x="687680" y="4619423"/>
            <a:ext cx="10529644" cy="2248461"/>
          </a:xfrm>
        </p:spPr>
        <p:txBody>
          <a:bodyPr>
            <a:normAutofit/>
          </a:bodyPr>
          <a:lstStyle/>
          <a:p>
            <a:pPr algn="ctr">
              <a:spcBef>
                <a:spcPct val="0"/>
              </a:spcBef>
              <a:spcAft>
                <a:spcPts val="600"/>
              </a:spcAft>
              <a:buFontTx/>
              <a:buNone/>
            </a:pPr>
            <a:r>
              <a:rPr lang="en-US" altLang="en-US" sz="6400" b="1" dirty="0" smtClean="0">
                <a:solidFill>
                  <a:schemeClr val="accent1"/>
                </a:solidFill>
              </a:rPr>
              <a:t>7</a:t>
            </a:r>
            <a:r>
              <a:rPr lang="en-US" altLang="en-US" sz="4600" b="1" dirty="0" smtClean="0">
                <a:solidFill>
                  <a:schemeClr val="accent1"/>
                </a:solidFill>
              </a:rPr>
              <a:t> </a:t>
            </a:r>
            <a:r>
              <a:rPr lang="en-US" altLang="en-US" sz="4000" b="1" dirty="0" smtClean="0">
                <a:solidFill>
                  <a:schemeClr val="accent1"/>
                </a:solidFill>
              </a:rPr>
              <a:t>OF THE </a:t>
            </a:r>
            <a:r>
              <a:rPr lang="en-US" altLang="en-US" sz="6400" b="1" dirty="0" smtClean="0">
                <a:solidFill>
                  <a:schemeClr val="accent1"/>
                </a:solidFill>
              </a:rPr>
              <a:t>15</a:t>
            </a:r>
          </a:p>
          <a:p>
            <a:pPr algn="ctr">
              <a:spcBef>
                <a:spcPct val="0"/>
              </a:spcBef>
              <a:spcAft>
                <a:spcPts val="600"/>
              </a:spcAft>
              <a:buFontTx/>
              <a:buNone/>
            </a:pPr>
            <a:r>
              <a:rPr lang="en-US" altLang="en-US" sz="2800" dirty="0" smtClean="0">
                <a:solidFill>
                  <a:schemeClr val="accent1"/>
                </a:solidFill>
              </a:rPr>
              <a:t>MINNESOTA MEGA-RAIN EVENTS HAVE</a:t>
            </a:r>
          </a:p>
          <a:p>
            <a:pPr algn="ctr">
              <a:spcBef>
                <a:spcPct val="0"/>
              </a:spcBef>
              <a:spcAft>
                <a:spcPts val="600"/>
              </a:spcAft>
              <a:buFontTx/>
              <a:buNone/>
            </a:pPr>
            <a:r>
              <a:rPr lang="en-US" altLang="en-US" sz="2800" dirty="0" smtClean="0">
                <a:solidFill>
                  <a:schemeClr val="accent1"/>
                </a:solidFill>
              </a:rPr>
              <a:t>OCCURRED SINCE 2002</a:t>
            </a:r>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4217898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PRECIPITATION CHANGES</a:t>
            </a:r>
          </a:p>
        </p:txBody>
      </p:sp>
      <p:pic>
        <p:nvPicPr>
          <p:cNvPr id="5" name="Picture 1" descr="Maps of Minnesota county flood and drought disasters" title="Maps of Minnesota county flood and drought disasters"/>
          <p:cNvPicPr>
            <a:picLocks noChangeAspect="1"/>
          </p:cNvPicPr>
          <p:nvPr/>
        </p:nvPicPr>
        <p:blipFill rotWithShape="1">
          <a:blip r:embed="rId3">
            <a:extLst>
              <a:ext uri="{28A0092B-C50C-407E-A947-70E740481C1C}">
                <a14:useLocalDpi xmlns:a14="http://schemas.microsoft.com/office/drawing/2010/main" val="0"/>
              </a:ext>
            </a:extLst>
          </a:blip>
          <a:srcRect r="4883"/>
          <a:stretch/>
        </p:blipFill>
        <p:spPr bwMode="auto">
          <a:xfrm>
            <a:off x="5195605" y="1552078"/>
            <a:ext cx="6936235" cy="516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p:txBody>
          <a:bodyPr>
            <a:normAutofit/>
          </a:bodyPr>
          <a:lstStyle/>
          <a:p>
            <a:pPr indent="0" algn="r">
              <a:spcBef>
                <a:spcPct val="0"/>
              </a:spcBef>
              <a:buFontTx/>
              <a:buNone/>
            </a:pPr>
            <a:r>
              <a:rPr lang="en-US" altLang="en-US" sz="2400" dirty="0" smtClean="0"/>
              <a:t>Blue counties were declared disaster </a:t>
            </a:r>
            <a:r>
              <a:rPr lang="en-US" altLang="en-US" sz="2400" dirty="0"/>
              <a:t>areas due to </a:t>
            </a:r>
            <a:r>
              <a:rPr lang="en-US" altLang="en-US" sz="2400" dirty="0" smtClean="0"/>
              <a:t>flooding. </a:t>
            </a:r>
          </a:p>
          <a:p>
            <a:pPr indent="0" algn="r">
              <a:spcBef>
                <a:spcPct val="0"/>
              </a:spcBef>
              <a:buFontTx/>
              <a:buNone/>
            </a:pPr>
            <a:r>
              <a:rPr lang="en-US" altLang="en-US" sz="2400" dirty="0" smtClean="0"/>
              <a:t>Brown counties were </a:t>
            </a:r>
            <a:r>
              <a:rPr lang="en-US" altLang="en-US" sz="2400" dirty="0"/>
              <a:t>declared </a:t>
            </a:r>
            <a:r>
              <a:rPr lang="en-US" altLang="en-US" sz="2400" dirty="0" smtClean="0"/>
              <a:t>disaster </a:t>
            </a:r>
            <a:r>
              <a:rPr lang="en-US" altLang="en-US" sz="2400" dirty="0"/>
              <a:t>areas due to drought. </a:t>
            </a:r>
            <a:endParaRPr lang="en-US" altLang="en-US" sz="2400" dirty="0" smtClean="0"/>
          </a:p>
          <a:p>
            <a:pPr indent="0" algn="r">
              <a:spcBef>
                <a:spcPct val="0"/>
              </a:spcBef>
              <a:buFontTx/>
              <a:buNone/>
            </a:pPr>
            <a:r>
              <a:rPr lang="en-US" altLang="en-US" sz="2400" dirty="0" smtClean="0"/>
              <a:t>Light blue, cross-hatched counties received both designations</a:t>
            </a:r>
            <a:r>
              <a:rPr lang="en-US" altLang="en-US" sz="2400" dirty="0"/>
              <a:t>.</a:t>
            </a:r>
          </a:p>
        </p:txBody>
      </p:sp>
    </p:spTree>
    <p:extLst>
      <p:ext uri="{BB962C8B-B14F-4D97-AF65-F5344CB8AC3E}">
        <p14:creationId xmlns:p14="http://schemas.microsoft.com/office/powerpoint/2010/main" val="2483209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HUMIDITY CHANGES</a:t>
            </a:r>
            <a:endParaRPr lang="en-US" dirty="0"/>
          </a:p>
        </p:txBody>
      </p:sp>
      <p:sp>
        <p:nvSpPr>
          <p:cNvPr id="3" name="Content Placeholder 2"/>
          <p:cNvSpPr>
            <a:spLocks noGrp="1"/>
          </p:cNvSpPr>
          <p:nvPr>
            <p:ph idx="1"/>
          </p:nvPr>
        </p:nvSpPr>
        <p:spPr>
          <a:xfrm>
            <a:off x="4167963" y="1445980"/>
            <a:ext cx="3976577" cy="636119"/>
          </a:xfrm>
        </p:spPr>
        <p:txBody>
          <a:bodyPr>
            <a:noAutofit/>
          </a:bodyPr>
          <a:lstStyle/>
          <a:p>
            <a:pPr algn="ctr">
              <a:lnSpc>
                <a:spcPct val="120000"/>
              </a:lnSpc>
              <a:spcBef>
                <a:spcPct val="0"/>
              </a:spcBef>
              <a:spcAft>
                <a:spcPts val="0"/>
              </a:spcAft>
              <a:buFontTx/>
              <a:buNone/>
            </a:pPr>
            <a:r>
              <a:rPr lang="en-US" altLang="en-US" sz="1800" dirty="0" smtClean="0">
                <a:solidFill>
                  <a:schemeClr val="accent1"/>
                </a:solidFill>
              </a:rPr>
              <a:t>Highest annual dew points at 6 p.m. CST</a:t>
            </a:r>
          </a:p>
          <a:p>
            <a:pPr algn="ctr">
              <a:lnSpc>
                <a:spcPct val="120000"/>
              </a:lnSpc>
              <a:spcBef>
                <a:spcPct val="0"/>
              </a:spcBef>
              <a:spcAft>
                <a:spcPts val="0"/>
              </a:spcAft>
              <a:buFontTx/>
              <a:buNone/>
            </a:pPr>
            <a:r>
              <a:rPr lang="en-US" altLang="en-US" sz="1400" dirty="0" smtClean="0">
                <a:solidFill>
                  <a:schemeClr val="accent1"/>
                </a:solidFill>
              </a:rPr>
              <a:t>Minneapolis – St. Paul, 1903-2015</a:t>
            </a:r>
            <a:endParaRPr lang="en-US" altLang="en-US" sz="1400" dirty="0">
              <a:solidFill>
                <a:schemeClr val="accent1"/>
              </a:solidFill>
            </a:endParaRPr>
          </a:p>
        </p:txBody>
      </p:sp>
      <p:pic>
        <p:nvPicPr>
          <p:cNvPr id="10" name="Picture 3" descr="Chart showing the highest annual dew points in Minneapolis-St. Paul from 1903-2015"/>
          <p:cNvPicPr>
            <a:picLocks noChangeAspect="1" noChangeArrowheads="1"/>
          </p:cNvPicPr>
          <p:nvPr/>
        </p:nvPicPr>
        <p:blipFill rotWithShape="1">
          <a:blip r:embed="rId3">
            <a:extLst>
              <a:ext uri="{28A0092B-C50C-407E-A947-70E740481C1C}">
                <a14:useLocalDpi xmlns:a14="http://schemas.microsoft.com/office/drawing/2010/main" val="0"/>
              </a:ext>
            </a:extLst>
          </a:blip>
          <a:srcRect l="483" t="12201" r="937" b="1616"/>
          <a:stretch/>
        </p:blipFill>
        <p:spPr bwMode="auto">
          <a:xfrm>
            <a:off x="2028027" y="2040881"/>
            <a:ext cx="7468264" cy="4680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1928709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2"/>
                </a:solidFill>
              </a:rPr>
              <a:t>Health Impacts of Climate Change</a:t>
            </a:r>
          </a:p>
          <a:p>
            <a:pPr lvl="1">
              <a:spcAft>
                <a:spcPts val="0"/>
              </a:spcAft>
            </a:pPr>
            <a:r>
              <a:rPr lang="en-US" dirty="0" smtClean="0">
                <a:solidFill>
                  <a:schemeClr val="accent2"/>
                </a:solidFill>
              </a:rPr>
              <a:t>Extreme Heat Events</a:t>
            </a:r>
          </a:p>
          <a:p>
            <a:pPr lvl="1">
              <a:spcAft>
                <a:spcPts val="0"/>
              </a:spcAft>
            </a:pPr>
            <a:r>
              <a:rPr lang="en-US" dirty="0" smtClean="0"/>
              <a:t>Air Quality: Pollutants and Allergens</a:t>
            </a:r>
          </a:p>
          <a:p>
            <a:pPr lvl="1">
              <a:spcAft>
                <a:spcPts val="0"/>
              </a:spcAft>
            </a:pPr>
            <a:r>
              <a:rPr lang="en-US" dirty="0" smtClean="0"/>
              <a:t>Flooding and Drought</a:t>
            </a:r>
          </a:p>
          <a:p>
            <a:pPr lvl="1">
              <a:spcAft>
                <a:spcPts val="0"/>
              </a:spcAft>
            </a:pPr>
            <a:r>
              <a:rPr lang="en-US" dirty="0" smtClean="0"/>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3444507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pic>
        <p:nvPicPr>
          <p:cNvPr id="5" name="Picture Placeholder 4" descr="Lights" title="Light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5313" b="15313"/>
          <a:stretch>
            <a:fillRect/>
          </a:stretch>
        </p:blipFill>
        <p:spPr/>
      </p:pic>
      <p:sp>
        <p:nvSpPr>
          <p:cNvPr id="4" name="Content Placeholder 3"/>
          <p:cNvSpPr>
            <a:spLocks noGrp="1"/>
          </p:cNvSpPr>
          <p:nvPr>
            <p:ph idx="1"/>
          </p:nvPr>
        </p:nvSpPr>
        <p:spPr/>
        <p:txBody>
          <a:bodyPr/>
          <a:lstStyle/>
          <a:p>
            <a:pPr marL="457200" indent="0">
              <a:buNone/>
            </a:pPr>
            <a:r>
              <a:rPr lang="en-US" dirty="0" smtClean="0"/>
              <a:t>An extreme heat event is characterized by weather that is substantially hotter and/or more humid for a particular location at a particular time</a:t>
            </a:r>
            <a:endParaRPr lang="en-US" dirty="0"/>
          </a:p>
        </p:txBody>
      </p:sp>
    </p:spTree>
    <p:extLst>
      <p:ext uri="{BB962C8B-B14F-4D97-AF65-F5344CB8AC3E}">
        <p14:creationId xmlns:p14="http://schemas.microsoft.com/office/powerpoint/2010/main" val="517157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pic>
        <p:nvPicPr>
          <p:cNvPr id="7" name="Picture 2" descr="Person sweat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316" b="73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numCol="2">
            <a:noAutofit/>
          </a:bodyPr>
          <a:lstStyle/>
          <a:p>
            <a:pPr>
              <a:spcAft>
                <a:spcPts val="0"/>
              </a:spcAft>
            </a:pPr>
            <a:endParaRPr lang="en-US" sz="2000" dirty="0" smtClean="0"/>
          </a:p>
          <a:p>
            <a:pPr>
              <a:spcAft>
                <a:spcPts val="0"/>
              </a:spcAft>
            </a:pPr>
            <a:endParaRPr lang="en-US" sz="2000" dirty="0"/>
          </a:p>
          <a:p>
            <a:pPr>
              <a:spcAft>
                <a:spcPts val="0"/>
              </a:spcAft>
            </a:pPr>
            <a:r>
              <a:rPr lang="en-US" sz="2000" dirty="0" smtClean="0"/>
              <a:t>Heat </a:t>
            </a:r>
            <a:r>
              <a:rPr lang="en-US" sz="2000" dirty="0"/>
              <a:t>tetany (hyperventilation)</a:t>
            </a:r>
          </a:p>
          <a:p>
            <a:pPr>
              <a:spcAft>
                <a:spcPts val="0"/>
              </a:spcAft>
            </a:pPr>
            <a:r>
              <a:rPr lang="en-US" sz="2000" dirty="0"/>
              <a:t>Heat rash</a:t>
            </a:r>
          </a:p>
          <a:p>
            <a:pPr>
              <a:spcAft>
                <a:spcPts val="0"/>
              </a:spcAft>
            </a:pPr>
            <a:r>
              <a:rPr lang="en-US" sz="2000" dirty="0"/>
              <a:t>Heat cramps</a:t>
            </a:r>
          </a:p>
          <a:p>
            <a:pPr>
              <a:spcAft>
                <a:spcPts val="0"/>
              </a:spcAft>
            </a:pPr>
            <a:r>
              <a:rPr lang="en-US" sz="2000" dirty="0"/>
              <a:t>Heat </a:t>
            </a:r>
            <a:r>
              <a:rPr lang="en-US" sz="2000" dirty="0" smtClean="0"/>
              <a:t>exhaustion</a:t>
            </a:r>
            <a:endParaRPr lang="en-US" sz="2000" dirty="0"/>
          </a:p>
          <a:p>
            <a:pPr>
              <a:spcAft>
                <a:spcPts val="0"/>
              </a:spcAft>
            </a:pPr>
            <a:endParaRPr lang="en-US" sz="2000" dirty="0" smtClean="0"/>
          </a:p>
          <a:p>
            <a:pPr>
              <a:spcAft>
                <a:spcPts val="0"/>
              </a:spcAft>
            </a:pPr>
            <a:endParaRPr lang="en-US" sz="2000" dirty="0" smtClean="0"/>
          </a:p>
          <a:p>
            <a:pPr>
              <a:spcAft>
                <a:spcPts val="0"/>
              </a:spcAft>
            </a:pPr>
            <a:endParaRPr lang="en-US" sz="2000" dirty="0" smtClean="0"/>
          </a:p>
          <a:p>
            <a:pPr>
              <a:spcAft>
                <a:spcPts val="0"/>
              </a:spcAft>
            </a:pPr>
            <a:endParaRPr lang="en-US" sz="2000" dirty="0"/>
          </a:p>
          <a:p>
            <a:pPr>
              <a:spcAft>
                <a:spcPts val="0"/>
              </a:spcAft>
            </a:pPr>
            <a:r>
              <a:rPr lang="en-US" sz="2000" dirty="0" smtClean="0"/>
              <a:t>Heat </a:t>
            </a:r>
            <a:r>
              <a:rPr lang="en-US" sz="2000" dirty="0"/>
              <a:t>edema (swelling)</a:t>
            </a:r>
          </a:p>
          <a:p>
            <a:pPr>
              <a:spcAft>
                <a:spcPts val="0"/>
              </a:spcAft>
            </a:pPr>
            <a:r>
              <a:rPr lang="en-US" sz="2000" dirty="0"/>
              <a:t>Heat syncope (fainting)</a:t>
            </a:r>
          </a:p>
          <a:p>
            <a:pPr>
              <a:spcAft>
                <a:spcPts val="0"/>
              </a:spcAft>
            </a:pPr>
            <a:r>
              <a:rPr lang="en-US" sz="2000" dirty="0"/>
              <a:t>Heat stroke</a:t>
            </a:r>
          </a:p>
          <a:p>
            <a:pPr>
              <a:spcAft>
                <a:spcPts val="0"/>
              </a:spcAft>
            </a:pPr>
            <a:r>
              <a:rPr lang="en-US" sz="2000" dirty="0" smtClean="0"/>
              <a:t>Death</a:t>
            </a:r>
            <a:endParaRPr lang="en-US" sz="2000" dirty="0"/>
          </a:p>
        </p:txBody>
      </p:sp>
      <p:sp>
        <p:nvSpPr>
          <p:cNvPr id="8" name="Rectangle 7"/>
          <p:cNvSpPr/>
          <p:nvPr/>
        </p:nvSpPr>
        <p:spPr>
          <a:xfrm>
            <a:off x="0" y="2793397"/>
            <a:ext cx="4662302" cy="461665"/>
          </a:xfrm>
          <a:prstGeom prst="rect">
            <a:avLst/>
          </a:prstGeom>
        </p:spPr>
        <p:txBody>
          <a:bodyPr wrap="none">
            <a:spAutoFit/>
          </a:bodyPr>
          <a:lstStyle/>
          <a:p>
            <a:pPr marL="457200" indent="0">
              <a:buNone/>
            </a:pPr>
            <a:r>
              <a:rPr lang="en-US" sz="2400" b="1" dirty="0">
                <a:solidFill>
                  <a:schemeClr val="bg1"/>
                </a:solidFill>
              </a:rPr>
              <a:t>Extreme heat events can cause:</a:t>
            </a:r>
          </a:p>
        </p:txBody>
      </p:sp>
    </p:spTree>
    <p:extLst>
      <p:ext uri="{BB962C8B-B14F-4D97-AF65-F5344CB8AC3E}">
        <p14:creationId xmlns:p14="http://schemas.microsoft.com/office/powerpoint/2010/main" val="1443418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The Minnesota Department of Health (MDH) developed this presentation based on scientific research published in peer-reviewed journals. References for information can be found in the relevant slides and/or at the end of the presentation.</a:t>
            </a:r>
            <a:endParaRPr lang="en-US" dirty="0"/>
          </a:p>
        </p:txBody>
      </p:sp>
      <p:sp>
        <p:nvSpPr>
          <p:cNvPr id="2" name="Title 1"/>
          <p:cNvSpPr>
            <a:spLocks noGrp="1"/>
          </p:cNvSpPr>
          <p:nvPr>
            <p:ph type="title"/>
          </p:nvPr>
        </p:nvSpPr>
        <p:spPr/>
        <p:txBody>
          <a:bodyPr/>
          <a:lstStyle/>
          <a:p>
            <a:pPr algn="l"/>
            <a:r>
              <a:rPr lang="en-US" dirty="0" smtClean="0"/>
              <a:t>NOTICE</a:t>
            </a:r>
            <a:endParaRPr lang="en-US" dirty="0"/>
          </a:p>
        </p:txBody>
      </p:sp>
    </p:spTree>
    <p:extLst>
      <p:ext uri="{BB962C8B-B14F-4D97-AF65-F5344CB8AC3E}">
        <p14:creationId xmlns:p14="http://schemas.microsoft.com/office/powerpoint/2010/main" val="799134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sp>
        <p:nvSpPr>
          <p:cNvPr id="3" name="Content Placeholder 2"/>
          <p:cNvSpPr>
            <a:spLocks noGrp="1"/>
          </p:cNvSpPr>
          <p:nvPr>
            <p:ph idx="1"/>
          </p:nvPr>
        </p:nvSpPr>
        <p:spPr>
          <a:xfrm>
            <a:off x="838200" y="1825625"/>
            <a:ext cx="5672677" cy="4351338"/>
          </a:xfrm>
        </p:spPr>
        <p:txBody>
          <a:bodyPr>
            <a:normAutofit fontScale="92500" lnSpcReduction="20000"/>
          </a:bodyPr>
          <a:lstStyle/>
          <a:p>
            <a:pPr marL="0" indent="0">
              <a:spcAft>
                <a:spcPts val="0"/>
              </a:spcAft>
              <a:buNone/>
            </a:pPr>
            <a:r>
              <a:rPr lang="en-US" sz="3000" b="1" dirty="0" smtClean="0"/>
              <a:t>Risk factors:</a:t>
            </a:r>
          </a:p>
          <a:p>
            <a:pPr>
              <a:spcAft>
                <a:spcPts val="0"/>
              </a:spcAft>
            </a:pPr>
            <a:r>
              <a:rPr lang="en-US" dirty="0" smtClean="0"/>
              <a:t>Lack of air conditioning in home</a:t>
            </a:r>
          </a:p>
          <a:p>
            <a:pPr>
              <a:spcAft>
                <a:spcPts val="0"/>
              </a:spcAft>
            </a:pPr>
            <a:r>
              <a:rPr lang="en-US" dirty="0" smtClean="0"/>
              <a:t>Low socioeconomic status</a:t>
            </a:r>
          </a:p>
          <a:p>
            <a:pPr>
              <a:spcAft>
                <a:spcPts val="0"/>
              </a:spcAft>
            </a:pPr>
            <a:r>
              <a:rPr lang="en-US" dirty="0" smtClean="0"/>
              <a:t>Living in urban areas</a:t>
            </a:r>
          </a:p>
          <a:p>
            <a:pPr>
              <a:spcAft>
                <a:spcPts val="0"/>
              </a:spcAft>
            </a:pPr>
            <a:r>
              <a:rPr lang="en-US" dirty="0" smtClean="0"/>
              <a:t>Living in topmost floor of a dwelling</a:t>
            </a:r>
          </a:p>
          <a:p>
            <a:pPr>
              <a:spcAft>
                <a:spcPts val="0"/>
              </a:spcAft>
            </a:pPr>
            <a:r>
              <a:rPr lang="en-US" dirty="0" smtClean="0"/>
              <a:t>Living in nursing homes or being bedridden</a:t>
            </a:r>
          </a:p>
          <a:p>
            <a:pPr>
              <a:spcAft>
                <a:spcPts val="0"/>
              </a:spcAft>
            </a:pPr>
            <a:r>
              <a:rPr lang="en-US" dirty="0" smtClean="0"/>
              <a:t>Living alone or a lack of social or family ties</a:t>
            </a:r>
          </a:p>
          <a:p>
            <a:pPr>
              <a:spcAft>
                <a:spcPts val="0"/>
              </a:spcAft>
            </a:pPr>
            <a:r>
              <a:rPr lang="en-US" dirty="0" smtClean="0"/>
              <a:t>Prolonged sun exposure</a:t>
            </a:r>
          </a:p>
          <a:p>
            <a:pPr>
              <a:spcAft>
                <a:spcPts val="0"/>
              </a:spcAft>
            </a:pPr>
            <a:r>
              <a:rPr lang="en-US" dirty="0" smtClean="0"/>
              <a:t>Drinking alcohol</a:t>
            </a:r>
          </a:p>
          <a:p>
            <a:pPr>
              <a:spcAft>
                <a:spcPts val="0"/>
              </a:spcAft>
            </a:pPr>
            <a:r>
              <a:rPr lang="en-US" dirty="0" smtClean="0"/>
              <a:t>Exercising outside on warm days</a:t>
            </a:r>
          </a:p>
          <a:p>
            <a:pPr>
              <a:spcAft>
                <a:spcPts val="0"/>
              </a:spcAft>
            </a:pPr>
            <a:endParaRPr lang="en-US" dirty="0" smtClean="0"/>
          </a:p>
        </p:txBody>
      </p:sp>
      <p:pic>
        <p:nvPicPr>
          <p:cNvPr id="7" name="Picture 2" descr="Image of an electric fan" title="Image of an electric fan"/>
          <p:cNvPicPr>
            <a:picLocks noChangeAspect="1" noChangeArrowheads="1"/>
          </p:cNvPicPr>
          <p:nvPr/>
        </p:nvPicPr>
        <p:blipFill rotWithShape="1">
          <a:blip r:embed="rId3"/>
          <a:srcRect l="11303" r="18497"/>
          <a:stretch/>
        </p:blipFill>
        <p:spPr bwMode="auto">
          <a:xfrm>
            <a:off x="6731001" y="1320800"/>
            <a:ext cx="5448300" cy="5537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1818713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EXTREME HEAT</a:t>
            </a:r>
            <a:endParaRPr lang="en-US" dirty="0"/>
          </a:p>
        </p:txBody>
      </p:sp>
      <p:sp>
        <p:nvSpPr>
          <p:cNvPr id="3" name="Content Placeholder 2"/>
          <p:cNvSpPr>
            <a:spLocks noGrp="1"/>
          </p:cNvSpPr>
          <p:nvPr>
            <p:ph idx="1"/>
          </p:nvPr>
        </p:nvSpPr>
        <p:spPr>
          <a:xfrm>
            <a:off x="6671930" y="1825625"/>
            <a:ext cx="5520070" cy="4351338"/>
          </a:xfrm>
        </p:spPr>
        <p:txBody>
          <a:bodyPr>
            <a:normAutofit fontScale="92500" lnSpcReduction="20000"/>
          </a:bodyPr>
          <a:lstStyle/>
          <a:p>
            <a:pPr marL="0" indent="0">
              <a:spcAft>
                <a:spcPts val="0"/>
              </a:spcAft>
              <a:buNone/>
            </a:pPr>
            <a:r>
              <a:rPr lang="en-US" sz="3000" b="1" dirty="0" smtClean="0"/>
              <a:t>Vulnerable populations:</a:t>
            </a:r>
          </a:p>
          <a:p>
            <a:pPr>
              <a:spcAft>
                <a:spcPts val="0"/>
              </a:spcAft>
            </a:pPr>
            <a:r>
              <a:rPr lang="en-US" dirty="0" smtClean="0"/>
              <a:t>Everyone</a:t>
            </a:r>
          </a:p>
          <a:p>
            <a:pPr>
              <a:spcAft>
                <a:spcPts val="0"/>
              </a:spcAft>
            </a:pPr>
            <a:r>
              <a:rPr lang="en-US" dirty="0" smtClean="0"/>
              <a:t>Elderly persons 65 years and older, </a:t>
            </a:r>
            <a:r>
              <a:rPr lang="en-US" i="1" dirty="0" smtClean="0"/>
              <a:t>especially those who live alone</a:t>
            </a:r>
          </a:p>
          <a:p>
            <a:pPr>
              <a:spcAft>
                <a:spcPts val="0"/>
              </a:spcAft>
            </a:pPr>
            <a:r>
              <a:rPr lang="en-US" dirty="0" smtClean="0"/>
              <a:t>Children</a:t>
            </a:r>
          </a:p>
          <a:p>
            <a:pPr>
              <a:spcAft>
                <a:spcPts val="0"/>
              </a:spcAft>
            </a:pPr>
            <a:r>
              <a:rPr lang="en-US" dirty="0" smtClean="0"/>
              <a:t>Persons with pre-existing disease conditions</a:t>
            </a:r>
          </a:p>
          <a:p>
            <a:pPr>
              <a:spcAft>
                <a:spcPts val="0"/>
              </a:spcAft>
            </a:pPr>
            <a:r>
              <a:rPr lang="en-US" dirty="0" smtClean="0"/>
              <a:t>Persons taking certain medications</a:t>
            </a:r>
          </a:p>
          <a:p>
            <a:pPr>
              <a:spcAft>
                <a:spcPts val="0"/>
              </a:spcAft>
            </a:pPr>
            <a:r>
              <a:rPr lang="en-US" dirty="0" smtClean="0"/>
              <a:t>Athletes</a:t>
            </a:r>
          </a:p>
          <a:p>
            <a:pPr>
              <a:spcAft>
                <a:spcPts val="0"/>
              </a:spcAft>
            </a:pPr>
            <a:r>
              <a:rPr lang="en-US" dirty="0" smtClean="0"/>
              <a:t>Outdoor workers</a:t>
            </a:r>
          </a:p>
          <a:p>
            <a:pPr>
              <a:spcAft>
                <a:spcPts val="0"/>
              </a:spcAft>
            </a:pPr>
            <a:r>
              <a:rPr lang="en-US" dirty="0" smtClean="0"/>
              <a:t>Homeless</a:t>
            </a:r>
          </a:p>
          <a:p>
            <a:pPr>
              <a:spcAft>
                <a:spcPts val="0"/>
              </a:spcAft>
            </a:pPr>
            <a:endParaRPr lang="en-US" dirty="0" smtClean="0"/>
          </a:p>
        </p:txBody>
      </p:sp>
      <p:pic>
        <p:nvPicPr>
          <p:cNvPr id="4" name="Picture 3" descr="Track runner" title="Track runner"/>
          <p:cNvPicPr>
            <a:picLocks noChangeAspect="1"/>
          </p:cNvPicPr>
          <p:nvPr/>
        </p:nvPicPr>
        <p:blipFill rotWithShape="1">
          <a:blip r:embed="rId3" cstate="print">
            <a:extLst>
              <a:ext uri="{28A0092B-C50C-407E-A947-70E740481C1C}">
                <a14:useLocalDpi xmlns:a14="http://schemas.microsoft.com/office/drawing/2010/main" val="0"/>
              </a:ext>
            </a:extLst>
          </a:blip>
          <a:srcRect l="18851" t="230" r="6513" b="-230"/>
          <a:stretch/>
        </p:blipFill>
        <p:spPr>
          <a:xfrm>
            <a:off x="0" y="1333500"/>
            <a:ext cx="6184900" cy="552450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3596244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URBAN HEAT ISLANDS</a:t>
            </a:r>
            <a:endParaRPr lang="en-US" dirty="0"/>
          </a:p>
        </p:txBody>
      </p:sp>
      <p:sp>
        <p:nvSpPr>
          <p:cNvPr id="3" name="Content Placeholder 2"/>
          <p:cNvSpPr>
            <a:spLocks noGrp="1"/>
          </p:cNvSpPr>
          <p:nvPr>
            <p:ph idx="1"/>
          </p:nvPr>
        </p:nvSpPr>
        <p:spPr>
          <a:xfrm>
            <a:off x="838200" y="2506662"/>
            <a:ext cx="5520070" cy="4351338"/>
          </a:xfrm>
        </p:spPr>
        <p:txBody>
          <a:bodyPr>
            <a:normAutofit/>
          </a:bodyPr>
          <a:lstStyle/>
          <a:p>
            <a:pPr marL="0" indent="0">
              <a:spcAft>
                <a:spcPts val="0"/>
              </a:spcAft>
              <a:buNone/>
            </a:pPr>
            <a:r>
              <a:rPr lang="en-US" sz="2400" b="1" dirty="0" smtClean="0"/>
              <a:t>Higher temperatures in urban areas relative to surrounding suburban and rural areas can be caused by:</a:t>
            </a:r>
          </a:p>
          <a:p>
            <a:pPr>
              <a:spcAft>
                <a:spcPts val="0"/>
              </a:spcAft>
            </a:pPr>
            <a:r>
              <a:rPr lang="en-US" sz="2000" dirty="0" smtClean="0"/>
              <a:t>Reduced vegetation and green space</a:t>
            </a:r>
          </a:p>
          <a:p>
            <a:pPr>
              <a:spcAft>
                <a:spcPts val="0"/>
              </a:spcAft>
            </a:pPr>
            <a:r>
              <a:rPr lang="en-US" sz="2000" dirty="0" smtClean="0"/>
              <a:t>Heat-absorbing surfaces, such as pavement</a:t>
            </a:r>
          </a:p>
          <a:p>
            <a:pPr>
              <a:spcAft>
                <a:spcPts val="0"/>
              </a:spcAft>
            </a:pPr>
            <a:r>
              <a:rPr lang="en-US" sz="2000" dirty="0" smtClean="0"/>
              <a:t>Heat-reflecting surfaces, including many building materials</a:t>
            </a:r>
          </a:p>
          <a:p>
            <a:pPr>
              <a:spcAft>
                <a:spcPts val="0"/>
              </a:spcAft>
            </a:pPr>
            <a:r>
              <a:rPr lang="en-US" sz="2000" dirty="0" smtClean="0"/>
              <a:t>Skyscrapers obstructing free air flow</a:t>
            </a:r>
          </a:p>
          <a:p>
            <a:pPr>
              <a:spcAft>
                <a:spcPts val="0"/>
              </a:spcAft>
            </a:pPr>
            <a:endParaRPr lang="en-US" dirty="0" smtClean="0"/>
          </a:p>
        </p:txBody>
      </p:sp>
      <p:pic>
        <p:nvPicPr>
          <p:cNvPr id="4" name="Picture 3" descr="Aerial view of the Twin Cities" title="Aerial view of the Twin Cities"/>
          <p:cNvPicPr>
            <a:picLocks noChangeAspect="1"/>
          </p:cNvPicPr>
          <p:nvPr/>
        </p:nvPicPr>
        <p:blipFill rotWithShape="1">
          <a:blip r:embed="rId3">
            <a:extLst>
              <a:ext uri="{28A0092B-C50C-407E-A947-70E740481C1C}">
                <a14:useLocalDpi xmlns:a14="http://schemas.microsoft.com/office/drawing/2010/main" val="0"/>
              </a:ext>
            </a:extLst>
          </a:blip>
          <a:srcRect l="29479" t="18703" r="33958" b="556"/>
          <a:stretch/>
        </p:blipFill>
        <p:spPr>
          <a:xfrm>
            <a:off x="7734300" y="1320800"/>
            <a:ext cx="4457700" cy="553720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412198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2"/>
                </a:solidFill>
              </a:rPr>
              <a:t>Health Impacts of Climate Change</a:t>
            </a:r>
          </a:p>
          <a:p>
            <a:pPr lvl="1">
              <a:spcAft>
                <a:spcPts val="0"/>
              </a:spcAft>
            </a:pPr>
            <a:r>
              <a:rPr lang="en-US" dirty="0" smtClean="0">
                <a:solidFill>
                  <a:srgbClr val="003865"/>
                </a:solidFill>
              </a:rPr>
              <a:t>Extreme Heat Events</a:t>
            </a:r>
          </a:p>
          <a:p>
            <a:pPr lvl="1">
              <a:spcAft>
                <a:spcPts val="0"/>
              </a:spcAft>
            </a:pPr>
            <a:r>
              <a:rPr lang="en-US" dirty="0" smtClean="0">
                <a:solidFill>
                  <a:schemeClr val="accent2"/>
                </a:solidFill>
              </a:rPr>
              <a:t>Air Quality: Pollutants and Allergens</a:t>
            </a:r>
          </a:p>
          <a:p>
            <a:pPr lvl="1">
              <a:spcAft>
                <a:spcPts val="0"/>
              </a:spcAft>
            </a:pPr>
            <a:r>
              <a:rPr lang="en-US" dirty="0" smtClean="0"/>
              <a:t>Flooding and Drought</a:t>
            </a:r>
          </a:p>
          <a:p>
            <a:pPr lvl="1">
              <a:spcAft>
                <a:spcPts val="0"/>
              </a:spcAft>
            </a:pPr>
            <a:r>
              <a:rPr lang="en-US" dirty="0" smtClean="0"/>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2492762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AIR POLLUTANTS AND ALLERGENS</a:t>
            </a:r>
            <a:endParaRPr lang="en-US" dirty="0"/>
          </a:p>
        </p:txBody>
      </p:sp>
      <p:sp>
        <p:nvSpPr>
          <p:cNvPr id="3" name="Content Placeholder 2"/>
          <p:cNvSpPr>
            <a:spLocks noGrp="1"/>
          </p:cNvSpPr>
          <p:nvPr>
            <p:ph idx="1"/>
          </p:nvPr>
        </p:nvSpPr>
        <p:spPr>
          <a:xfrm>
            <a:off x="838200" y="2849562"/>
            <a:ext cx="5537200" cy="2479675"/>
          </a:xfrm>
        </p:spPr>
        <p:txBody>
          <a:bodyPr>
            <a:normAutofit/>
          </a:bodyPr>
          <a:lstStyle/>
          <a:p>
            <a:pPr marL="0" indent="0">
              <a:spcAft>
                <a:spcPts val="0"/>
              </a:spcAft>
              <a:buNone/>
            </a:pPr>
            <a:r>
              <a:rPr lang="en-US" sz="2400" b="1" dirty="0" smtClean="0">
                <a:solidFill>
                  <a:schemeClr val="accent1"/>
                </a:solidFill>
              </a:rPr>
              <a:t>Climate change may affect exposures to air pollutants by:</a:t>
            </a:r>
          </a:p>
          <a:p>
            <a:pPr>
              <a:spcAft>
                <a:spcPts val="0"/>
              </a:spcAft>
            </a:pPr>
            <a:r>
              <a:rPr lang="en-US" sz="2000" dirty="0" smtClean="0">
                <a:solidFill>
                  <a:schemeClr val="accent1"/>
                </a:solidFill>
              </a:rPr>
              <a:t>Creating both more windiness and </a:t>
            </a:r>
            <a:br>
              <a:rPr lang="en-US" sz="2000" dirty="0" smtClean="0">
                <a:solidFill>
                  <a:schemeClr val="accent1"/>
                </a:solidFill>
              </a:rPr>
            </a:br>
            <a:r>
              <a:rPr lang="en-US" sz="2000" dirty="0" smtClean="0">
                <a:solidFill>
                  <a:schemeClr val="accent1"/>
                </a:solidFill>
              </a:rPr>
              <a:t>more air stagnation events</a:t>
            </a:r>
          </a:p>
          <a:p>
            <a:pPr>
              <a:spcAft>
                <a:spcPts val="0"/>
              </a:spcAft>
            </a:pPr>
            <a:r>
              <a:rPr lang="en-US" sz="2000" dirty="0" smtClean="0">
                <a:solidFill>
                  <a:schemeClr val="accent1"/>
                </a:solidFill>
              </a:rPr>
              <a:t>Increasing temperatures</a:t>
            </a:r>
          </a:p>
          <a:p>
            <a:pPr>
              <a:spcAft>
                <a:spcPts val="0"/>
              </a:spcAft>
            </a:pPr>
            <a:r>
              <a:rPr lang="en-US" sz="2000" dirty="0" smtClean="0">
                <a:solidFill>
                  <a:schemeClr val="accent1"/>
                </a:solidFill>
              </a:rPr>
              <a:t>Lengthening the allergy season</a:t>
            </a:r>
            <a:endParaRPr lang="en-US" sz="2400" dirty="0" smtClean="0">
              <a:solidFill>
                <a:schemeClr val="accent1"/>
              </a:solidFill>
            </a:endParaRPr>
          </a:p>
        </p:txBody>
      </p:sp>
      <p:pic>
        <p:nvPicPr>
          <p:cNvPr id="4" name="Picture 3" descr="Yellow wildflowers" title="Yellow wildflowers"/>
          <p:cNvPicPr>
            <a:picLocks noChangeAspect="1"/>
          </p:cNvPicPr>
          <p:nvPr/>
        </p:nvPicPr>
        <p:blipFill rotWithShape="1">
          <a:blip r:embed="rId3" cstate="print">
            <a:extLst>
              <a:ext uri="{28A0092B-C50C-407E-A947-70E740481C1C}">
                <a14:useLocalDpi xmlns:a14="http://schemas.microsoft.com/office/drawing/2010/main" val="0"/>
              </a:ext>
            </a:extLst>
          </a:blip>
          <a:srcRect l="54485" t="20843" b="11034"/>
          <a:stretch/>
        </p:blipFill>
        <p:spPr>
          <a:xfrm>
            <a:off x="6642100" y="1320800"/>
            <a:ext cx="5548719" cy="5537200"/>
          </a:xfrm>
          <a:prstGeom prst="rect">
            <a:avLst/>
          </a:prstGeom>
          <a:effectLst/>
        </p:spPr>
      </p:pic>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spTree>
    <p:extLst>
      <p:ext uri="{BB962C8B-B14F-4D97-AF65-F5344CB8AC3E}">
        <p14:creationId xmlns:p14="http://schemas.microsoft.com/office/powerpoint/2010/main" val="1427590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AIR POLLUTANTS AND </a:t>
            </a:r>
            <a:r>
              <a:rPr lang="en-US" dirty="0" smtClean="0"/>
              <a:t>ALLERGENS: </a:t>
            </a:r>
            <a:r>
              <a:rPr lang="en-US" dirty="0" smtClean="0">
                <a:solidFill>
                  <a:schemeClr val="accent2">
                    <a:lumMod val="60000"/>
                    <a:lumOff val="40000"/>
                  </a:schemeClr>
                </a:solidFill>
              </a:rPr>
              <a:t>GROUND-LEVEL OZONE</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838200" y="1825625"/>
            <a:ext cx="4483100" cy="4351338"/>
          </a:xfrm>
        </p:spPr>
        <p:txBody>
          <a:bodyPr>
            <a:normAutofit/>
          </a:bodyPr>
          <a:lstStyle/>
          <a:p>
            <a:pPr marL="0" indent="0">
              <a:spcAft>
                <a:spcPts val="0"/>
              </a:spcAft>
              <a:buNone/>
            </a:pPr>
            <a:r>
              <a:rPr lang="en-US" sz="2400" b="1" dirty="0" smtClean="0">
                <a:solidFill>
                  <a:schemeClr val="accent1"/>
                </a:solidFill>
              </a:rPr>
              <a:t>HEALTH IMPACTS</a:t>
            </a:r>
          </a:p>
          <a:p>
            <a:pPr>
              <a:spcAft>
                <a:spcPts val="0"/>
              </a:spcAft>
            </a:pPr>
            <a:r>
              <a:rPr lang="en-US" sz="2000" dirty="0" smtClean="0">
                <a:solidFill>
                  <a:schemeClr val="accent1"/>
                </a:solidFill>
              </a:rPr>
              <a:t>Effects of exposure:</a:t>
            </a:r>
          </a:p>
          <a:p>
            <a:pPr lvl="1">
              <a:spcAft>
                <a:spcPts val="0"/>
              </a:spcAft>
            </a:pPr>
            <a:r>
              <a:rPr lang="en-US" sz="1800" dirty="0" smtClean="0">
                <a:solidFill>
                  <a:schemeClr val="accent1"/>
                </a:solidFill>
              </a:rPr>
              <a:t>Decreased lung function and development of asthma</a:t>
            </a:r>
          </a:p>
          <a:p>
            <a:pPr lvl="1">
              <a:spcAft>
                <a:spcPts val="0"/>
              </a:spcAft>
            </a:pPr>
            <a:r>
              <a:rPr lang="en-US" sz="1800" dirty="0" smtClean="0">
                <a:solidFill>
                  <a:schemeClr val="accent1"/>
                </a:solidFill>
              </a:rPr>
              <a:t>Aggravate other conditions, such as asthma, emphysema, and chronic obstructive pulmonary disease (COPD)</a:t>
            </a:r>
          </a:p>
          <a:p>
            <a:pPr>
              <a:spcAft>
                <a:spcPts val="0"/>
              </a:spcAft>
            </a:pPr>
            <a:endParaRPr lang="en-US" sz="2400" dirty="0" smtClean="0">
              <a:solidFill>
                <a:schemeClr val="accent1"/>
              </a:solidFill>
            </a:endParaRPr>
          </a:p>
        </p:txBody>
      </p:sp>
      <p:sp>
        <p:nvSpPr>
          <p:cNvPr id="7" name="Content Placeholder 2"/>
          <p:cNvSpPr txBox="1">
            <a:spLocks/>
          </p:cNvSpPr>
          <p:nvPr/>
        </p:nvSpPr>
        <p:spPr>
          <a:xfrm>
            <a:off x="5969000" y="1825625"/>
            <a:ext cx="51308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sz="2400" b="1" dirty="0" smtClean="0">
                <a:solidFill>
                  <a:schemeClr val="accent1"/>
                </a:solidFill>
              </a:rPr>
              <a:t>POPULATIONS AT RISK</a:t>
            </a:r>
          </a:p>
          <a:p>
            <a:pPr>
              <a:spcAft>
                <a:spcPts val="0"/>
              </a:spcAft>
            </a:pPr>
            <a:r>
              <a:rPr lang="en-US" sz="2000" dirty="0" smtClean="0">
                <a:solidFill>
                  <a:schemeClr val="accent1"/>
                </a:solidFill>
              </a:rPr>
              <a:t>Due to increased exposure:</a:t>
            </a:r>
          </a:p>
          <a:p>
            <a:pPr lvl="1">
              <a:spcAft>
                <a:spcPts val="0"/>
              </a:spcAft>
            </a:pPr>
            <a:r>
              <a:rPr lang="en-US" sz="1800" dirty="0" smtClean="0">
                <a:solidFill>
                  <a:schemeClr val="accent1"/>
                </a:solidFill>
              </a:rPr>
              <a:t>People who are doing extended or heavy physical activity, especially athletes and outdoor workers</a:t>
            </a:r>
          </a:p>
          <a:p>
            <a:pPr>
              <a:spcAft>
                <a:spcPts val="0"/>
              </a:spcAft>
            </a:pPr>
            <a:r>
              <a:rPr lang="en-US" sz="2000" dirty="0" smtClean="0">
                <a:solidFill>
                  <a:schemeClr val="accent1"/>
                </a:solidFill>
              </a:rPr>
              <a:t>Due to sensitivity:</a:t>
            </a:r>
          </a:p>
          <a:p>
            <a:pPr lvl="1">
              <a:spcAft>
                <a:spcPts val="0"/>
              </a:spcAft>
            </a:pPr>
            <a:r>
              <a:rPr lang="en-US" sz="1800" dirty="0" smtClean="0">
                <a:solidFill>
                  <a:schemeClr val="accent1"/>
                </a:solidFill>
              </a:rPr>
              <a:t>People who have lung disease</a:t>
            </a:r>
          </a:p>
          <a:p>
            <a:pPr lvl="1">
              <a:spcAft>
                <a:spcPts val="0"/>
              </a:spcAft>
            </a:pPr>
            <a:r>
              <a:rPr lang="en-US" sz="1800" dirty="0" smtClean="0">
                <a:solidFill>
                  <a:schemeClr val="accent1"/>
                </a:solidFill>
              </a:rPr>
              <a:t>Older adults and children</a:t>
            </a:r>
          </a:p>
          <a:p>
            <a:pPr lvl="1">
              <a:spcAft>
                <a:spcPts val="0"/>
              </a:spcAft>
            </a:pPr>
            <a:r>
              <a:rPr lang="en-US" sz="1800" dirty="0" smtClean="0">
                <a:solidFill>
                  <a:schemeClr val="accent1"/>
                </a:solidFill>
              </a:rPr>
              <a:t>People who have asthma or other breathing conditions like COPD</a:t>
            </a:r>
          </a:p>
          <a:p>
            <a:pPr>
              <a:spcAft>
                <a:spcPts val="0"/>
              </a:spcAft>
            </a:pPr>
            <a:endParaRPr lang="en-US" sz="2400" dirty="0" smtClean="0">
              <a:solidFill>
                <a:schemeClr val="accent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spTree>
    <p:extLst>
      <p:ext uri="{BB962C8B-B14F-4D97-AF65-F5344CB8AC3E}">
        <p14:creationId xmlns:p14="http://schemas.microsoft.com/office/powerpoint/2010/main" val="3093537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718800" cy="914400"/>
          </a:xfrm>
        </p:spPr>
        <p:txBody>
          <a:bodyPr>
            <a:normAutofit fontScale="90000"/>
          </a:bodyPr>
          <a:lstStyle/>
          <a:p>
            <a:pPr algn="l"/>
            <a:r>
              <a:rPr lang="en-US" dirty="0"/>
              <a:t>AIR POLLUTANTS AND </a:t>
            </a:r>
            <a:r>
              <a:rPr lang="en-US" dirty="0" smtClean="0"/>
              <a:t>ALLERGENS: </a:t>
            </a:r>
            <a:r>
              <a:rPr lang="en-US" dirty="0" smtClean="0">
                <a:solidFill>
                  <a:schemeClr val="accent2">
                    <a:lumMod val="60000"/>
                    <a:lumOff val="40000"/>
                  </a:schemeClr>
                </a:solidFill>
              </a:rPr>
              <a:t>PARTICULATE MATTER (PM)</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838200" y="1825625"/>
            <a:ext cx="4572000" cy="4351338"/>
          </a:xfrm>
        </p:spPr>
        <p:txBody>
          <a:bodyPr>
            <a:normAutofit/>
          </a:bodyPr>
          <a:lstStyle/>
          <a:p>
            <a:pPr marL="0" indent="0">
              <a:spcAft>
                <a:spcPts val="0"/>
              </a:spcAft>
              <a:buNone/>
            </a:pPr>
            <a:r>
              <a:rPr lang="en-US" sz="2400" b="1" dirty="0" smtClean="0">
                <a:solidFill>
                  <a:schemeClr val="accent1"/>
                </a:solidFill>
              </a:rPr>
              <a:t>HEALTH IMPACTS</a:t>
            </a:r>
          </a:p>
          <a:p>
            <a:pPr>
              <a:spcAft>
                <a:spcPts val="0"/>
              </a:spcAft>
            </a:pPr>
            <a:r>
              <a:rPr lang="en-US" sz="2000" dirty="0" smtClean="0">
                <a:solidFill>
                  <a:schemeClr val="accent1"/>
                </a:solidFill>
              </a:rPr>
              <a:t>Effects of exposure:</a:t>
            </a:r>
          </a:p>
          <a:p>
            <a:pPr lvl="1">
              <a:spcAft>
                <a:spcPts val="0"/>
              </a:spcAft>
            </a:pPr>
            <a:r>
              <a:rPr lang="en-US" sz="1800" dirty="0" smtClean="0">
                <a:solidFill>
                  <a:schemeClr val="accent1"/>
                </a:solidFill>
              </a:rPr>
              <a:t>Aggravate heart and cardiovascular diseases, as well as lung diseases like asthma and chronic obstructive pulmonary disease (COPD)</a:t>
            </a:r>
          </a:p>
          <a:p>
            <a:pPr lvl="1">
              <a:spcAft>
                <a:spcPts val="0"/>
              </a:spcAft>
            </a:pPr>
            <a:r>
              <a:rPr lang="en-US" sz="1800" dirty="0" smtClean="0">
                <a:solidFill>
                  <a:schemeClr val="accent1"/>
                </a:solidFill>
              </a:rPr>
              <a:t>When the air quality is unhealthy, people with these conditions may experience symptoms like chest pain, shortness of breath, wheezing, coughing or fatigue</a:t>
            </a:r>
          </a:p>
          <a:p>
            <a:pPr>
              <a:spcAft>
                <a:spcPts val="0"/>
              </a:spcAft>
            </a:pPr>
            <a:endParaRPr lang="en-US" sz="2400" dirty="0" smtClean="0">
              <a:solidFill>
                <a:schemeClr val="accent1"/>
              </a:solidFill>
            </a:endParaRPr>
          </a:p>
        </p:txBody>
      </p:sp>
      <p:sp>
        <p:nvSpPr>
          <p:cNvPr id="7" name="Content Placeholder 2"/>
          <p:cNvSpPr txBox="1">
            <a:spLocks/>
          </p:cNvSpPr>
          <p:nvPr/>
        </p:nvSpPr>
        <p:spPr>
          <a:xfrm>
            <a:off x="5969000" y="1825625"/>
            <a:ext cx="51308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sz="2400" b="1" dirty="0" smtClean="0">
                <a:solidFill>
                  <a:schemeClr val="accent1"/>
                </a:solidFill>
              </a:rPr>
              <a:t>POPULATIONS AT RISK</a:t>
            </a:r>
          </a:p>
          <a:p>
            <a:pPr>
              <a:spcAft>
                <a:spcPts val="0"/>
              </a:spcAft>
            </a:pPr>
            <a:r>
              <a:rPr lang="en-US" sz="2000" dirty="0" smtClean="0">
                <a:solidFill>
                  <a:schemeClr val="accent1"/>
                </a:solidFill>
              </a:rPr>
              <a:t>Due to increased exposure:</a:t>
            </a:r>
          </a:p>
          <a:p>
            <a:pPr lvl="1">
              <a:spcAft>
                <a:spcPts val="0"/>
              </a:spcAft>
            </a:pPr>
            <a:r>
              <a:rPr lang="en-US" sz="1800" dirty="0" smtClean="0">
                <a:solidFill>
                  <a:schemeClr val="accent1"/>
                </a:solidFill>
              </a:rPr>
              <a:t>People who are doing extended or heavy physical activity (like playing sports or working outdoors), especially near high-traffic corridors and/or stationary sources of PM (such as factories or power plants)</a:t>
            </a:r>
          </a:p>
          <a:p>
            <a:pPr>
              <a:spcAft>
                <a:spcPts val="0"/>
              </a:spcAft>
            </a:pPr>
            <a:r>
              <a:rPr lang="en-US" sz="2000" dirty="0" smtClean="0">
                <a:solidFill>
                  <a:schemeClr val="accent1"/>
                </a:solidFill>
              </a:rPr>
              <a:t>Due to sensitivity:</a:t>
            </a:r>
          </a:p>
          <a:p>
            <a:pPr lvl="1">
              <a:spcAft>
                <a:spcPts val="0"/>
              </a:spcAft>
            </a:pPr>
            <a:r>
              <a:rPr lang="en-US" sz="1800" dirty="0" smtClean="0">
                <a:solidFill>
                  <a:schemeClr val="accent1"/>
                </a:solidFill>
              </a:rPr>
              <a:t>People who have heart disease or high blood pressure</a:t>
            </a:r>
          </a:p>
          <a:p>
            <a:pPr lvl="1">
              <a:spcAft>
                <a:spcPts val="0"/>
              </a:spcAft>
            </a:pPr>
            <a:r>
              <a:rPr lang="en-US" sz="1800" dirty="0" smtClean="0">
                <a:solidFill>
                  <a:schemeClr val="accent1"/>
                </a:solidFill>
              </a:rPr>
              <a:t>Older adults and children</a:t>
            </a:r>
          </a:p>
          <a:p>
            <a:pPr lvl="1">
              <a:spcAft>
                <a:spcPts val="0"/>
              </a:spcAft>
            </a:pPr>
            <a:r>
              <a:rPr lang="en-US" sz="1800" dirty="0" smtClean="0">
                <a:solidFill>
                  <a:schemeClr val="accent1"/>
                </a:solidFill>
              </a:rPr>
              <a:t>People who have asthma or other breathing conditions like COPD</a:t>
            </a:r>
          </a:p>
          <a:p>
            <a:pPr>
              <a:spcAft>
                <a:spcPts val="0"/>
              </a:spcAft>
            </a:pPr>
            <a:endParaRPr lang="en-US" sz="2400" dirty="0" smtClean="0">
              <a:solidFill>
                <a:schemeClr val="accent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spTree>
    <p:extLst>
      <p:ext uri="{BB962C8B-B14F-4D97-AF65-F5344CB8AC3E}">
        <p14:creationId xmlns:p14="http://schemas.microsoft.com/office/powerpoint/2010/main" val="3534712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AIR POLLUTANTS AND </a:t>
            </a:r>
            <a:r>
              <a:rPr lang="en-US" dirty="0" smtClean="0"/>
              <a:t>ALLERGENS: </a:t>
            </a:r>
            <a:r>
              <a:rPr lang="en-US" dirty="0" smtClean="0">
                <a:solidFill>
                  <a:schemeClr val="accent2">
                    <a:lumMod val="60000"/>
                    <a:lumOff val="40000"/>
                  </a:schemeClr>
                </a:solidFill>
              </a:rPr>
              <a:t>ALLERGENIC POLLEN</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838200" y="3075781"/>
            <a:ext cx="5029200" cy="2423319"/>
          </a:xfrm>
        </p:spPr>
        <p:txBody>
          <a:bodyPr>
            <a:normAutofit/>
          </a:bodyPr>
          <a:lstStyle/>
          <a:p>
            <a:pPr>
              <a:spcAft>
                <a:spcPts val="0"/>
              </a:spcAft>
            </a:pPr>
            <a:r>
              <a:rPr lang="en-US" sz="2000" dirty="0" smtClean="0">
                <a:solidFill>
                  <a:schemeClr val="accent1"/>
                </a:solidFill>
              </a:rPr>
              <a:t>Increased production and potency of pollen</a:t>
            </a:r>
          </a:p>
          <a:p>
            <a:pPr>
              <a:spcAft>
                <a:spcPts val="0"/>
              </a:spcAft>
            </a:pPr>
            <a:r>
              <a:rPr lang="en-US" sz="2000" dirty="0" smtClean="0">
                <a:solidFill>
                  <a:schemeClr val="accent1"/>
                </a:solidFill>
              </a:rPr>
              <a:t>Longer pollen season</a:t>
            </a:r>
          </a:p>
          <a:p>
            <a:pPr>
              <a:spcAft>
                <a:spcPts val="0"/>
              </a:spcAft>
            </a:pPr>
            <a:r>
              <a:rPr lang="en-US" sz="2000" dirty="0" smtClean="0">
                <a:solidFill>
                  <a:schemeClr val="accent1"/>
                </a:solidFill>
              </a:rPr>
              <a:t>Increased proliferation of weedy plant species that produce allergenic pollen</a:t>
            </a:r>
          </a:p>
          <a:p>
            <a:pPr>
              <a:spcAft>
                <a:spcPts val="0"/>
              </a:spcAft>
            </a:pPr>
            <a:r>
              <a:rPr lang="en-US" sz="2000" dirty="0" smtClean="0">
                <a:solidFill>
                  <a:schemeClr val="accent1"/>
                </a:solidFill>
              </a:rPr>
              <a:t>Introduction of new allergen-producing plant species</a:t>
            </a:r>
            <a:endParaRPr lang="en-US" sz="1800" dirty="0" smtClean="0">
              <a:solidFill>
                <a:schemeClr val="accent1"/>
              </a:solidFill>
            </a:endParaRPr>
          </a:p>
          <a:p>
            <a:pPr>
              <a:spcAft>
                <a:spcPts val="0"/>
              </a:spcAft>
            </a:pPr>
            <a:endParaRPr lang="en-US" sz="2400" dirty="0" smtClean="0">
              <a:solidFill>
                <a:schemeClr val="accent1"/>
              </a:solidFill>
            </a:endParaRPr>
          </a:p>
        </p:txBody>
      </p:sp>
      <p:sp>
        <p:nvSpPr>
          <p:cNvPr id="5" name="Rectangle 4"/>
          <p:cNvSpPr/>
          <p:nvPr/>
        </p:nvSpPr>
        <p:spPr>
          <a:xfrm>
            <a:off x="5994400" y="1427460"/>
            <a:ext cx="6223000" cy="523220"/>
          </a:xfrm>
          <a:prstGeom prst="rect">
            <a:avLst/>
          </a:prstGeom>
        </p:spPr>
        <p:txBody>
          <a:bodyPr wrap="square">
            <a:spAutoFit/>
          </a:bodyPr>
          <a:lstStyle/>
          <a:p>
            <a:r>
              <a:rPr lang="en-US" altLang="en-US" sz="1600" b="1" dirty="0"/>
              <a:t>Increase in </a:t>
            </a:r>
            <a:r>
              <a:rPr lang="en-US" altLang="en-US" sz="1600" b="1" dirty="0" smtClean="0"/>
              <a:t>duration </a:t>
            </a:r>
            <a:r>
              <a:rPr lang="en-US" altLang="en-US" sz="1600" b="1" dirty="0"/>
              <a:t>of ragweed pollen </a:t>
            </a:r>
            <a:r>
              <a:rPr lang="en-US" altLang="en-US" sz="1600" b="1" dirty="0" smtClean="0"/>
              <a:t>season, in &amp; </a:t>
            </a:r>
            <a:r>
              <a:rPr lang="en-US" altLang="en-US" sz="1600" b="1" dirty="0"/>
              <a:t>around Minnesota</a:t>
            </a:r>
            <a:r>
              <a:rPr lang="en-US" altLang="en-US" sz="1200" b="1" dirty="0" smtClean="0"/>
              <a:t>.</a:t>
            </a:r>
          </a:p>
          <a:p>
            <a:r>
              <a:rPr lang="en-US" altLang="en-US" sz="1200" dirty="0" smtClean="0"/>
              <a:t> Source: US EPA</a:t>
            </a:r>
            <a:endParaRPr lang="en-US" sz="1200" dirty="0"/>
          </a:p>
        </p:txBody>
      </p:sp>
      <p:pic>
        <p:nvPicPr>
          <p:cNvPr id="4" name="Picture 3" descr="Map showing the change in ragweed pollen season" title="Map showing the change in ragweed pollen season"/>
          <p:cNvPicPr>
            <a:picLocks noChangeAspect="1"/>
          </p:cNvPicPr>
          <p:nvPr/>
        </p:nvPicPr>
        <p:blipFill rotWithShape="1">
          <a:blip r:embed="rId3">
            <a:extLst>
              <a:ext uri="{28A0092B-C50C-407E-A947-70E740481C1C}">
                <a14:useLocalDpi xmlns:a14="http://schemas.microsoft.com/office/drawing/2010/main" val="0"/>
              </a:ext>
            </a:extLst>
          </a:blip>
          <a:srcRect l="3502" t="2999" r="2636" b="24224"/>
          <a:stretch/>
        </p:blipFill>
        <p:spPr>
          <a:xfrm>
            <a:off x="6070600" y="1950680"/>
            <a:ext cx="6121400" cy="489462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spTree>
    <p:extLst>
      <p:ext uri="{BB962C8B-B14F-4D97-AF65-F5344CB8AC3E}">
        <p14:creationId xmlns:p14="http://schemas.microsoft.com/office/powerpoint/2010/main" val="1248579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AIR POLLUTANTS AND </a:t>
            </a:r>
            <a:r>
              <a:rPr lang="en-US" dirty="0" smtClean="0"/>
              <a:t>ALLERGENS: </a:t>
            </a:r>
            <a:r>
              <a:rPr lang="en-US" dirty="0" smtClean="0">
                <a:solidFill>
                  <a:schemeClr val="accent2">
                    <a:lumMod val="60000"/>
                    <a:lumOff val="40000"/>
                  </a:schemeClr>
                </a:solidFill>
              </a:rPr>
              <a:t>MOLD GROWTH</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6096000" y="2250280"/>
            <a:ext cx="5397500" cy="3286920"/>
          </a:xfrm>
        </p:spPr>
        <p:txBody>
          <a:bodyPr>
            <a:normAutofit/>
          </a:bodyPr>
          <a:lstStyle/>
          <a:p>
            <a:pPr marL="0" indent="0">
              <a:spcAft>
                <a:spcPts val="0"/>
              </a:spcAft>
              <a:buNone/>
            </a:pPr>
            <a:r>
              <a:rPr lang="en-US" sz="2400" b="1" dirty="0" smtClean="0">
                <a:solidFill>
                  <a:schemeClr val="accent1"/>
                </a:solidFill>
              </a:rPr>
              <a:t>Mold growth is encouraged by moisture:</a:t>
            </a:r>
          </a:p>
          <a:p>
            <a:pPr>
              <a:spcAft>
                <a:spcPts val="0"/>
              </a:spcAft>
            </a:pPr>
            <a:r>
              <a:rPr lang="en-US" sz="2000" dirty="0" smtClean="0">
                <a:solidFill>
                  <a:schemeClr val="accent1"/>
                </a:solidFill>
              </a:rPr>
              <a:t>Increased precipitation and flooding</a:t>
            </a:r>
          </a:p>
          <a:p>
            <a:pPr>
              <a:spcAft>
                <a:spcPts val="0"/>
              </a:spcAft>
            </a:pPr>
            <a:r>
              <a:rPr lang="en-US" sz="2000" dirty="0" smtClean="0">
                <a:solidFill>
                  <a:schemeClr val="accent1"/>
                </a:solidFill>
              </a:rPr>
              <a:t>Increased humidity</a:t>
            </a:r>
          </a:p>
          <a:p>
            <a:pPr>
              <a:spcAft>
                <a:spcPts val="0"/>
              </a:spcAft>
            </a:pPr>
            <a:r>
              <a:rPr lang="en-US" sz="2000" dirty="0" smtClean="0">
                <a:solidFill>
                  <a:schemeClr val="accent1"/>
                </a:solidFill>
              </a:rPr>
              <a:t>Increase in plant growth and plant biomass decay (leaf litter)</a:t>
            </a:r>
          </a:p>
          <a:p>
            <a:pPr>
              <a:spcAft>
                <a:spcPts val="0"/>
              </a:spcAft>
            </a:pPr>
            <a:r>
              <a:rPr lang="en-US" sz="2000" dirty="0" smtClean="0">
                <a:solidFill>
                  <a:schemeClr val="accent1"/>
                </a:solidFill>
              </a:rPr>
              <a:t>Improper installation or management of air conditioning systems can create conditions ripe for mold</a:t>
            </a:r>
            <a:endParaRPr lang="en-US" sz="1800" dirty="0" smtClean="0">
              <a:solidFill>
                <a:schemeClr val="accent1"/>
              </a:solidFill>
            </a:endParaRPr>
          </a:p>
          <a:p>
            <a:pPr>
              <a:spcAft>
                <a:spcPts val="0"/>
              </a:spcAft>
            </a:pPr>
            <a:endParaRPr lang="en-US" sz="2400" dirty="0" smtClean="0">
              <a:solidFill>
                <a:schemeClr val="accent1"/>
              </a:solidFill>
            </a:endParaRPr>
          </a:p>
        </p:txBody>
      </p:sp>
      <p:pic>
        <p:nvPicPr>
          <p:cNvPr id="4" name="Picture 3" descr="2016 flood impacts in Waseca, MN" title="2016 flood impacts in Waseca, MN"/>
          <p:cNvPicPr>
            <a:picLocks noChangeAspect="1"/>
          </p:cNvPicPr>
          <p:nvPr/>
        </p:nvPicPr>
        <p:blipFill rotWithShape="1">
          <a:blip r:embed="rId3" cstate="print">
            <a:extLst>
              <a:ext uri="{28A0092B-C50C-407E-A947-70E740481C1C}">
                <a14:useLocalDpi xmlns:a14="http://schemas.microsoft.com/office/drawing/2010/main" val="0"/>
              </a:ext>
            </a:extLst>
          </a:blip>
          <a:srcRect r="19444"/>
          <a:stretch/>
        </p:blipFill>
        <p:spPr>
          <a:xfrm rot="5400000">
            <a:off x="-190500" y="1511300"/>
            <a:ext cx="5524500" cy="514350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2556719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2"/>
                </a:solidFill>
              </a:rPr>
              <a:t>Health Impacts of Climate Change</a:t>
            </a:r>
          </a:p>
          <a:p>
            <a:pPr lvl="1">
              <a:spcAft>
                <a:spcPts val="0"/>
              </a:spcAft>
            </a:pPr>
            <a:r>
              <a:rPr lang="en-US" dirty="0" smtClean="0">
                <a:solidFill>
                  <a:schemeClr val="accent1"/>
                </a:solidFill>
              </a:rPr>
              <a:t>Extreme Heat Events</a:t>
            </a:r>
          </a:p>
          <a:p>
            <a:pPr lvl="1">
              <a:spcAft>
                <a:spcPts val="0"/>
              </a:spcAft>
            </a:pPr>
            <a:r>
              <a:rPr lang="en-US" dirty="0" smtClean="0"/>
              <a:t>Air Quality: Pollutants and Allergens</a:t>
            </a:r>
          </a:p>
          <a:p>
            <a:pPr lvl="1">
              <a:spcAft>
                <a:spcPts val="0"/>
              </a:spcAft>
            </a:pPr>
            <a:r>
              <a:rPr lang="en-US" dirty="0" smtClean="0">
                <a:solidFill>
                  <a:schemeClr val="accent2"/>
                </a:solidFill>
              </a:rPr>
              <a:t>Flooding and Drought</a:t>
            </a:r>
          </a:p>
          <a:p>
            <a:pPr lvl="1">
              <a:spcAft>
                <a:spcPts val="0"/>
              </a:spcAft>
            </a:pPr>
            <a:r>
              <a:rPr lang="en-US" dirty="0" smtClean="0"/>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2766474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t>Health Impacts of Climate Change</a:t>
            </a:r>
          </a:p>
          <a:p>
            <a:pPr lvl="1">
              <a:spcAft>
                <a:spcPts val="0"/>
              </a:spcAft>
            </a:pPr>
            <a:r>
              <a:rPr lang="en-US" dirty="0" smtClean="0"/>
              <a:t>Extreme Heat Events</a:t>
            </a:r>
          </a:p>
          <a:p>
            <a:pPr lvl="1">
              <a:spcAft>
                <a:spcPts val="0"/>
              </a:spcAft>
            </a:pPr>
            <a:r>
              <a:rPr lang="en-US" dirty="0" smtClean="0"/>
              <a:t>Air Quality: Pollutants and Allergens</a:t>
            </a:r>
          </a:p>
          <a:p>
            <a:pPr lvl="1">
              <a:spcAft>
                <a:spcPts val="0"/>
              </a:spcAft>
            </a:pPr>
            <a:r>
              <a:rPr lang="en-US" dirty="0" smtClean="0"/>
              <a:t>Flooding and Drought</a:t>
            </a:r>
          </a:p>
          <a:p>
            <a:pPr lvl="1">
              <a:spcAft>
                <a:spcPts val="0"/>
              </a:spcAft>
            </a:pPr>
            <a:r>
              <a:rPr lang="en-US" dirty="0" smtClean="0"/>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5611567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FLOODING</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253583" y="2005012"/>
            <a:ext cx="5029200" cy="4351338"/>
          </a:xfrm>
        </p:spPr>
        <p:txBody>
          <a:bodyPr>
            <a:normAutofit/>
          </a:bodyPr>
          <a:lstStyle/>
          <a:p>
            <a:pPr marL="0" indent="0">
              <a:spcAft>
                <a:spcPts val="0"/>
              </a:spcAft>
              <a:buNone/>
            </a:pPr>
            <a:r>
              <a:rPr lang="en-US" sz="2400" b="1" dirty="0" smtClean="0">
                <a:solidFill>
                  <a:schemeClr val="accent1"/>
                </a:solidFill>
              </a:rPr>
              <a:t>HEALTH IMPACTS</a:t>
            </a:r>
          </a:p>
          <a:p>
            <a:pPr>
              <a:spcAft>
                <a:spcPts val="0"/>
              </a:spcAft>
            </a:pPr>
            <a:r>
              <a:rPr lang="en-US" sz="2000" dirty="0" smtClean="0">
                <a:solidFill>
                  <a:schemeClr val="accent1"/>
                </a:solidFill>
              </a:rPr>
              <a:t>Physical injuries (including drowning)</a:t>
            </a:r>
          </a:p>
          <a:p>
            <a:pPr>
              <a:spcAft>
                <a:spcPts val="0"/>
              </a:spcAft>
            </a:pPr>
            <a:r>
              <a:rPr lang="en-US" sz="2000" dirty="0" smtClean="0">
                <a:solidFill>
                  <a:schemeClr val="accent1"/>
                </a:solidFill>
              </a:rPr>
              <a:t>Allergies (mold)</a:t>
            </a:r>
          </a:p>
          <a:p>
            <a:pPr>
              <a:spcAft>
                <a:spcPts val="0"/>
              </a:spcAft>
            </a:pPr>
            <a:r>
              <a:rPr lang="en-US" sz="2000" dirty="0" smtClean="0">
                <a:solidFill>
                  <a:schemeClr val="accent1"/>
                </a:solidFill>
              </a:rPr>
              <a:t>Food and water-borne illnesses</a:t>
            </a:r>
          </a:p>
          <a:p>
            <a:pPr>
              <a:spcAft>
                <a:spcPts val="0"/>
              </a:spcAft>
            </a:pPr>
            <a:r>
              <a:rPr lang="en-US" sz="2000" dirty="0" smtClean="0">
                <a:solidFill>
                  <a:schemeClr val="accent1"/>
                </a:solidFill>
              </a:rPr>
              <a:t>Food insecurity</a:t>
            </a:r>
          </a:p>
          <a:p>
            <a:pPr>
              <a:spcAft>
                <a:spcPts val="0"/>
              </a:spcAft>
            </a:pPr>
            <a:r>
              <a:rPr lang="en-US" sz="2000" dirty="0" smtClean="0">
                <a:solidFill>
                  <a:schemeClr val="accent1"/>
                </a:solidFill>
              </a:rPr>
              <a:t>Displacement</a:t>
            </a:r>
          </a:p>
          <a:p>
            <a:pPr>
              <a:spcAft>
                <a:spcPts val="0"/>
              </a:spcAft>
            </a:pPr>
            <a:r>
              <a:rPr lang="en-US" sz="2000" dirty="0" smtClean="0">
                <a:solidFill>
                  <a:schemeClr val="accent1"/>
                </a:solidFill>
              </a:rPr>
              <a:t>Mental health issues</a:t>
            </a:r>
          </a:p>
          <a:p>
            <a:pPr>
              <a:spcAft>
                <a:spcPts val="0"/>
              </a:spcAft>
            </a:pPr>
            <a:r>
              <a:rPr lang="en-US" sz="2000" dirty="0" smtClean="0">
                <a:solidFill>
                  <a:schemeClr val="accent1"/>
                </a:solidFill>
              </a:rPr>
              <a:t>Interruption of emergency services</a:t>
            </a:r>
            <a:endParaRPr lang="en-US" sz="1800" dirty="0" smtClean="0">
              <a:solidFill>
                <a:schemeClr val="accent1"/>
              </a:solidFill>
            </a:endParaRPr>
          </a:p>
          <a:p>
            <a:pPr>
              <a:spcAft>
                <a:spcPts val="0"/>
              </a:spcAft>
            </a:pPr>
            <a:endParaRPr lang="en-US" sz="2400" dirty="0" smtClean="0">
              <a:solidFill>
                <a:schemeClr val="accent1"/>
              </a:solidFill>
            </a:endParaRPr>
          </a:p>
        </p:txBody>
      </p:sp>
      <p:pic>
        <p:nvPicPr>
          <p:cNvPr id="5" name="Picture 4" descr="City of Waseca 2016 Flood Impacts" title="City of Waseca 2016 Flood Impac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226" y="7482804"/>
            <a:ext cx="1945551" cy="1459163"/>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30</a:t>
            </a:fld>
            <a:endParaRPr lang="en-US" dirty="0"/>
          </a:p>
        </p:txBody>
      </p:sp>
      <p:pic>
        <p:nvPicPr>
          <p:cNvPr id="1026" name="Picture 2" descr="https://gis.co.waseca.mn.us/arcgis/rest/services/CountyServices/Flood2016Pics_FeatureService/MapServer/0/4402/attachments/44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677" y="1330598"/>
            <a:ext cx="7400323" cy="552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52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DROUGHT</a:t>
            </a:r>
            <a:endParaRPr lang="en-US" dirty="0">
              <a:solidFill>
                <a:schemeClr val="accent2">
                  <a:lumMod val="60000"/>
                  <a:lumOff val="40000"/>
                </a:schemeClr>
              </a:solidFill>
            </a:endParaRPr>
          </a:p>
        </p:txBody>
      </p:sp>
      <p:sp>
        <p:nvSpPr>
          <p:cNvPr id="5" name="Rectangle 4"/>
          <p:cNvSpPr/>
          <p:nvPr/>
        </p:nvSpPr>
        <p:spPr>
          <a:xfrm>
            <a:off x="838198" y="1884654"/>
            <a:ext cx="10515601" cy="954107"/>
          </a:xfrm>
          <a:prstGeom prst="rect">
            <a:avLst/>
          </a:prstGeom>
        </p:spPr>
        <p:txBody>
          <a:bodyPr wrap="square">
            <a:spAutoFit/>
          </a:bodyPr>
          <a:lstStyle/>
          <a:p>
            <a:r>
              <a:rPr lang="en-US" sz="2800" b="1" dirty="0">
                <a:solidFill>
                  <a:schemeClr val="accent1"/>
                </a:solidFill>
              </a:rPr>
              <a:t>Changing natural and social factors play a role in how drought affects our society, economy and environment. Factors include:</a:t>
            </a:r>
          </a:p>
        </p:txBody>
      </p:sp>
      <p:sp>
        <p:nvSpPr>
          <p:cNvPr id="3" name="Content Placeholder 2"/>
          <p:cNvSpPr>
            <a:spLocks noGrp="1"/>
          </p:cNvSpPr>
          <p:nvPr>
            <p:ph idx="1"/>
          </p:nvPr>
        </p:nvSpPr>
        <p:spPr>
          <a:xfrm>
            <a:off x="838198" y="2982781"/>
            <a:ext cx="10344463" cy="1663908"/>
          </a:xfrm>
        </p:spPr>
        <p:txBody>
          <a:bodyPr numCol="2">
            <a:normAutofit/>
          </a:bodyPr>
          <a:lstStyle/>
          <a:p>
            <a:pPr>
              <a:spcAft>
                <a:spcPts val="0"/>
              </a:spcAft>
            </a:pPr>
            <a:r>
              <a:rPr lang="en-US" sz="2200" dirty="0" smtClean="0">
                <a:solidFill>
                  <a:schemeClr val="accent1"/>
                </a:solidFill>
              </a:rPr>
              <a:t>Timing of drought</a:t>
            </a:r>
          </a:p>
          <a:p>
            <a:pPr>
              <a:spcAft>
                <a:spcPts val="0"/>
              </a:spcAft>
            </a:pPr>
            <a:r>
              <a:rPr lang="en-US" sz="2200" dirty="0" smtClean="0">
                <a:solidFill>
                  <a:schemeClr val="accent1"/>
                </a:solidFill>
              </a:rPr>
              <a:t>Temperature</a:t>
            </a:r>
          </a:p>
          <a:p>
            <a:pPr>
              <a:spcAft>
                <a:spcPts val="0"/>
              </a:spcAft>
            </a:pPr>
            <a:r>
              <a:rPr lang="en-US" sz="2200" dirty="0" smtClean="0">
                <a:solidFill>
                  <a:schemeClr val="accent1"/>
                </a:solidFill>
              </a:rPr>
              <a:t>Population density and growth</a:t>
            </a:r>
          </a:p>
          <a:p>
            <a:pPr>
              <a:spcAft>
                <a:spcPts val="0"/>
              </a:spcAft>
            </a:pPr>
            <a:r>
              <a:rPr lang="en-US" sz="2200" dirty="0" smtClean="0">
                <a:solidFill>
                  <a:schemeClr val="accent1"/>
                </a:solidFill>
              </a:rPr>
              <a:t>Development and implementation of water supply technology</a:t>
            </a:r>
          </a:p>
          <a:p>
            <a:pPr>
              <a:spcAft>
                <a:spcPts val="0"/>
              </a:spcAft>
            </a:pPr>
            <a:r>
              <a:rPr lang="en-US" sz="2200" dirty="0" smtClean="0">
                <a:solidFill>
                  <a:schemeClr val="accent1"/>
                </a:solidFill>
              </a:rPr>
              <a:t>Land use patterns</a:t>
            </a:r>
          </a:p>
          <a:p>
            <a:pPr>
              <a:spcAft>
                <a:spcPts val="0"/>
              </a:spcAft>
            </a:pPr>
            <a:endParaRPr lang="en-US" sz="2400" dirty="0" smtClean="0">
              <a:solidFill>
                <a:schemeClr val="accent1"/>
              </a:solidFill>
            </a:endParaRPr>
          </a:p>
        </p:txBody>
      </p:sp>
      <p:pic>
        <p:nvPicPr>
          <p:cNvPr id="4" name="Picture 3" descr="Dry ground" title="Dry ground"/>
          <p:cNvPicPr>
            <a:picLocks noChangeAspect="1"/>
          </p:cNvPicPr>
          <p:nvPr/>
        </p:nvPicPr>
        <p:blipFill rotWithShape="1">
          <a:blip r:embed="rId3" cstate="print">
            <a:extLst>
              <a:ext uri="{28A0092B-C50C-407E-A947-70E740481C1C}">
                <a14:useLocalDpi xmlns:a14="http://schemas.microsoft.com/office/drawing/2010/main" val="0"/>
              </a:ext>
            </a:extLst>
          </a:blip>
          <a:srcRect l="123" t="41660" r="-123" b="37999"/>
          <a:stretch/>
        </p:blipFill>
        <p:spPr>
          <a:xfrm>
            <a:off x="14990" y="5216576"/>
            <a:ext cx="12192000" cy="1648919"/>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1853422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DROUGHT</a:t>
            </a:r>
            <a:endParaRPr lang="en-US" dirty="0">
              <a:solidFill>
                <a:schemeClr val="accent2">
                  <a:lumMod val="60000"/>
                  <a:lumOff val="40000"/>
                </a:schemeClr>
              </a:solidFill>
            </a:endParaRPr>
          </a:p>
        </p:txBody>
      </p:sp>
      <p:sp>
        <p:nvSpPr>
          <p:cNvPr id="3" name="Content Placeholder 2"/>
          <p:cNvSpPr>
            <a:spLocks noGrp="1"/>
          </p:cNvSpPr>
          <p:nvPr>
            <p:ph idx="1"/>
          </p:nvPr>
        </p:nvSpPr>
        <p:spPr>
          <a:xfrm>
            <a:off x="838200" y="2294121"/>
            <a:ext cx="5029200" cy="3598782"/>
          </a:xfrm>
        </p:spPr>
        <p:txBody>
          <a:bodyPr>
            <a:normAutofit/>
          </a:bodyPr>
          <a:lstStyle/>
          <a:p>
            <a:pPr marL="0" indent="0">
              <a:spcAft>
                <a:spcPts val="0"/>
              </a:spcAft>
              <a:buNone/>
            </a:pPr>
            <a:r>
              <a:rPr lang="en-US" sz="2400" b="1" dirty="0" smtClean="0">
                <a:solidFill>
                  <a:schemeClr val="accent1"/>
                </a:solidFill>
              </a:rPr>
              <a:t>HEALTH IMPACTS</a:t>
            </a:r>
          </a:p>
          <a:p>
            <a:pPr>
              <a:spcAft>
                <a:spcPts val="0"/>
              </a:spcAft>
            </a:pPr>
            <a:r>
              <a:rPr lang="en-US" sz="2000" dirty="0" smtClean="0">
                <a:solidFill>
                  <a:schemeClr val="accent1"/>
                </a:solidFill>
              </a:rPr>
              <a:t>Reduced lake and wetland levels and stream flows</a:t>
            </a:r>
          </a:p>
          <a:p>
            <a:pPr>
              <a:spcAft>
                <a:spcPts val="0"/>
              </a:spcAft>
            </a:pPr>
            <a:r>
              <a:rPr lang="en-US" sz="2000" dirty="0" smtClean="0">
                <a:solidFill>
                  <a:schemeClr val="accent1"/>
                </a:solidFill>
              </a:rPr>
              <a:t>Potential concentration of pollutants</a:t>
            </a:r>
          </a:p>
          <a:p>
            <a:pPr>
              <a:spcAft>
                <a:spcPts val="0"/>
              </a:spcAft>
            </a:pPr>
            <a:r>
              <a:rPr lang="en-US" sz="2000" dirty="0" smtClean="0">
                <a:solidFill>
                  <a:schemeClr val="accent1"/>
                </a:solidFill>
              </a:rPr>
              <a:t>Decreased water supply for drinking and agriculture</a:t>
            </a:r>
          </a:p>
          <a:p>
            <a:pPr>
              <a:spcAft>
                <a:spcPts val="0"/>
              </a:spcAft>
            </a:pPr>
            <a:r>
              <a:rPr lang="en-US" sz="2000" dirty="0" smtClean="0">
                <a:solidFill>
                  <a:schemeClr val="accent1"/>
                </a:solidFill>
              </a:rPr>
              <a:t>Negative effects on soil moisture and crop progress will impact food security</a:t>
            </a:r>
          </a:p>
          <a:p>
            <a:pPr>
              <a:spcAft>
                <a:spcPts val="0"/>
              </a:spcAft>
            </a:pPr>
            <a:r>
              <a:rPr lang="en-US" sz="2000" dirty="0" smtClean="0">
                <a:solidFill>
                  <a:schemeClr val="accent1"/>
                </a:solidFill>
              </a:rPr>
              <a:t>Increased risk of wildfires</a:t>
            </a:r>
            <a:endParaRPr lang="en-US" sz="1800" dirty="0" smtClean="0">
              <a:solidFill>
                <a:schemeClr val="accent1"/>
              </a:solidFill>
            </a:endParaRPr>
          </a:p>
          <a:p>
            <a:pPr>
              <a:spcAft>
                <a:spcPts val="0"/>
              </a:spcAft>
            </a:pPr>
            <a:endParaRPr lang="en-US" sz="2400" dirty="0" smtClean="0">
              <a:solidFill>
                <a:schemeClr val="accent1"/>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pic>
        <p:nvPicPr>
          <p:cNvPr id="4" name="Picture 3" descr="Pond drying up" title="Pond drying up"/>
          <p:cNvPicPr>
            <a:picLocks noChangeAspect="1"/>
          </p:cNvPicPr>
          <p:nvPr/>
        </p:nvPicPr>
        <p:blipFill rotWithShape="1">
          <a:blip r:embed="rId3">
            <a:extLst>
              <a:ext uri="{28A0092B-C50C-407E-A947-70E740481C1C}">
                <a14:useLocalDpi xmlns:a14="http://schemas.microsoft.com/office/drawing/2010/main" val="0"/>
              </a:ext>
            </a:extLst>
          </a:blip>
          <a:srcRect t="1872"/>
          <a:stretch/>
        </p:blipFill>
        <p:spPr>
          <a:xfrm>
            <a:off x="8038214" y="1339703"/>
            <a:ext cx="4153786" cy="3077201"/>
          </a:xfrm>
          <a:prstGeom prst="rect">
            <a:avLst/>
          </a:prstGeom>
        </p:spPr>
      </p:pic>
      <p:pic>
        <p:nvPicPr>
          <p:cNvPr id="2050" name="Picture 2" descr="Corn field affected by drought conditions" title="Corn field affected by drought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214" y="4095731"/>
            <a:ext cx="4153786" cy="276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885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2"/>
                </a:solidFill>
              </a:rPr>
              <a:t>Health Impacts of Climate Change</a:t>
            </a:r>
          </a:p>
          <a:p>
            <a:pPr lvl="1">
              <a:spcAft>
                <a:spcPts val="0"/>
              </a:spcAft>
            </a:pPr>
            <a:r>
              <a:rPr lang="en-US" dirty="0" smtClean="0">
                <a:solidFill>
                  <a:schemeClr val="accent1"/>
                </a:solidFill>
              </a:rPr>
              <a:t>Extreme Heat Events</a:t>
            </a:r>
          </a:p>
          <a:p>
            <a:pPr lvl="1">
              <a:spcAft>
                <a:spcPts val="0"/>
              </a:spcAft>
            </a:pPr>
            <a:r>
              <a:rPr lang="en-US" dirty="0" smtClean="0"/>
              <a:t>Air Quality: Pollutants and Allergens</a:t>
            </a:r>
          </a:p>
          <a:p>
            <a:pPr lvl="1">
              <a:spcAft>
                <a:spcPts val="0"/>
              </a:spcAft>
            </a:pPr>
            <a:r>
              <a:rPr lang="en-US" dirty="0" smtClean="0">
                <a:solidFill>
                  <a:schemeClr val="accent1"/>
                </a:solidFill>
              </a:rPr>
              <a:t>Flooding and Drought</a:t>
            </a:r>
          </a:p>
          <a:p>
            <a:pPr lvl="1">
              <a:spcAft>
                <a:spcPts val="0"/>
              </a:spcAft>
            </a:pPr>
            <a:r>
              <a:rPr lang="en-US" dirty="0" smtClean="0">
                <a:solidFill>
                  <a:schemeClr val="accent2"/>
                </a:solidFill>
              </a:rPr>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2145752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OTHER IMPACTS: </a:t>
            </a:r>
            <a:r>
              <a:rPr lang="en-US" dirty="0" smtClean="0">
                <a:solidFill>
                  <a:schemeClr val="accent2"/>
                </a:solidFill>
              </a:rPr>
              <a:t>VECTORBORNE DISEASE</a:t>
            </a:r>
            <a:endParaRPr lang="en-US" dirty="0">
              <a:solidFill>
                <a:schemeClr val="accent2"/>
              </a:solidFill>
            </a:endParaRPr>
          </a:p>
        </p:txBody>
      </p:sp>
      <p:pic>
        <p:nvPicPr>
          <p:cNvPr id="7" name="Picture 6" descr="Map showing the distribution of Lyme diseases cases by county in Minnesota" title="Map showing the distribution of Lyme diseases cases by county in Minnesota"/>
          <p:cNvPicPr>
            <a:picLocks noChangeAspect="1"/>
          </p:cNvPicPr>
          <p:nvPr/>
        </p:nvPicPr>
        <p:blipFill rotWithShape="1">
          <a:blip r:embed="rId3"/>
          <a:srcRect t="18959"/>
          <a:stretch/>
        </p:blipFill>
        <p:spPr>
          <a:xfrm>
            <a:off x="441986" y="1654073"/>
            <a:ext cx="11310304" cy="5112372"/>
          </a:xfrm>
          <a:prstGeom prst="rect">
            <a:avLst/>
          </a:prstGeom>
        </p:spPr>
      </p:pic>
      <p:sp>
        <p:nvSpPr>
          <p:cNvPr id="3" name="Content Placeholder 2"/>
          <p:cNvSpPr>
            <a:spLocks noGrp="1"/>
          </p:cNvSpPr>
          <p:nvPr>
            <p:ph idx="1"/>
          </p:nvPr>
        </p:nvSpPr>
        <p:spPr>
          <a:xfrm>
            <a:off x="838200" y="1522412"/>
            <a:ext cx="10515600" cy="447675"/>
          </a:xfrm>
        </p:spPr>
        <p:txBody>
          <a:bodyPr>
            <a:normAutofit lnSpcReduction="10000"/>
          </a:bodyPr>
          <a:lstStyle/>
          <a:p>
            <a:pPr marL="0" indent="0" algn="ctr">
              <a:spcAft>
                <a:spcPts val="0"/>
              </a:spcAft>
              <a:buNone/>
            </a:pPr>
            <a:r>
              <a:rPr lang="en-US" sz="2400" b="1" dirty="0" smtClean="0">
                <a:solidFill>
                  <a:schemeClr val="accent1"/>
                </a:solidFill>
              </a:rPr>
              <a:t>Distribution of MN Lyme Disease Cases by County of Residence, 1996-2013</a:t>
            </a:r>
          </a:p>
        </p:txBody>
      </p: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spTree>
    <p:extLst>
      <p:ext uri="{BB962C8B-B14F-4D97-AF65-F5344CB8AC3E}">
        <p14:creationId xmlns:p14="http://schemas.microsoft.com/office/powerpoint/2010/main" val="3998395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OTHER IMPACTS: </a:t>
            </a:r>
            <a:r>
              <a:rPr lang="en-US" dirty="0" smtClean="0">
                <a:solidFill>
                  <a:schemeClr val="accent2"/>
                </a:solidFill>
              </a:rPr>
              <a:t>POWER OUTAGES</a:t>
            </a:r>
            <a:endParaRPr lang="en-US" dirty="0">
              <a:solidFill>
                <a:schemeClr val="accent2"/>
              </a:solidFill>
            </a:endParaRPr>
          </a:p>
        </p:txBody>
      </p:sp>
      <p:sp>
        <p:nvSpPr>
          <p:cNvPr id="3" name="Content Placeholder 2"/>
          <p:cNvSpPr>
            <a:spLocks noGrp="1"/>
          </p:cNvSpPr>
          <p:nvPr>
            <p:ph idx="1"/>
          </p:nvPr>
        </p:nvSpPr>
        <p:spPr>
          <a:xfrm>
            <a:off x="838200" y="1990517"/>
            <a:ext cx="4851400" cy="3945588"/>
          </a:xfrm>
        </p:spPr>
        <p:txBody>
          <a:bodyPr>
            <a:noAutofit/>
          </a:bodyPr>
          <a:lstStyle/>
          <a:p>
            <a:pPr>
              <a:spcAft>
                <a:spcPts val="0"/>
              </a:spcAft>
            </a:pPr>
            <a:r>
              <a:rPr lang="en-US" sz="2200" dirty="0" smtClean="0">
                <a:solidFill>
                  <a:schemeClr val="accent1"/>
                </a:solidFill>
              </a:rPr>
              <a:t>Demand for electricity increases in warmer climates for air conditioning</a:t>
            </a:r>
          </a:p>
          <a:p>
            <a:pPr>
              <a:spcAft>
                <a:spcPts val="0"/>
              </a:spcAft>
            </a:pPr>
            <a:r>
              <a:rPr lang="en-US" sz="2200" dirty="0" smtClean="0">
                <a:solidFill>
                  <a:schemeClr val="accent1"/>
                </a:solidFill>
              </a:rPr>
              <a:t>Increased temperatures may reduce power production efficacy in facilities that require water for cooling</a:t>
            </a:r>
          </a:p>
          <a:p>
            <a:pPr>
              <a:spcAft>
                <a:spcPts val="0"/>
              </a:spcAft>
            </a:pPr>
            <a:r>
              <a:rPr lang="en-US" sz="2200" dirty="0" smtClean="0">
                <a:solidFill>
                  <a:schemeClr val="accent1"/>
                </a:solidFill>
              </a:rPr>
              <a:t>Improper generator use during power outages can lead to carbon monoxide poisoning</a:t>
            </a:r>
          </a:p>
          <a:p>
            <a:pPr>
              <a:spcAft>
                <a:spcPts val="0"/>
              </a:spcAft>
            </a:pPr>
            <a:r>
              <a:rPr lang="en-US" sz="2200" dirty="0" smtClean="0">
                <a:solidFill>
                  <a:schemeClr val="accent1"/>
                </a:solidFill>
              </a:rPr>
              <a:t>Brown outs used for load reduction in an emergency may prevent black outs, but can have other impacts</a:t>
            </a:r>
          </a:p>
        </p:txBody>
      </p:sp>
      <p:pic>
        <p:nvPicPr>
          <p:cNvPr id="4" name="Picture 3" descr="Power lines" title="Power lines"/>
          <p:cNvPicPr>
            <a:picLocks noChangeAspect="1"/>
          </p:cNvPicPr>
          <p:nvPr/>
        </p:nvPicPr>
        <p:blipFill rotWithShape="1">
          <a:blip r:embed="rId3" cstate="print">
            <a:extLst>
              <a:ext uri="{28A0092B-C50C-407E-A947-70E740481C1C}">
                <a14:useLocalDpi xmlns:a14="http://schemas.microsoft.com/office/drawing/2010/main" val="0"/>
              </a:ext>
            </a:extLst>
          </a:blip>
          <a:srcRect l="20399" r="23847"/>
          <a:stretch/>
        </p:blipFill>
        <p:spPr>
          <a:xfrm>
            <a:off x="7180289" y="1300637"/>
            <a:ext cx="5011711" cy="5557363"/>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4193995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OTHER IMPACTS: </a:t>
            </a:r>
            <a:r>
              <a:rPr lang="en-US" dirty="0" smtClean="0">
                <a:solidFill>
                  <a:schemeClr val="accent2"/>
                </a:solidFill>
              </a:rPr>
              <a:t>HEALTH EQUITY</a:t>
            </a:r>
            <a:endParaRPr lang="en-US" dirty="0">
              <a:solidFill>
                <a:schemeClr val="accent2"/>
              </a:solidFill>
            </a:endParaRPr>
          </a:p>
        </p:txBody>
      </p:sp>
      <p:sp>
        <p:nvSpPr>
          <p:cNvPr id="5" name="Content Placeholder 4"/>
          <p:cNvSpPr>
            <a:spLocks noGrp="1"/>
          </p:cNvSpPr>
          <p:nvPr>
            <p:ph idx="1"/>
          </p:nvPr>
        </p:nvSpPr>
        <p:spPr>
          <a:xfrm>
            <a:off x="838200" y="1825625"/>
            <a:ext cx="4256314" cy="4627426"/>
          </a:xfrm>
        </p:spPr>
        <p:txBody>
          <a:bodyPr>
            <a:normAutofit fontScale="92500"/>
          </a:bodyPr>
          <a:lstStyle/>
          <a:p>
            <a:r>
              <a:rPr lang="en-US" dirty="0" smtClean="0"/>
              <a:t>Climate change is a powerful risk amplifier, particularly in regard to health impacts.</a:t>
            </a:r>
            <a:br>
              <a:rPr lang="en-US" dirty="0" smtClean="0"/>
            </a:br>
            <a:endParaRPr lang="en-US" dirty="0" smtClean="0"/>
          </a:p>
          <a:p>
            <a:r>
              <a:rPr lang="en-US" dirty="0" smtClean="0"/>
              <a:t>To reduce climate and health inequities, focus on the conditions in which people are born, live, learn, work, and age (social determinants of health) to create communities where everyone has what they need to be healthy. </a:t>
            </a:r>
            <a:endParaRPr lang="en-US" dirty="0"/>
          </a:p>
        </p:txBody>
      </p:sp>
      <p:pic>
        <p:nvPicPr>
          <p:cNvPr id="4" name="Picture 3" descr="What creates health poster" title="What creates health poster"/>
          <p:cNvPicPr>
            <a:picLocks noChangeAspect="1"/>
          </p:cNvPicPr>
          <p:nvPr/>
        </p:nvPicPr>
        <p:blipFill rotWithShape="1">
          <a:blip r:embed="rId3">
            <a:extLst>
              <a:ext uri="{28A0092B-C50C-407E-A947-70E740481C1C}">
                <a14:useLocalDpi xmlns:a14="http://schemas.microsoft.com/office/drawing/2010/main" val="0"/>
              </a:ext>
            </a:extLst>
          </a:blip>
          <a:srcRect l="26047" t="12824" r="1238" b="6413"/>
          <a:stretch/>
        </p:blipFill>
        <p:spPr>
          <a:xfrm>
            <a:off x="5538650" y="1319349"/>
            <a:ext cx="6648995" cy="5538652"/>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31657762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1"/>
                </a:solidFill>
              </a:rPr>
              <a:t>Health Impacts of Climate Change</a:t>
            </a:r>
          </a:p>
          <a:p>
            <a:pPr lvl="1">
              <a:spcAft>
                <a:spcPts val="0"/>
              </a:spcAft>
            </a:pPr>
            <a:r>
              <a:rPr lang="en-US" dirty="0" smtClean="0">
                <a:solidFill>
                  <a:schemeClr val="accent1"/>
                </a:solidFill>
              </a:rPr>
              <a:t>Extreme Heat Events</a:t>
            </a:r>
          </a:p>
          <a:p>
            <a:pPr lvl="1">
              <a:spcAft>
                <a:spcPts val="0"/>
              </a:spcAft>
            </a:pPr>
            <a:r>
              <a:rPr lang="en-US" dirty="0" smtClean="0"/>
              <a:t>Air Quality: Pollutants and Allergens</a:t>
            </a:r>
          </a:p>
          <a:p>
            <a:pPr lvl="1">
              <a:spcAft>
                <a:spcPts val="0"/>
              </a:spcAft>
            </a:pPr>
            <a:r>
              <a:rPr lang="en-US" dirty="0" smtClean="0">
                <a:solidFill>
                  <a:schemeClr val="accent1"/>
                </a:solidFill>
              </a:rPr>
              <a:t>Flooding and Drought</a:t>
            </a:r>
          </a:p>
          <a:p>
            <a:pPr lvl="1">
              <a:spcAft>
                <a:spcPts val="0"/>
              </a:spcAft>
            </a:pPr>
            <a:r>
              <a:rPr lang="en-US" dirty="0" smtClean="0">
                <a:solidFill>
                  <a:schemeClr val="accent1"/>
                </a:solidFill>
              </a:rPr>
              <a:t>Other Impacts</a:t>
            </a:r>
          </a:p>
          <a:p>
            <a:pPr marL="457200" indent="-457200">
              <a:spcAft>
                <a:spcPts val="0"/>
              </a:spcAft>
              <a:buFont typeface="+mj-lt"/>
              <a:buAutoNum type="arabicPeriod"/>
            </a:pPr>
            <a:r>
              <a:rPr lang="en-US" dirty="0" smtClean="0">
                <a:solidFill>
                  <a:schemeClr val="accent2"/>
                </a:solidFill>
              </a:rPr>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1544878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HIGH COST OF DISASTERS</a:t>
            </a:r>
            <a:endParaRPr lang="en-US" dirty="0"/>
          </a:p>
        </p:txBody>
      </p:sp>
      <p:pic>
        <p:nvPicPr>
          <p:cNvPr id="5" name="Picture 4" descr="Map showing the total number of billion-dollar weather and climat disasters in the U.S." title="Map showing the total number of billion-dollar weather and climat disasters in the U.S."/>
          <p:cNvPicPr>
            <a:picLocks noChangeAspect="1"/>
          </p:cNvPicPr>
          <p:nvPr/>
        </p:nvPicPr>
        <p:blipFill>
          <a:blip r:embed="rId3"/>
          <a:stretch>
            <a:fillRect/>
          </a:stretch>
        </p:blipFill>
        <p:spPr>
          <a:xfrm>
            <a:off x="2238571" y="1437930"/>
            <a:ext cx="7714857" cy="5420070"/>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38</a:t>
            </a:fld>
            <a:endParaRPr lang="en-US" dirty="0"/>
          </a:p>
        </p:txBody>
      </p:sp>
      <p:cxnSp>
        <p:nvCxnSpPr>
          <p:cNvPr id="7" name="Straight Arrow Connector 6" descr="Arrow" title="Arrow"/>
          <p:cNvCxnSpPr/>
          <p:nvPr/>
        </p:nvCxnSpPr>
        <p:spPr>
          <a:xfrm flipH="1">
            <a:off x="6337300" y="1857375"/>
            <a:ext cx="1961066" cy="5022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11066" y="1634609"/>
            <a:ext cx="2324100" cy="369332"/>
          </a:xfrm>
          <a:prstGeom prst="rect">
            <a:avLst/>
          </a:prstGeom>
          <a:noFill/>
        </p:spPr>
        <p:txBody>
          <a:bodyPr wrap="square" rtlCol="0">
            <a:spAutoFit/>
          </a:bodyPr>
          <a:lstStyle/>
          <a:p>
            <a:r>
              <a:rPr lang="en-US" dirty="0" smtClean="0"/>
              <a:t>31 Minnesota Events</a:t>
            </a:r>
            <a:endParaRPr lang="en-US" dirty="0"/>
          </a:p>
        </p:txBody>
      </p:sp>
    </p:spTree>
    <p:extLst>
      <p:ext uri="{BB962C8B-B14F-4D97-AF65-F5344CB8AC3E}">
        <p14:creationId xmlns:p14="http://schemas.microsoft.com/office/powerpoint/2010/main" val="2037026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HIGH COST OF DISASTERS</a:t>
            </a:r>
            <a:endParaRPr lang="en-US" dirty="0"/>
          </a:p>
        </p:txBody>
      </p:sp>
      <p:sp>
        <p:nvSpPr>
          <p:cNvPr id="3" name="Content Placeholder 2"/>
          <p:cNvSpPr>
            <a:spLocks noGrp="1"/>
          </p:cNvSpPr>
          <p:nvPr>
            <p:ph idx="1"/>
          </p:nvPr>
        </p:nvSpPr>
        <p:spPr>
          <a:xfrm>
            <a:off x="838200" y="1825625"/>
            <a:ext cx="6896100" cy="4351338"/>
          </a:xfrm>
        </p:spPr>
        <p:txBody>
          <a:bodyPr>
            <a:normAutofit/>
          </a:bodyPr>
          <a:lstStyle/>
          <a:p>
            <a:pPr marL="0" indent="0">
              <a:spcAft>
                <a:spcPts val="0"/>
              </a:spcAft>
              <a:buNone/>
            </a:pPr>
            <a:r>
              <a:rPr lang="en-US" b="1" dirty="0" smtClean="0"/>
              <a:t>2012 Duluth Flood: A 500 Year Storm Event</a:t>
            </a:r>
          </a:p>
          <a:p>
            <a:pPr>
              <a:spcAft>
                <a:spcPts val="0"/>
              </a:spcAft>
            </a:pPr>
            <a:r>
              <a:rPr lang="en-US" sz="1900" dirty="0" smtClean="0"/>
              <a:t>Total rainfall in excess of 10 inches resulted in severe flash flooding and river flooding</a:t>
            </a:r>
          </a:p>
          <a:p>
            <a:pPr>
              <a:spcAft>
                <a:spcPts val="0"/>
              </a:spcAft>
            </a:pPr>
            <a:r>
              <a:rPr lang="en-US" sz="1900" dirty="0" smtClean="0"/>
              <a:t>$108 million in damages to infrastructure alone</a:t>
            </a:r>
          </a:p>
          <a:p>
            <a:pPr>
              <a:spcAft>
                <a:spcPts val="0"/>
              </a:spcAft>
            </a:pPr>
            <a:r>
              <a:rPr lang="en-US" sz="1900" dirty="0" smtClean="0"/>
              <a:t>Damages to roads, bridges, water, and sewer systems, electric utilities, and communications infrastructure</a:t>
            </a:r>
          </a:p>
          <a:p>
            <a:pPr>
              <a:spcAft>
                <a:spcPts val="0"/>
              </a:spcAft>
            </a:pPr>
            <a:r>
              <a:rPr lang="en-US" sz="1900" dirty="0" smtClean="0"/>
              <a:t>Damage to 1,700 homes and 100 businesses included structural damage, loss of utilities, sewage back up, and the subsequent sustained heat and humidity exacerbated mold growth</a:t>
            </a:r>
          </a:p>
          <a:p>
            <a:pPr>
              <a:spcAft>
                <a:spcPts val="0"/>
              </a:spcAft>
            </a:pPr>
            <a:r>
              <a:rPr lang="en-US" sz="1900" dirty="0" smtClean="0"/>
              <a:t>Estimated damages for these homes and businesses exceeded $12 million</a:t>
            </a:r>
          </a:p>
        </p:txBody>
      </p:sp>
      <p:pic>
        <p:nvPicPr>
          <p:cNvPr id="5" name="Picture 4" descr="Image of property and infrastructure damage" title="Image of property and infrastructure damage"/>
          <p:cNvPicPr>
            <a:picLocks noChangeAspect="1"/>
          </p:cNvPicPr>
          <p:nvPr/>
        </p:nvPicPr>
        <p:blipFill>
          <a:blip r:embed="rId3"/>
          <a:stretch>
            <a:fillRect/>
          </a:stretch>
        </p:blipFill>
        <p:spPr>
          <a:xfrm>
            <a:off x="7532775" y="1337481"/>
            <a:ext cx="4659225" cy="2788100"/>
          </a:xfrm>
          <a:prstGeom prst="rect">
            <a:avLst/>
          </a:prstGeom>
        </p:spPr>
      </p:pic>
      <p:pic>
        <p:nvPicPr>
          <p:cNvPr id="7" name="Picture 6" descr="Image of raging flood waters" title="Image of raging flood waters"/>
          <p:cNvPicPr>
            <a:picLocks noChangeAspect="1"/>
          </p:cNvPicPr>
          <p:nvPr/>
        </p:nvPicPr>
        <p:blipFill>
          <a:blip r:embed="rId4"/>
          <a:stretch>
            <a:fillRect/>
          </a:stretch>
        </p:blipFill>
        <p:spPr>
          <a:xfrm>
            <a:off x="7531526" y="4003053"/>
            <a:ext cx="4659866" cy="2895892"/>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spTree>
    <p:extLst>
      <p:ext uri="{BB962C8B-B14F-4D97-AF65-F5344CB8AC3E}">
        <p14:creationId xmlns:p14="http://schemas.microsoft.com/office/powerpoint/2010/main" val="663224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152400"/>
            <a:ext cx="10515600" cy="914400"/>
          </a:xfrm>
        </p:spPr>
        <p:txBody>
          <a:bodyPr>
            <a:normAutofit/>
          </a:bodyPr>
          <a:lstStyle/>
          <a:p>
            <a:pPr algn="l"/>
            <a:r>
              <a:rPr lang="en-US" dirty="0" smtClean="0"/>
              <a:t>WEATHER VERSUS CLIMATE</a:t>
            </a:r>
            <a:endParaRPr lang="en-US" dirty="0"/>
          </a:p>
        </p:txBody>
      </p:sp>
      <p:sp>
        <p:nvSpPr>
          <p:cNvPr id="2" name="Lightning Bolt 1" descr="Lightening bolt" title="Lightening bolt"/>
          <p:cNvSpPr/>
          <p:nvPr/>
        </p:nvSpPr>
        <p:spPr>
          <a:xfrm>
            <a:off x="983363" y="3229737"/>
            <a:ext cx="1435100" cy="143510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p:cNvSpPr>
            <a:spLocks noGrp="1"/>
          </p:cNvSpPr>
          <p:nvPr>
            <p:ph type="body" sz="quarter" idx="16"/>
          </p:nvPr>
        </p:nvSpPr>
        <p:spPr>
          <a:xfrm>
            <a:off x="2876550" y="2992841"/>
            <a:ext cx="2866328" cy="1858809"/>
          </a:xfrm>
        </p:spPr>
        <p:txBody>
          <a:bodyPr/>
          <a:lstStyle/>
          <a:p>
            <a:r>
              <a:rPr lang="en-US" sz="2400" b="1" dirty="0" smtClean="0"/>
              <a:t>Weather:</a:t>
            </a:r>
            <a:r>
              <a:rPr lang="en-US" sz="2400" dirty="0"/>
              <a:t> </a:t>
            </a:r>
            <a:r>
              <a:rPr lang="en-US" sz="2400" dirty="0" smtClean="0"/>
              <a:t/>
            </a:r>
            <a:br>
              <a:rPr lang="en-US" sz="2400" dirty="0" smtClean="0"/>
            </a:br>
            <a:r>
              <a:rPr lang="en-US" sz="2400" dirty="0" smtClean="0"/>
              <a:t>conditions of the atmosphere over a </a:t>
            </a:r>
            <a:r>
              <a:rPr lang="en-US" sz="2400" u="sng" dirty="0" smtClean="0"/>
              <a:t>short period of time</a:t>
            </a:r>
            <a:endParaRPr lang="en-US" sz="2400" b="1" u="sng" dirty="0" smtClean="0"/>
          </a:p>
        </p:txBody>
      </p:sp>
      <p:sp>
        <p:nvSpPr>
          <p:cNvPr id="5" name="Sun 4" descr="Sun" title="Sun"/>
          <p:cNvSpPr/>
          <p:nvPr/>
        </p:nvSpPr>
        <p:spPr>
          <a:xfrm>
            <a:off x="6337300" y="3096745"/>
            <a:ext cx="1651000" cy="1651000"/>
          </a:xfrm>
          <a:prstGeom prst="su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9"/>
          <p:cNvSpPr>
            <a:spLocks noGrp="1"/>
          </p:cNvSpPr>
          <p:nvPr>
            <p:ph type="body" sz="quarter" idx="18"/>
          </p:nvPr>
        </p:nvSpPr>
        <p:spPr>
          <a:xfrm>
            <a:off x="8270023" y="2992841"/>
            <a:ext cx="2866328" cy="1858809"/>
          </a:xfrm>
        </p:spPr>
        <p:txBody>
          <a:bodyPr/>
          <a:lstStyle/>
          <a:p>
            <a:r>
              <a:rPr lang="en-US" sz="2400" b="1" dirty="0" smtClean="0"/>
              <a:t>Climate: </a:t>
            </a:r>
            <a:br>
              <a:rPr lang="en-US" sz="2400" b="1" dirty="0" smtClean="0"/>
            </a:br>
            <a:r>
              <a:rPr lang="en-US" sz="2400" dirty="0" smtClean="0"/>
              <a:t>conditions of the atmosphere over </a:t>
            </a:r>
            <a:r>
              <a:rPr lang="en-US" sz="2400" u="sng" dirty="0" smtClean="0"/>
              <a:t>long periods of time</a:t>
            </a:r>
            <a:endParaRPr lang="en-US" sz="2400" b="1" u="sng" dirty="0"/>
          </a:p>
        </p:txBody>
      </p:sp>
      <p:sp>
        <p:nvSpPr>
          <p:cNvPr id="9" name="Slide Number Placeholder 8"/>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3046416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HIGH COST OF DISASTERS</a:t>
            </a:r>
            <a:endParaRPr lang="en-US" dirty="0"/>
          </a:p>
        </p:txBody>
      </p:sp>
      <p:graphicFrame>
        <p:nvGraphicFramePr>
          <p:cNvPr id="4" name="Chart 5" descr="Graph showing Minnesota severe weather damages from 2000-2015" title="Graph showing Minnesota severe weather damages from 2000-2015"/>
          <p:cNvGraphicFramePr>
            <a:graphicFrameLocks/>
          </p:cNvGraphicFramePr>
          <p:nvPr>
            <p:extLst>
              <p:ext uri="{D42A27DB-BD31-4B8C-83A1-F6EECF244321}">
                <p14:modId xmlns:p14="http://schemas.microsoft.com/office/powerpoint/2010/main" val="1001730851"/>
              </p:ext>
            </p:extLst>
          </p:nvPr>
        </p:nvGraphicFramePr>
        <p:xfrm>
          <a:off x="1984375" y="1484311"/>
          <a:ext cx="8883494" cy="5237163"/>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2183341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HIGH COST OF DISASTERS</a:t>
            </a:r>
            <a:endParaRPr lang="en-US" dirty="0"/>
          </a:p>
        </p:txBody>
      </p:sp>
      <p:pic>
        <p:nvPicPr>
          <p:cNvPr id="4" name="Picture 3" descr="Stack of coins" title="Stack of coins"/>
          <p:cNvPicPr>
            <a:picLocks noChangeAspect="1"/>
          </p:cNvPicPr>
          <p:nvPr/>
        </p:nvPicPr>
        <p:blipFill rotWithShape="1">
          <a:blip r:embed="rId3" cstate="print">
            <a:extLst>
              <a:ext uri="{28A0092B-C50C-407E-A947-70E740481C1C}">
                <a14:useLocalDpi xmlns:a14="http://schemas.microsoft.com/office/drawing/2010/main" val="0"/>
              </a:ext>
            </a:extLst>
          </a:blip>
          <a:srcRect l="11492"/>
          <a:stretch/>
        </p:blipFill>
        <p:spPr>
          <a:xfrm>
            <a:off x="0" y="1335346"/>
            <a:ext cx="5394646" cy="4037014"/>
          </a:xfrm>
          <a:prstGeom prst="rect">
            <a:avLst/>
          </a:prstGeom>
        </p:spPr>
      </p:pic>
      <p:sp>
        <p:nvSpPr>
          <p:cNvPr id="3" name="Content Placeholder 2"/>
          <p:cNvSpPr>
            <a:spLocks noGrp="1"/>
          </p:cNvSpPr>
          <p:nvPr>
            <p:ph idx="1"/>
          </p:nvPr>
        </p:nvSpPr>
        <p:spPr>
          <a:xfrm>
            <a:off x="5139813" y="1587734"/>
            <a:ext cx="6642456" cy="5133741"/>
          </a:xfrm>
        </p:spPr>
        <p:txBody>
          <a:bodyPr>
            <a:normAutofit fontScale="92500" lnSpcReduction="20000"/>
          </a:bodyPr>
          <a:lstStyle/>
          <a:p>
            <a:pPr marL="0" indent="0">
              <a:spcBef>
                <a:spcPct val="0"/>
              </a:spcBef>
              <a:buNone/>
            </a:pPr>
            <a:r>
              <a:rPr lang="en-US" altLang="en-US" sz="2200" b="1" dirty="0"/>
              <a:t>A case study analysis of 6 climate-related disasters </a:t>
            </a:r>
            <a:r>
              <a:rPr lang="en-US" altLang="en-US" sz="2200" b="1" dirty="0" smtClean="0"/>
              <a:t/>
            </a:r>
            <a:br>
              <a:rPr lang="en-US" altLang="en-US" sz="2200" b="1" dirty="0" smtClean="0"/>
            </a:br>
            <a:r>
              <a:rPr lang="en-US" altLang="en-US" sz="2200" b="1" dirty="0" smtClean="0"/>
              <a:t>estimated </a:t>
            </a:r>
            <a:r>
              <a:rPr lang="en-US" altLang="en-US" sz="2200" b="1" dirty="0"/>
              <a:t>the associated health care costs: </a:t>
            </a:r>
          </a:p>
          <a:p>
            <a:pPr lvl="1">
              <a:spcBef>
                <a:spcPct val="0"/>
              </a:spcBef>
            </a:pPr>
            <a:r>
              <a:rPr lang="en-US" altLang="en-US" dirty="0"/>
              <a:t>US Ozone Air Pollution, 2000-2002</a:t>
            </a:r>
          </a:p>
          <a:p>
            <a:pPr lvl="1">
              <a:spcBef>
                <a:spcPct val="0"/>
              </a:spcBef>
            </a:pPr>
            <a:r>
              <a:rPr lang="en-US" altLang="en-US" dirty="0"/>
              <a:t>California Heat Wave, 2006</a:t>
            </a:r>
          </a:p>
          <a:p>
            <a:pPr lvl="1">
              <a:spcBef>
                <a:spcPct val="0"/>
              </a:spcBef>
            </a:pPr>
            <a:r>
              <a:rPr lang="en-US" altLang="en-US" dirty="0"/>
              <a:t>Florida Hurricane Season, 2004</a:t>
            </a:r>
          </a:p>
          <a:p>
            <a:pPr lvl="1">
              <a:spcBef>
                <a:spcPct val="0"/>
              </a:spcBef>
            </a:pPr>
            <a:r>
              <a:rPr lang="en-US" altLang="en-US" dirty="0"/>
              <a:t>Louisiana West Nile Virus Outbreak, 2002</a:t>
            </a:r>
          </a:p>
          <a:p>
            <a:pPr lvl="1">
              <a:spcBef>
                <a:spcPct val="0"/>
              </a:spcBef>
            </a:pPr>
            <a:r>
              <a:rPr lang="en-US" altLang="en-US" dirty="0"/>
              <a:t>North Dakota Red River Flooding, 2009</a:t>
            </a:r>
          </a:p>
          <a:p>
            <a:pPr lvl="1">
              <a:spcBef>
                <a:spcPct val="0"/>
              </a:spcBef>
            </a:pPr>
            <a:r>
              <a:rPr lang="en-US" altLang="en-US" dirty="0"/>
              <a:t>Southern California Wildfires, </a:t>
            </a:r>
            <a:r>
              <a:rPr lang="en-US" altLang="en-US" dirty="0" smtClean="0"/>
              <a:t>2003</a:t>
            </a:r>
            <a:r>
              <a:rPr lang="en-US" altLang="en-US" sz="1800" dirty="0" smtClean="0"/>
              <a:t/>
            </a:r>
            <a:br>
              <a:rPr lang="en-US" altLang="en-US" sz="1800" dirty="0" smtClean="0"/>
            </a:br>
            <a:endParaRPr lang="en-US" altLang="en-US" sz="1800" dirty="0" smtClean="0"/>
          </a:p>
          <a:p>
            <a:pPr marL="0" indent="0">
              <a:spcBef>
                <a:spcPct val="0"/>
              </a:spcBef>
              <a:buNone/>
            </a:pPr>
            <a:r>
              <a:rPr lang="en-US" altLang="en-US" sz="2200" b="1" dirty="0"/>
              <a:t>The associated health care costs alone </a:t>
            </a:r>
            <a:r>
              <a:rPr lang="en-US" altLang="en-US" sz="2200" b="1" u="sng" dirty="0"/>
              <a:t>topped $14 </a:t>
            </a:r>
            <a:r>
              <a:rPr lang="en-US" altLang="en-US" sz="2200" b="1" u="sng" dirty="0" smtClean="0"/>
              <a:t>billion</a:t>
            </a:r>
            <a:r>
              <a:rPr lang="en-US" altLang="en-US" sz="2200" b="1" dirty="0" smtClean="0"/>
              <a:t>:</a:t>
            </a:r>
            <a:endParaRPr lang="en-US" altLang="en-US" sz="2200" b="1" dirty="0"/>
          </a:p>
          <a:p>
            <a:pPr lvl="1">
              <a:spcBef>
                <a:spcPct val="0"/>
              </a:spcBef>
            </a:pPr>
            <a:r>
              <a:rPr lang="en-US" altLang="en-US" dirty="0"/>
              <a:t>1,689 premature deaths</a:t>
            </a:r>
          </a:p>
          <a:p>
            <a:pPr lvl="1">
              <a:spcBef>
                <a:spcPct val="0"/>
              </a:spcBef>
            </a:pPr>
            <a:r>
              <a:rPr lang="en-US" altLang="en-US" dirty="0"/>
              <a:t>8,992 hospitalizations</a:t>
            </a:r>
          </a:p>
          <a:p>
            <a:pPr lvl="1">
              <a:spcBef>
                <a:spcPct val="0"/>
              </a:spcBef>
            </a:pPr>
            <a:r>
              <a:rPr lang="en-US" altLang="en-US" dirty="0"/>
              <a:t>21,113 emergency visits</a:t>
            </a:r>
          </a:p>
          <a:p>
            <a:pPr lvl="1">
              <a:spcBef>
                <a:spcPct val="0"/>
              </a:spcBef>
            </a:pPr>
            <a:r>
              <a:rPr lang="en-US" altLang="en-US" dirty="0"/>
              <a:t>734,398 outpatient visits</a:t>
            </a:r>
          </a:p>
          <a:p>
            <a:pPr>
              <a:spcBef>
                <a:spcPct val="0"/>
              </a:spcBef>
            </a:pPr>
            <a:endParaRPr lang="en-US" altLang="en-US" sz="2200"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29431717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1"/>
                </a:solidFill>
              </a:rPr>
              <a:t>Health Impacts of Climate Change</a:t>
            </a:r>
          </a:p>
          <a:p>
            <a:pPr lvl="1">
              <a:spcAft>
                <a:spcPts val="0"/>
              </a:spcAft>
            </a:pPr>
            <a:r>
              <a:rPr lang="en-US" dirty="0" smtClean="0">
                <a:solidFill>
                  <a:schemeClr val="accent1"/>
                </a:solidFill>
              </a:rPr>
              <a:t>Extreme Heat Events</a:t>
            </a:r>
          </a:p>
          <a:p>
            <a:pPr lvl="1">
              <a:spcAft>
                <a:spcPts val="0"/>
              </a:spcAft>
            </a:pPr>
            <a:r>
              <a:rPr lang="en-US" dirty="0" smtClean="0"/>
              <a:t>Air Quality: Pollutants and Allergens</a:t>
            </a:r>
          </a:p>
          <a:p>
            <a:pPr lvl="1">
              <a:spcAft>
                <a:spcPts val="0"/>
              </a:spcAft>
            </a:pPr>
            <a:r>
              <a:rPr lang="en-US" dirty="0" smtClean="0">
                <a:solidFill>
                  <a:schemeClr val="accent1"/>
                </a:solidFill>
              </a:rPr>
              <a:t>Flooding and Drought</a:t>
            </a:r>
          </a:p>
          <a:p>
            <a:pPr lvl="1">
              <a:spcAft>
                <a:spcPts val="0"/>
              </a:spcAft>
            </a:pPr>
            <a:r>
              <a:rPr lang="en-US" dirty="0" smtClean="0">
                <a:solidFill>
                  <a:schemeClr val="accent1"/>
                </a:solidFill>
              </a:rPr>
              <a:t>Other Impacts</a:t>
            </a:r>
          </a:p>
          <a:p>
            <a:pPr marL="457200" indent="-457200">
              <a:spcAft>
                <a:spcPts val="0"/>
              </a:spcAft>
              <a:buFont typeface="+mj-lt"/>
              <a:buAutoNum type="arabicPeriod"/>
            </a:pPr>
            <a:r>
              <a:rPr lang="en-US" dirty="0" smtClean="0">
                <a:solidFill>
                  <a:schemeClr val="accent1"/>
                </a:solidFill>
              </a:rPr>
              <a:t>The High Cost of Disasters</a:t>
            </a:r>
          </a:p>
          <a:p>
            <a:pPr marL="457200" indent="-457200">
              <a:spcAft>
                <a:spcPts val="0"/>
              </a:spcAft>
              <a:buFont typeface="+mj-lt"/>
              <a:buAutoNum type="arabicPeriod"/>
            </a:pPr>
            <a:r>
              <a:rPr lang="en-US" dirty="0" smtClean="0">
                <a:solidFill>
                  <a:schemeClr val="accent2"/>
                </a:solidFill>
              </a:rPr>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545246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STRATEGIES: PUBLIC HEALTH PROFESSIONALS</a:t>
            </a:r>
            <a:endParaRPr lang="en-US" dirty="0"/>
          </a:p>
        </p:txBody>
      </p:sp>
      <p:sp>
        <p:nvSpPr>
          <p:cNvPr id="3" name="Content Placeholder 2"/>
          <p:cNvSpPr>
            <a:spLocks noGrp="1"/>
          </p:cNvSpPr>
          <p:nvPr>
            <p:ph idx="1"/>
          </p:nvPr>
        </p:nvSpPr>
        <p:spPr/>
        <p:txBody>
          <a:bodyPr>
            <a:normAutofit/>
          </a:bodyPr>
          <a:lstStyle/>
          <a:p>
            <a:pPr marL="0" indent="0">
              <a:lnSpc>
                <a:spcPct val="150000"/>
              </a:lnSpc>
              <a:spcAft>
                <a:spcPts val="0"/>
              </a:spcAft>
              <a:buNone/>
            </a:pPr>
            <a:r>
              <a:rPr lang="en-US" sz="2800" b="1" dirty="0" smtClean="0"/>
              <a:t>MITIGATION</a:t>
            </a:r>
          </a:p>
          <a:p>
            <a:pPr>
              <a:lnSpc>
                <a:spcPct val="150000"/>
              </a:lnSpc>
              <a:spcBef>
                <a:spcPct val="0"/>
              </a:spcBef>
            </a:pPr>
            <a:r>
              <a:rPr lang="en-US" altLang="en-US" sz="2200" dirty="0"/>
              <a:t>Informing and educating</a:t>
            </a:r>
          </a:p>
          <a:p>
            <a:pPr>
              <a:spcBef>
                <a:spcPct val="0"/>
              </a:spcBef>
            </a:pPr>
            <a:r>
              <a:rPr lang="en-US" altLang="en-US" sz="2200" dirty="0"/>
              <a:t>Mobilizing community partnerships</a:t>
            </a:r>
          </a:p>
          <a:p>
            <a:pPr>
              <a:spcBef>
                <a:spcPct val="0"/>
              </a:spcBef>
            </a:pPr>
            <a:r>
              <a:rPr lang="en-US" altLang="en-US" sz="2200" dirty="0"/>
              <a:t>Developing policies and plans</a:t>
            </a:r>
          </a:p>
          <a:p>
            <a:pPr>
              <a:spcBef>
                <a:spcPct val="0"/>
              </a:spcBef>
            </a:pPr>
            <a:r>
              <a:rPr lang="en-US" altLang="en-US" sz="2200" dirty="0"/>
              <a:t>Enforcing laws and regulations</a:t>
            </a:r>
          </a:p>
          <a:p>
            <a:pPr>
              <a:spcBef>
                <a:spcPct val="0"/>
              </a:spcBef>
            </a:pPr>
            <a:r>
              <a:rPr lang="en-US" altLang="en-US" sz="2200" dirty="0"/>
              <a:t>Researching innovative solutions</a:t>
            </a:r>
          </a:p>
          <a:p>
            <a:pPr marL="0" indent="0">
              <a:spcAft>
                <a:spcPts val="0"/>
              </a:spcAft>
              <a:buNone/>
            </a:pPr>
            <a:endParaRPr lang="en-US" dirty="0" smtClean="0"/>
          </a:p>
        </p:txBody>
      </p:sp>
      <p:pic>
        <p:nvPicPr>
          <p:cNvPr id="4" name="Picture 3" descr="Green bikes" title="Green bikes"/>
          <p:cNvPicPr>
            <a:picLocks noChangeAspect="1"/>
          </p:cNvPicPr>
          <p:nvPr/>
        </p:nvPicPr>
        <p:blipFill rotWithShape="1">
          <a:blip r:embed="rId3" cstate="print">
            <a:extLst>
              <a:ext uri="{28A0092B-C50C-407E-A947-70E740481C1C}">
                <a14:useLocalDpi xmlns:a14="http://schemas.microsoft.com/office/drawing/2010/main" val="0"/>
              </a:ext>
            </a:extLst>
          </a:blip>
          <a:srcRect l="21642" r="27985"/>
          <a:stretch/>
        </p:blipFill>
        <p:spPr>
          <a:xfrm>
            <a:off x="7240249" y="1334125"/>
            <a:ext cx="4946754" cy="5523875"/>
          </a:xfrm>
          <a:prstGeom prst="rect">
            <a:avLst/>
          </a:prstGeom>
        </p:spPr>
      </p:pic>
      <p:sp>
        <p:nvSpPr>
          <p:cNvPr id="6" name="Slide Number Placeholder 5"/>
          <p:cNvSpPr>
            <a:spLocks noGrp="1"/>
          </p:cNvSpPr>
          <p:nvPr>
            <p:ph type="sldNum" sz="quarter" idx="12"/>
          </p:nvPr>
        </p:nvSpPr>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3854602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STRATEGIES: PUBLIC HEALTH PROFESSIONALS</a:t>
            </a:r>
            <a:endParaRPr lang="en-US" dirty="0"/>
          </a:p>
        </p:txBody>
      </p:sp>
      <p:sp>
        <p:nvSpPr>
          <p:cNvPr id="3" name="Content Placeholder 2"/>
          <p:cNvSpPr>
            <a:spLocks noGrp="1"/>
          </p:cNvSpPr>
          <p:nvPr>
            <p:ph idx="1"/>
          </p:nvPr>
        </p:nvSpPr>
        <p:spPr>
          <a:xfrm>
            <a:off x="6376852" y="2005012"/>
            <a:ext cx="5536474" cy="4351338"/>
          </a:xfrm>
        </p:spPr>
        <p:txBody>
          <a:bodyPr>
            <a:normAutofit/>
          </a:bodyPr>
          <a:lstStyle/>
          <a:p>
            <a:pPr marL="0" indent="0">
              <a:lnSpc>
                <a:spcPct val="150000"/>
              </a:lnSpc>
              <a:spcAft>
                <a:spcPts val="0"/>
              </a:spcAft>
              <a:buNone/>
            </a:pPr>
            <a:r>
              <a:rPr lang="en-US" sz="2800" b="1" dirty="0" smtClean="0"/>
              <a:t>ADAPTATION</a:t>
            </a:r>
          </a:p>
          <a:p>
            <a:pPr>
              <a:lnSpc>
                <a:spcPct val="150000"/>
              </a:lnSpc>
              <a:spcBef>
                <a:spcPct val="0"/>
              </a:spcBef>
            </a:pPr>
            <a:r>
              <a:rPr lang="en-US" altLang="en-US" sz="2200" dirty="0"/>
              <a:t>Monitor health status</a:t>
            </a:r>
          </a:p>
          <a:p>
            <a:pPr>
              <a:spcBef>
                <a:spcPct val="0"/>
              </a:spcBef>
            </a:pPr>
            <a:r>
              <a:rPr lang="en-US" altLang="en-US" sz="2200" dirty="0"/>
              <a:t>Diagnose and investigate community health problems</a:t>
            </a:r>
          </a:p>
          <a:p>
            <a:pPr>
              <a:spcBef>
                <a:spcPct val="0"/>
              </a:spcBef>
            </a:pPr>
            <a:r>
              <a:rPr lang="en-US" altLang="en-US" sz="2200" dirty="0"/>
              <a:t>Link people to environmental health services</a:t>
            </a:r>
          </a:p>
          <a:p>
            <a:pPr>
              <a:spcBef>
                <a:spcPct val="0"/>
              </a:spcBef>
            </a:pPr>
            <a:r>
              <a:rPr lang="en-US" altLang="en-US" sz="2200" dirty="0"/>
              <a:t>Assure competent workforce</a:t>
            </a:r>
          </a:p>
          <a:p>
            <a:pPr>
              <a:spcBef>
                <a:spcPct val="0"/>
              </a:spcBef>
            </a:pPr>
            <a:r>
              <a:rPr lang="en-US" altLang="en-US" sz="2200" dirty="0"/>
              <a:t>Evaluate effectiveness, accessibility, and quality of health services </a:t>
            </a:r>
          </a:p>
          <a:p>
            <a:pPr marL="0" indent="0">
              <a:spcAft>
                <a:spcPts val="0"/>
              </a:spcAft>
              <a:buNone/>
            </a:pPr>
            <a:endParaRPr lang="en-US" dirty="0" smtClean="0"/>
          </a:p>
        </p:txBody>
      </p:sp>
      <p:sp>
        <p:nvSpPr>
          <p:cNvPr id="6" name="Slide Number Placeholder 5"/>
          <p:cNvSpPr>
            <a:spLocks noGrp="1"/>
          </p:cNvSpPr>
          <p:nvPr>
            <p:ph type="sldNum" sz="quarter" idx="12"/>
          </p:nvPr>
        </p:nvSpPr>
        <p:spPr/>
        <p:txBody>
          <a:bodyPr/>
          <a:lstStyle/>
          <a:p>
            <a:fld id="{48F63A3B-78C7-47BE-AE5E-E10140E04643}" type="slidenum">
              <a:rPr lang="en-US" smtClean="0"/>
              <a:t>44</a:t>
            </a:fld>
            <a:endParaRPr lang="en-US" dirty="0"/>
          </a:p>
        </p:txBody>
      </p:sp>
      <p:pic>
        <p:nvPicPr>
          <p:cNvPr id="4" name="Picture 3" descr="Professionals meeting" title="Professionals meeting"/>
          <p:cNvPicPr>
            <a:picLocks noChangeAspect="1"/>
          </p:cNvPicPr>
          <p:nvPr/>
        </p:nvPicPr>
        <p:blipFill rotWithShape="1">
          <a:blip r:embed="rId3" cstate="print">
            <a:extLst>
              <a:ext uri="{28A0092B-C50C-407E-A947-70E740481C1C}">
                <a14:useLocalDpi xmlns:a14="http://schemas.microsoft.com/office/drawing/2010/main" val="0"/>
              </a:ext>
            </a:extLst>
          </a:blip>
          <a:srcRect l="27968"/>
          <a:stretch/>
        </p:blipFill>
        <p:spPr>
          <a:xfrm>
            <a:off x="0" y="1322903"/>
            <a:ext cx="5974080" cy="5535097"/>
          </a:xfrm>
          <a:prstGeom prst="rect">
            <a:avLst/>
          </a:prstGeom>
        </p:spPr>
      </p:pic>
    </p:spTree>
    <p:extLst>
      <p:ext uri="{BB962C8B-B14F-4D97-AF65-F5344CB8AC3E}">
        <p14:creationId xmlns:p14="http://schemas.microsoft.com/office/powerpoint/2010/main" val="2823771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966237"/>
            <a:ext cx="10515600" cy="1340989"/>
          </a:xfrm>
        </p:spPr>
        <p:txBody>
          <a:bodyPr/>
          <a:lstStyle/>
          <a:p>
            <a:r>
              <a:rPr lang="en-US" sz="7200" dirty="0"/>
              <a:t>What can individuals do to address climate change?</a:t>
            </a:r>
            <a:br>
              <a:rPr lang="en-US" sz="7200" dirty="0"/>
            </a:b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45</a:t>
            </a:fld>
            <a:endParaRPr lang="en-US" dirty="0"/>
          </a:p>
        </p:txBody>
      </p:sp>
    </p:spTree>
    <p:extLst>
      <p:ext uri="{BB962C8B-B14F-4D97-AF65-F5344CB8AC3E}">
        <p14:creationId xmlns:p14="http://schemas.microsoft.com/office/powerpoint/2010/main" val="25346147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0" y="0"/>
            <a:ext cx="12192000" cy="6845300"/>
          </a:xfrm>
          <a:prstGeom prst="rect">
            <a:avLst/>
          </a:prstGeom>
        </p:spPr>
      </p:pic>
      <p:sp>
        <p:nvSpPr>
          <p:cNvPr id="11" name="Text Placeholder 10"/>
          <p:cNvSpPr>
            <a:spLocks noGrp="1"/>
          </p:cNvSpPr>
          <p:nvPr>
            <p:ph type="body" sz="quarter" idx="15"/>
          </p:nvPr>
        </p:nvSpPr>
        <p:spPr/>
        <p:txBody>
          <a:bodyPr/>
          <a:lstStyle/>
          <a:p>
            <a:r>
              <a:rPr lang="en-US" dirty="0">
                <a:solidFill>
                  <a:schemeClr val="accent1"/>
                </a:solidFill>
              </a:rPr>
              <a:t>1</a:t>
            </a:r>
          </a:p>
        </p:txBody>
      </p:sp>
      <p:sp>
        <p:nvSpPr>
          <p:cNvPr id="7" name="Title 6"/>
          <p:cNvSpPr>
            <a:spLocks noGrp="1"/>
          </p:cNvSpPr>
          <p:nvPr>
            <p:ph type="title"/>
          </p:nvPr>
        </p:nvSpPr>
        <p:spPr/>
        <p:txBody>
          <a:bodyPr/>
          <a:lstStyle/>
          <a:p>
            <a:r>
              <a:rPr lang="en-US" b="1" dirty="0" smtClean="0"/>
              <a:t>Energy</a:t>
            </a:r>
            <a:endParaRPr lang="en-US" b="1" dirty="0"/>
          </a:p>
        </p:txBody>
      </p:sp>
    </p:spTree>
    <p:extLst>
      <p:ext uri="{BB962C8B-B14F-4D97-AF65-F5344CB8AC3E}">
        <p14:creationId xmlns:p14="http://schemas.microsoft.com/office/powerpoint/2010/main" val="1704571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dmill and road" title="Windmill and road"/>
          <p:cNvPicPr>
            <a:picLocks noChangeAspect="1"/>
          </p:cNvPicPr>
          <p:nvPr/>
        </p:nvPicPr>
        <p:blipFill rotWithShape="1">
          <a:blip r:embed="rId3" cstate="print">
            <a:extLst>
              <a:ext uri="{28A0092B-C50C-407E-A947-70E740481C1C}">
                <a14:useLocalDpi xmlns:a14="http://schemas.microsoft.com/office/drawing/2010/main" val="0"/>
              </a:ext>
            </a:extLst>
          </a:blip>
          <a:srcRect l="110" t="215" r="-110" b="16144"/>
          <a:stretch/>
        </p:blipFill>
        <p:spPr>
          <a:xfrm>
            <a:off x="-9920" y="0"/>
            <a:ext cx="1221462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Use less energy to heat or cool homes</a:t>
            </a:r>
          </a:p>
          <a:p>
            <a:pPr>
              <a:spcAft>
                <a:spcPts val="0"/>
              </a:spcAft>
            </a:pPr>
            <a:r>
              <a:rPr lang="en-US" sz="2200" smtClean="0"/>
              <a:t>Use energy-efficient appliances and lightbulbs</a:t>
            </a:r>
          </a:p>
          <a:p>
            <a:pPr>
              <a:spcAft>
                <a:spcPts val="0"/>
              </a:spcAft>
            </a:pPr>
            <a:r>
              <a:rPr lang="en-US" sz="2200" smtClean="0"/>
              <a:t>Reduce, reuse, recycle what we buy and use on a daily basis</a:t>
            </a:r>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47</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Use </a:t>
            </a:r>
            <a:r>
              <a:rPr lang="en-US" sz="2200" dirty="0"/>
              <a:t>more renewable energy (solar, wind, and biofuels)</a:t>
            </a:r>
          </a:p>
          <a:p>
            <a:pPr>
              <a:spcAft>
                <a:spcPts val="0"/>
              </a:spcAft>
            </a:pPr>
            <a:r>
              <a:rPr lang="en-US" sz="2200" dirty="0"/>
              <a:t>Use less fossil fuel energy (oil, coal, natural gas)</a:t>
            </a:r>
          </a:p>
          <a:p>
            <a:pPr>
              <a:spcAft>
                <a:spcPts val="0"/>
              </a:spcAft>
            </a:pPr>
            <a:r>
              <a:rPr lang="en-US" sz="2200" dirty="0"/>
              <a:t>Support policy change for renewable energy </a:t>
            </a:r>
          </a:p>
          <a:p>
            <a:endParaRPr lang="en-US" sz="1600" dirty="0"/>
          </a:p>
        </p:txBody>
      </p:sp>
      <p:sp>
        <p:nvSpPr>
          <p:cNvPr id="26" name="Title 23" hidden="1"/>
          <p:cNvSpPr>
            <a:spLocks noGrp="1"/>
          </p:cNvSpPr>
          <p:nvPr>
            <p:ph type="title"/>
          </p:nvPr>
        </p:nvSpPr>
        <p:spPr>
          <a:xfrm>
            <a:off x="838200" y="152400"/>
            <a:ext cx="10515600" cy="914400"/>
          </a:xfrm>
        </p:spPr>
        <p:txBody>
          <a:bodyPr/>
          <a:lstStyle/>
          <a:p>
            <a:r>
              <a:rPr lang="en-US" dirty="0" smtClean="0"/>
              <a:t>Energy: Individual Action and Collective Action</a:t>
            </a:r>
            <a:endParaRPr lang="en-US" dirty="0"/>
          </a:p>
        </p:txBody>
      </p:sp>
    </p:spTree>
    <p:extLst>
      <p:ext uri="{BB962C8B-B14F-4D97-AF65-F5344CB8AC3E}">
        <p14:creationId xmlns:p14="http://schemas.microsoft.com/office/powerpoint/2010/main" val="7874000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on bike" title="Person on bike"/>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7" name="Title 6"/>
          <p:cNvSpPr>
            <a:spLocks noGrp="1"/>
          </p:cNvSpPr>
          <p:nvPr>
            <p:ph type="title"/>
          </p:nvPr>
        </p:nvSpPr>
        <p:spPr/>
        <p:txBody>
          <a:bodyPr/>
          <a:lstStyle/>
          <a:p>
            <a:r>
              <a:rPr lang="en-US" sz="4800" b="1" spc="-150" dirty="0" smtClean="0"/>
              <a:t>Transportation</a:t>
            </a:r>
            <a:endParaRPr lang="en-US" sz="4800" b="1" spc="-150" dirty="0"/>
          </a:p>
        </p:txBody>
      </p:sp>
      <p:sp>
        <p:nvSpPr>
          <p:cNvPr id="11" name="Text Placeholder 10"/>
          <p:cNvSpPr>
            <a:spLocks noGrp="1"/>
          </p:cNvSpPr>
          <p:nvPr>
            <p:ph type="body" sz="quarter" idx="15"/>
          </p:nvPr>
        </p:nvSpPr>
        <p:spPr/>
        <p:txBody>
          <a:bodyPr/>
          <a:lstStyle/>
          <a:p>
            <a:r>
              <a:rPr lang="en-US" dirty="0" smtClean="0">
                <a:solidFill>
                  <a:schemeClr val="accent1"/>
                </a:solidFill>
              </a:rPr>
              <a:t>2</a:t>
            </a:r>
            <a:endParaRPr lang="en-US" dirty="0">
              <a:solidFill>
                <a:schemeClr val="accent1"/>
              </a:solidFill>
            </a:endParaRPr>
          </a:p>
        </p:txBody>
      </p:sp>
    </p:spTree>
    <p:extLst>
      <p:ext uri="{BB962C8B-B14F-4D97-AF65-F5344CB8AC3E}">
        <p14:creationId xmlns:p14="http://schemas.microsoft.com/office/powerpoint/2010/main" val="1757819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descr="Person on bike" title="Person on bike"/>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Burn less gasoline or diesel fuel</a:t>
            </a:r>
          </a:p>
          <a:p>
            <a:pPr>
              <a:spcAft>
                <a:spcPts val="0"/>
              </a:spcAft>
            </a:pPr>
            <a:r>
              <a:rPr lang="en-US" sz="2200" smtClean="0"/>
              <a:t>Walk, bike, use transit, carpool, and telecommute when possible</a:t>
            </a:r>
          </a:p>
          <a:p>
            <a:pPr>
              <a:spcAft>
                <a:spcPts val="0"/>
              </a:spcAft>
            </a:pPr>
            <a:r>
              <a:rPr lang="en-US" sz="2200" smtClean="0"/>
              <a:t>Drive an electric vehicle (powered by wind or solar energy)</a:t>
            </a:r>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49</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Support public and private sector policies</a:t>
            </a:r>
          </a:p>
          <a:p>
            <a:pPr lvl="1">
              <a:spcAft>
                <a:spcPts val="0"/>
              </a:spcAft>
            </a:pPr>
            <a:r>
              <a:rPr lang="en-US" sz="2200" dirty="0"/>
              <a:t>T</a:t>
            </a:r>
            <a:r>
              <a:rPr lang="en-US" sz="2200" dirty="0" smtClean="0"/>
              <a:t>o increase gas and diesel mileage standards</a:t>
            </a:r>
          </a:p>
          <a:p>
            <a:pPr lvl="1">
              <a:spcAft>
                <a:spcPts val="0"/>
              </a:spcAft>
            </a:pPr>
            <a:r>
              <a:rPr lang="en-US" sz="2200" dirty="0" smtClean="0"/>
              <a:t>Incentivize the production of electric vehicles</a:t>
            </a:r>
          </a:p>
          <a:p>
            <a:pPr lvl="1">
              <a:spcAft>
                <a:spcPts val="0"/>
              </a:spcAft>
            </a:pPr>
            <a:r>
              <a:rPr lang="en-US" sz="2200" dirty="0" smtClean="0"/>
              <a:t>Build more transit options</a:t>
            </a:r>
            <a:endParaRPr lang="en-US" sz="2200" dirty="0"/>
          </a:p>
          <a:p>
            <a:endParaRPr lang="en-US" sz="1600" dirty="0"/>
          </a:p>
        </p:txBody>
      </p:sp>
      <p:sp>
        <p:nvSpPr>
          <p:cNvPr id="14" name="Title 12" hidden="1"/>
          <p:cNvSpPr>
            <a:spLocks noGrp="1"/>
          </p:cNvSpPr>
          <p:nvPr>
            <p:ph type="title"/>
          </p:nvPr>
        </p:nvSpPr>
        <p:spPr>
          <a:xfrm>
            <a:off x="838200" y="152400"/>
            <a:ext cx="10515600" cy="914400"/>
          </a:xfrm>
        </p:spPr>
        <p:txBody>
          <a:bodyPr/>
          <a:lstStyle/>
          <a:p>
            <a:r>
              <a:rPr lang="en-US" dirty="0" smtClean="0"/>
              <a:t>Transportation: Individual Action and Collective Action</a:t>
            </a:r>
            <a:endParaRPr lang="en-US" dirty="0"/>
          </a:p>
        </p:txBody>
      </p:sp>
    </p:spTree>
    <p:extLst>
      <p:ext uri="{BB962C8B-B14F-4D97-AF65-F5344CB8AC3E}">
        <p14:creationId xmlns:p14="http://schemas.microsoft.com/office/powerpoint/2010/main" val="3338241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DEFINITIONS</a:t>
            </a:r>
            <a:endParaRPr lang="en-US" dirty="0"/>
          </a:p>
        </p:txBody>
      </p:sp>
      <p:pic>
        <p:nvPicPr>
          <p:cNvPr id="11" name="Picture 2" descr="Image of green leaves" title="Image of green leaves"/>
          <p:cNvPicPr>
            <a:picLocks noChangeAspect="1" noChangeArrowheads="1"/>
          </p:cNvPicPr>
          <p:nvPr/>
        </p:nvPicPr>
        <p:blipFill rotWithShape="1">
          <a:blip r:embed="rId3"/>
          <a:srcRect r="31122"/>
          <a:stretch/>
        </p:blipFill>
        <p:spPr bwMode="auto">
          <a:xfrm rot="5400000">
            <a:off x="3276598" y="-2057399"/>
            <a:ext cx="5638803" cy="121920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normAutofit fontScale="92500" lnSpcReduction="20000"/>
          </a:bodyPr>
          <a:lstStyle/>
          <a:p>
            <a:pPr>
              <a:buClr>
                <a:schemeClr val="bg1"/>
              </a:buClr>
            </a:pPr>
            <a:r>
              <a:rPr lang="en-US" b="1" dirty="0" smtClean="0"/>
              <a:t>ADAPTATION: </a:t>
            </a:r>
            <a:br>
              <a:rPr lang="en-US" b="1" dirty="0" smtClean="0"/>
            </a:br>
            <a:r>
              <a:rPr lang="en-US" dirty="0" smtClean="0"/>
              <a:t>efforts to anticipate and prepare for the effects of climate change, and thereby to reduce the associated health burden</a:t>
            </a:r>
          </a:p>
          <a:p>
            <a:pPr>
              <a:buClr>
                <a:schemeClr val="bg1"/>
              </a:buClr>
            </a:pPr>
            <a:r>
              <a:rPr lang="en-US" b="1" dirty="0" smtClean="0"/>
              <a:t>MITIGATION: </a:t>
            </a:r>
            <a:br>
              <a:rPr lang="en-US" b="1" dirty="0" smtClean="0"/>
            </a:br>
            <a:r>
              <a:rPr lang="en-US" dirty="0" smtClean="0"/>
              <a:t>efforts to slow, stabilize, or reverse climate change by reducing greenhouse gas emissions</a:t>
            </a:r>
            <a:endParaRPr lang="en-US" b="1" dirty="0"/>
          </a:p>
        </p:txBody>
      </p:sp>
    </p:spTree>
    <p:extLst>
      <p:ext uri="{BB962C8B-B14F-4D97-AF65-F5344CB8AC3E}">
        <p14:creationId xmlns:p14="http://schemas.microsoft.com/office/powerpoint/2010/main" val="36916303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5400" b="1" dirty="0" smtClean="0"/>
              <a:t>Agriculture</a:t>
            </a:r>
            <a:endParaRPr lang="en-US" sz="5400" b="1" dirty="0"/>
          </a:p>
        </p:txBody>
      </p:sp>
      <p:sp>
        <p:nvSpPr>
          <p:cNvPr id="11" name="Text Placeholder 10"/>
          <p:cNvSpPr>
            <a:spLocks noGrp="1"/>
          </p:cNvSpPr>
          <p:nvPr>
            <p:ph type="body" sz="quarter" idx="15"/>
          </p:nvPr>
        </p:nvSpPr>
        <p:spPr/>
        <p:txBody>
          <a:bodyPr/>
          <a:lstStyle/>
          <a:p>
            <a:r>
              <a:rPr lang="en-US" dirty="0" smtClean="0"/>
              <a:t>3</a:t>
            </a:r>
            <a:endParaRPr lang="en-US" dirty="0"/>
          </a:p>
        </p:txBody>
      </p:sp>
    </p:spTree>
    <p:extLst>
      <p:ext uri="{BB962C8B-B14F-4D97-AF65-F5344CB8AC3E}">
        <p14:creationId xmlns:p14="http://schemas.microsoft.com/office/powerpoint/2010/main" val="863239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8201" y="1366345"/>
            <a:ext cx="4635500" cy="4788393"/>
          </a:xfrm>
          <a:solidFill>
            <a:schemeClr val="bg1">
              <a:alpha val="75000"/>
            </a:schemeClr>
          </a:solidFill>
          <a:ln w="25400">
            <a:solidFill>
              <a:schemeClr val="accent1"/>
            </a:solidFill>
          </a:ln>
        </p:spPr>
        <p:txBody>
          <a:bodyPr>
            <a:normAutofit/>
          </a:bodyPr>
          <a:lstStyle/>
          <a:p>
            <a:pPr marL="0" indent="0" algn="ctr">
              <a:spcAft>
                <a:spcPts val="0"/>
              </a:spcAft>
              <a:buNone/>
            </a:pPr>
            <a:endParaRPr lang="en-US" sz="3200" smtClean="0"/>
          </a:p>
          <a:p>
            <a:pPr marL="0" indent="0" algn="ctr">
              <a:spcAft>
                <a:spcPts val="0"/>
              </a:spcAft>
              <a:buNone/>
            </a:pPr>
            <a:r>
              <a:rPr lang="en-US" sz="3200" b="1" smtClean="0"/>
              <a:t>INDIVIDUAL ACTION</a:t>
            </a:r>
            <a:endParaRPr lang="en-US" sz="2400" b="1" smtClean="0"/>
          </a:p>
          <a:p>
            <a:pPr>
              <a:spcAft>
                <a:spcPts val="0"/>
              </a:spcAft>
            </a:pPr>
            <a:r>
              <a:rPr lang="en-US" sz="2200" smtClean="0"/>
              <a:t>Buy more locally grown foods</a:t>
            </a:r>
          </a:p>
          <a:p>
            <a:pPr>
              <a:spcAft>
                <a:spcPts val="0"/>
              </a:spcAft>
            </a:pPr>
            <a:r>
              <a:rPr lang="en-US" sz="2200" smtClean="0"/>
              <a:t>Eat fewer processed foods and less meat</a:t>
            </a:r>
          </a:p>
          <a:p>
            <a:pPr>
              <a:spcAft>
                <a:spcPts val="0"/>
              </a:spcAft>
            </a:pPr>
            <a:r>
              <a:rPr lang="en-US" sz="2200" smtClean="0"/>
              <a:t>Grow some of our own food</a:t>
            </a:r>
          </a:p>
          <a:p>
            <a:endParaRPr lang="en-US" sz="2400" dirty="0"/>
          </a:p>
        </p:txBody>
      </p:sp>
      <p:sp>
        <p:nvSpPr>
          <p:cNvPr id="7" name="Slide Number Placeholder 6"/>
          <p:cNvSpPr>
            <a:spLocks noGrp="1"/>
          </p:cNvSpPr>
          <p:nvPr>
            <p:ph type="sldNum" sz="quarter" idx="4"/>
          </p:nvPr>
        </p:nvSpPr>
        <p:spPr/>
        <p:txBody>
          <a:bodyPr/>
          <a:lstStyle/>
          <a:p>
            <a:fld id="{48F63A3B-78C7-47BE-AE5E-E10140E04643}" type="slidenum">
              <a:rPr lang="en-US" smtClean="0"/>
              <a:pPr/>
              <a:t>51</a:t>
            </a:fld>
            <a:endParaRPr lang="en-US" dirty="0"/>
          </a:p>
        </p:txBody>
      </p:sp>
      <p:sp>
        <p:nvSpPr>
          <p:cNvPr id="11" name="Content Placeholder 2"/>
          <p:cNvSpPr txBox="1">
            <a:spLocks/>
          </p:cNvSpPr>
          <p:nvPr/>
        </p:nvSpPr>
        <p:spPr>
          <a:xfrm>
            <a:off x="6515100" y="1366345"/>
            <a:ext cx="4635500" cy="4788393"/>
          </a:xfrm>
          <a:prstGeom prst="rect">
            <a:avLst/>
          </a:prstGeom>
          <a:solidFill>
            <a:schemeClr val="bg1">
              <a:alpha val="75000"/>
            </a:schemeClr>
          </a:solidFill>
          <a:ln w="25400">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tx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tx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endParaRPr lang="en-US" sz="3200" dirty="0" smtClean="0"/>
          </a:p>
          <a:p>
            <a:pPr marL="0" indent="0" algn="ctr">
              <a:spcAft>
                <a:spcPts val="0"/>
              </a:spcAft>
              <a:buNone/>
            </a:pPr>
            <a:r>
              <a:rPr lang="en-US" sz="3200" b="1" dirty="0" smtClean="0"/>
              <a:t>COLLECTIVE ACTION</a:t>
            </a:r>
            <a:endParaRPr lang="en-US" sz="2400" b="1" dirty="0" smtClean="0"/>
          </a:p>
          <a:p>
            <a:pPr>
              <a:spcAft>
                <a:spcPts val="0"/>
              </a:spcAft>
            </a:pPr>
            <a:r>
              <a:rPr lang="en-US" sz="2200" dirty="0" smtClean="0"/>
              <a:t>Support policies that incentivize:</a:t>
            </a:r>
          </a:p>
          <a:p>
            <a:pPr lvl="1">
              <a:spcAft>
                <a:spcPts val="0"/>
              </a:spcAft>
            </a:pPr>
            <a:r>
              <a:rPr lang="en-US" sz="2200" dirty="0"/>
              <a:t>F</a:t>
            </a:r>
            <a:r>
              <a:rPr lang="en-US" sz="2200" dirty="0" smtClean="0"/>
              <a:t>oods produced with fewer chemicals</a:t>
            </a:r>
          </a:p>
          <a:p>
            <a:pPr lvl="1">
              <a:spcAft>
                <a:spcPts val="0"/>
              </a:spcAft>
            </a:pPr>
            <a:r>
              <a:rPr lang="en-US" sz="2200" dirty="0" smtClean="0"/>
              <a:t>Food that are less processed</a:t>
            </a:r>
          </a:p>
          <a:p>
            <a:pPr lvl="1">
              <a:spcAft>
                <a:spcPts val="0"/>
              </a:spcAft>
            </a:pPr>
            <a:r>
              <a:rPr lang="en-US" sz="2200" dirty="0" smtClean="0"/>
              <a:t>Food that are transported shorter distances</a:t>
            </a:r>
            <a:endParaRPr lang="en-US" sz="2200" dirty="0"/>
          </a:p>
          <a:p>
            <a:endParaRPr lang="en-US" sz="1600" dirty="0"/>
          </a:p>
        </p:txBody>
      </p:sp>
      <p:sp>
        <p:nvSpPr>
          <p:cNvPr id="14" name="Title 11" hidden="1"/>
          <p:cNvSpPr>
            <a:spLocks noGrp="1"/>
          </p:cNvSpPr>
          <p:nvPr>
            <p:ph type="title"/>
          </p:nvPr>
        </p:nvSpPr>
        <p:spPr>
          <a:xfrm>
            <a:off x="838200" y="152400"/>
            <a:ext cx="10515600" cy="914400"/>
          </a:xfrm>
        </p:spPr>
        <p:txBody>
          <a:bodyPr/>
          <a:lstStyle/>
          <a:p>
            <a:r>
              <a:rPr lang="en-US" dirty="0" smtClean="0"/>
              <a:t>Agriculture: Individual Action and Collective Action</a:t>
            </a:r>
            <a:endParaRPr lang="en-US" dirty="0"/>
          </a:p>
        </p:txBody>
      </p:sp>
    </p:spTree>
    <p:extLst>
      <p:ext uri="{BB962C8B-B14F-4D97-AF65-F5344CB8AC3E}">
        <p14:creationId xmlns:p14="http://schemas.microsoft.com/office/powerpoint/2010/main" val="18296882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1"/>
                </a:solidFill>
              </a:rPr>
              <a:t>Climate Change in Minnesota</a:t>
            </a:r>
          </a:p>
          <a:p>
            <a:pPr marL="457200" indent="-457200">
              <a:spcAft>
                <a:spcPts val="0"/>
              </a:spcAft>
              <a:buFont typeface="+mj-lt"/>
              <a:buAutoNum type="arabicPeriod"/>
            </a:pPr>
            <a:r>
              <a:rPr lang="en-US" dirty="0" smtClean="0">
                <a:solidFill>
                  <a:schemeClr val="accent1"/>
                </a:solidFill>
              </a:rPr>
              <a:t>Health Impacts of Climate Change</a:t>
            </a:r>
          </a:p>
          <a:p>
            <a:pPr lvl="1">
              <a:spcAft>
                <a:spcPts val="0"/>
              </a:spcAft>
            </a:pPr>
            <a:r>
              <a:rPr lang="en-US" dirty="0" smtClean="0">
                <a:solidFill>
                  <a:schemeClr val="accent1"/>
                </a:solidFill>
              </a:rPr>
              <a:t>Extreme Heat Events</a:t>
            </a:r>
          </a:p>
          <a:p>
            <a:pPr lvl="1">
              <a:spcAft>
                <a:spcPts val="0"/>
              </a:spcAft>
            </a:pPr>
            <a:r>
              <a:rPr lang="en-US" dirty="0" smtClean="0"/>
              <a:t>Air Quality: Pollutants and Allergens</a:t>
            </a:r>
          </a:p>
          <a:p>
            <a:pPr lvl="1">
              <a:spcAft>
                <a:spcPts val="0"/>
              </a:spcAft>
            </a:pPr>
            <a:r>
              <a:rPr lang="en-US" dirty="0" smtClean="0">
                <a:solidFill>
                  <a:schemeClr val="accent1"/>
                </a:solidFill>
              </a:rPr>
              <a:t>Flooding and Drought</a:t>
            </a:r>
          </a:p>
          <a:p>
            <a:pPr lvl="1">
              <a:spcAft>
                <a:spcPts val="0"/>
              </a:spcAft>
            </a:pPr>
            <a:r>
              <a:rPr lang="en-US" dirty="0" smtClean="0">
                <a:solidFill>
                  <a:schemeClr val="accent1"/>
                </a:solidFill>
              </a:rPr>
              <a:t>Other Impacts</a:t>
            </a:r>
          </a:p>
          <a:p>
            <a:pPr marL="457200" indent="-457200">
              <a:spcAft>
                <a:spcPts val="0"/>
              </a:spcAft>
              <a:buFont typeface="+mj-lt"/>
              <a:buAutoNum type="arabicPeriod"/>
            </a:pPr>
            <a:r>
              <a:rPr lang="en-US" dirty="0" smtClean="0">
                <a:solidFill>
                  <a:schemeClr val="accent1"/>
                </a:solidFill>
              </a:rPr>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solidFill>
                  <a:schemeClr val="accent2"/>
                </a:solidFill>
              </a:rPr>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52</a:t>
            </a:fld>
            <a:endParaRPr lang="en-US" dirty="0"/>
          </a:p>
        </p:txBody>
      </p:sp>
    </p:spTree>
    <p:extLst>
      <p:ext uri="{BB962C8B-B14F-4D97-AF65-F5344CB8AC3E}">
        <p14:creationId xmlns:p14="http://schemas.microsoft.com/office/powerpoint/2010/main" val="1853287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COMMUNICATING CLIMATE CHANGE</a:t>
            </a:r>
            <a:endParaRPr lang="en-US" dirty="0"/>
          </a:p>
        </p:txBody>
      </p:sp>
      <p:sp>
        <p:nvSpPr>
          <p:cNvPr id="3" name="Content Placeholder 2"/>
          <p:cNvSpPr>
            <a:spLocks noGrp="1"/>
          </p:cNvSpPr>
          <p:nvPr>
            <p:ph idx="1"/>
          </p:nvPr>
        </p:nvSpPr>
        <p:spPr>
          <a:xfrm>
            <a:off x="838200" y="1535906"/>
            <a:ext cx="10515600" cy="1258094"/>
          </a:xfrm>
        </p:spPr>
        <p:txBody>
          <a:bodyPr>
            <a:normAutofit/>
          </a:bodyPr>
          <a:lstStyle/>
          <a:p>
            <a:pPr marL="0" indent="0">
              <a:spcAft>
                <a:spcPts val="0"/>
              </a:spcAft>
              <a:buNone/>
            </a:pPr>
            <a:r>
              <a:rPr lang="en-US" sz="2400" dirty="0" smtClean="0"/>
              <a:t>The Yale Project on Climate Change Communication identified six distinct American audiences, each of which responds to the issue of climate change in markedly different ways.</a:t>
            </a:r>
          </a:p>
        </p:txBody>
      </p:sp>
      <p:grpSp>
        <p:nvGrpSpPr>
          <p:cNvPr id="5" name="Group 5" title="Illustration showing people's belief in climate change"/>
          <p:cNvGrpSpPr>
            <a:grpSpLocks/>
          </p:cNvGrpSpPr>
          <p:nvPr/>
        </p:nvGrpSpPr>
        <p:grpSpPr bwMode="auto">
          <a:xfrm>
            <a:off x="1648618" y="2927350"/>
            <a:ext cx="8894763" cy="3429000"/>
            <a:chOff x="152400" y="2860675"/>
            <a:chExt cx="8894763" cy="3429000"/>
          </a:xfrm>
        </p:grpSpPr>
        <p:sp>
          <p:nvSpPr>
            <p:cNvPr id="7" name="Oval 6"/>
            <p:cNvSpPr/>
            <p:nvPr/>
          </p:nvSpPr>
          <p:spPr>
            <a:xfrm>
              <a:off x="381000" y="3562350"/>
              <a:ext cx="1004888" cy="9398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17%</a:t>
              </a:r>
            </a:p>
          </p:txBody>
        </p:sp>
        <p:sp>
          <p:nvSpPr>
            <p:cNvPr id="8" name="Oval 7"/>
            <p:cNvSpPr/>
            <p:nvPr/>
          </p:nvSpPr>
          <p:spPr>
            <a:xfrm>
              <a:off x="1752600" y="3325813"/>
              <a:ext cx="1316038" cy="1273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28%</a:t>
              </a:r>
            </a:p>
          </p:txBody>
        </p:sp>
        <p:sp>
          <p:nvSpPr>
            <p:cNvPr id="9" name="Oval 8"/>
            <p:cNvSpPr/>
            <p:nvPr/>
          </p:nvSpPr>
          <p:spPr>
            <a:xfrm>
              <a:off x="3429000" y="3414713"/>
              <a:ext cx="1233488" cy="12350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27%</a:t>
              </a:r>
            </a:p>
          </p:txBody>
        </p:sp>
        <p:sp>
          <p:nvSpPr>
            <p:cNvPr id="10" name="Oval 9"/>
            <p:cNvSpPr/>
            <p:nvPr/>
          </p:nvSpPr>
          <p:spPr>
            <a:xfrm>
              <a:off x="6400800" y="3540125"/>
              <a:ext cx="1019175" cy="98425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11%</a:t>
              </a:r>
            </a:p>
          </p:txBody>
        </p:sp>
        <p:sp>
          <p:nvSpPr>
            <p:cNvPr id="11" name="Oval 10"/>
            <p:cNvSpPr/>
            <p:nvPr/>
          </p:nvSpPr>
          <p:spPr>
            <a:xfrm>
              <a:off x="5105400" y="3519488"/>
              <a:ext cx="917575" cy="88741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7%</a:t>
              </a:r>
            </a:p>
          </p:txBody>
        </p:sp>
        <p:sp>
          <p:nvSpPr>
            <p:cNvPr id="12" name="Oval 11"/>
            <p:cNvSpPr/>
            <p:nvPr/>
          </p:nvSpPr>
          <p:spPr>
            <a:xfrm>
              <a:off x="7848600" y="3519488"/>
              <a:ext cx="838200" cy="8874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10%</a:t>
              </a:r>
            </a:p>
          </p:txBody>
        </p:sp>
        <p:sp>
          <p:nvSpPr>
            <p:cNvPr id="13" name="Left-Right Arrow 12"/>
            <p:cNvSpPr/>
            <p:nvPr/>
          </p:nvSpPr>
          <p:spPr>
            <a:xfrm>
              <a:off x="381000" y="5062538"/>
              <a:ext cx="8305800" cy="184150"/>
            </a:xfrm>
            <a:prstGeom prst="leftRightArrow">
              <a:avLst>
                <a:gd name="adj1" fmla="val 50000"/>
                <a:gd name="adj2" fmla="val 1604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p:cNvSpPr txBox="1">
              <a:spLocks noChangeArrowheads="1"/>
            </p:cNvSpPr>
            <p:nvPr/>
          </p:nvSpPr>
          <p:spPr bwMode="auto">
            <a:xfrm>
              <a:off x="762000" y="5365750"/>
              <a:ext cx="3284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Highest belief in climate change</a:t>
              </a:r>
            </a:p>
            <a:p>
              <a:pPr eaLnBrk="1" hangingPunct="1">
                <a:spcBef>
                  <a:spcPct val="0"/>
                </a:spcBef>
                <a:buFontTx/>
                <a:buNone/>
              </a:pPr>
              <a:r>
                <a:rPr lang="en-US" altLang="en-US" sz="1800" dirty="0"/>
                <a:t>Most concerned</a:t>
              </a:r>
            </a:p>
            <a:p>
              <a:pPr eaLnBrk="1" hangingPunct="1">
                <a:spcBef>
                  <a:spcPct val="0"/>
                </a:spcBef>
                <a:buFontTx/>
                <a:buNone/>
              </a:pPr>
              <a:r>
                <a:rPr lang="en-US" altLang="en-US" sz="1800" dirty="0"/>
                <a:t>Most motivated</a:t>
              </a:r>
            </a:p>
          </p:txBody>
        </p:sp>
        <p:sp>
          <p:nvSpPr>
            <p:cNvPr id="15" name="TextBox 14"/>
            <p:cNvSpPr txBox="1">
              <a:spLocks noChangeArrowheads="1"/>
            </p:cNvSpPr>
            <p:nvPr/>
          </p:nvSpPr>
          <p:spPr bwMode="auto">
            <a:xfrm>
              <a:off x="5002213" y="5365750"/>
              <a:ext cx="3282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dirty="0"/>
                <a:t>Lowest belief in climate change</a:t>
              </a:r>
            </a:p>
            <a:p>
              <a:pPr algn="r" eaLnBrk="1" hangingPunct="1">
                <a:spcBef>
                  <a:spcPct val="0"/>
                </a:spcBef>
                <a:buFontTx/>
                <a:buNone/>
              </a:pPr>
              <a:r>
                <a:rPr lang="en-US" altLang="en-US" sz="1800" dirty="0"/>
                <a:t>Least concerned</a:t>
              </a:r>
            </a:p>
            <a:p>
              <a:pPr algn="r" eaLnBrk="1" hangingPunct="1">
                <a:spcBef>
                  <a:spcPct val="0"/>
                </a:spcBef>
                <a:buFontTx/>
                <a:buNone/>
              </a:pPr>
              <a:r>
                <a:rPr lang="en-US" altLang="en-US" sz="1800" dirty="0"/>
                <a:t>Least motivated</a:t>
              </a:r>
            </a:p>
          </p:txBody>
        </p:sp>
        <p:sp>
          <p:nvSpPr>
            <p:cNvPr id="16" name="TextBox 15"/>
            <p:cNvSpPr txBox="1">
              <a:spLocks noChangeArrowheads="1"/>
            </p:cNvSpPr>
            <p:nvPr/>
          </p:nvSpPr>
          <p:spPr bwMode="auto">
            <a:xfrm>
              <a:off x="152400"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Alarmed</a:t>
              </a:r>
            </a:p>
          </p:txBody>
        </p:sp>
        <p:sp>
          <p:nvSpPr>
            <p:cNvPr id="17" name="TextBox 16"/>
            <p:cNvSpPr txBox="1">
              <a:spLocks noChangeArrowheads="1"/>
            </p:cNvSpPr>
            <p:nvPr/>
          </p:nvSpPr>
          <p:spPr bwMode="auto">
            <a:xfrm>
              <a:off x="164941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Concerned</a:t>
              </a:r>
            </a:p>
          </p:txBody>
        </p:sp>
        <p:sp>
          <p:nvSpPr>
            <p:cNvPr id="18" name="TextBox 17"/>
            <p:cNvSpPr txBox="1">
              <a:spLocks noChangeArrowheads="1"/>
            </p:cNvSpPr>
            <p:nvPr/>
          </p:nvSpPr>
          <p:spPr bwMode="auto">
            <a:xfrm>
              <a:off x="328453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Cautious</a:t>
              </a:r>
            </a:p>
          </p:txBody>
        </p:sp>
        <p:sp>
          <p:nvSpPr>
            <p:cNvPr id="19" name="TextBox 18"/>
            <p:cNvSpPr txBox="1">
              <a:spLocks noChangeArrowheads="1"/>
            </p:cNvSpPr>
            <p:nvPr/>
          </p:nvSpPr>
          <p:spPr bwMode="auto">
            <a:xfrm>
              <a:off x="48021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Disengaged</a:t>
              </a:r>
            </a:p>
          </p:txBody>
        </p:sp>
        <p:sp>
          <p:nvSpPr>
            <p:cNvPr id="20" name="TextBox 19"/>
            <p:cNvSpPr txBox="1">
              <a:spLocks noChangeArrowheads="1"/>
            </p:cNvSpPr>
            <p:nvPr/>
          </p:nvSpPr>
          <p:spPr bwMode="auto">
            <a:xfrm>
              <a:off x="61483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Doubtful</a:t>
              </a:r>
            </a:p>
          </p:txBody>
        </p:sp>
        <p:sp>
          <p:nvSpPr>
            <p:cNvPr id="21" name="TextBox 20"/>
            <p:cNvSpPr txBox="1">
              <a:spLocks noChangeArrowheads="1"/>
            </p:cNvSpPr>
            <p:nvPr/>
          </p:nvSpPr>
          <p:spPr bwMode="auto">
            <a:xfrm>
              <a:off x="752316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Dismissive</a:t>
              </a:r>
            </a:p>
          </p:txBody>
        </p:sp>
      </p:grpSp>
      <p:sp>
        <p:nvSpPr>
          <p:cNvPr id="6" name="Slide Number Placeholder 5"/>
          <p:cNvSpPr>
            <a:spLocks noGrp="1"/>
          </p:cNvSpPr>
          <p:nvPr>
            <p:ph type="sldNum" sz="quarter" idx="12"/>
          </p:nvPr>
        </p:nvSpPr>
        <p:spPr/>
        <p:txBody>
          <a:bodyPr/>
          <a:lstStyle/>
          <a:p>
            <a:fld id="{48F63A3B-78C7-47BE-AE5E-E10140E04643}" type="slidenum">
              <a:rPr lang="en-US" smtClean="0"/>
              <a:t>53</a:t>
            </a:fld>
            <a:endParaRPr lang="en-US" dirty="0"/>
          </a:p>
        </p:txBody>
      </p:sp>
    </p:spTree>
    <p:extLst>
      <p:ext uri="{BB962C8B-B14F-4D97-AF65-F5344CB8AC3E}">
        <p14:creationId xmlns:p14="http://schemas.microsoft.com/office/powerpoint/2010/main" val="249070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COMMUNICATING CLIMATE CHANGE</a:t>
            </a:r>
            <a:endParaRPr lang="en-US" dirty="0"/>
          </a:p>
        </p:txBody>
      </p:sp>
      <p:sp>
        <p:nvSpPr>
          <p:cNvPr id="23" name="Rectangular Callout 22"/>
          <p:cNvSpPr/>
          <p:nvPr/>
        </p:nvSpPr>
        <p:spPr>
          <a:xfrm>
            <a:off x="1767699" y="4268788"/>
            <a:ext cx="2427898" cy="2452687"/>
          </a:xfrm>
          <a:prstGeom prst="wedgeRectCallout">
            <a:avLst>
              <a:gd name="adj1" fmla="val -24044"/>
              <a:gd name="adj2" fmla="val -8897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spcBef>
                <a:spcPts val="0"/>
              </a:spcBef>
              <a:spcAft>
                <a:spcPts val="0"/>
              </a:spcAft>
              <a:buFont typeface="Arial" pitchFamily="34" charset="0"/>
              <a:buChar char="•"/>
              <a:defRPr/>
            </a:pPr>
            <a:r>
              <a:rPr lang="en-US" sz="1400" dirty="0">
                <a:solidFill>
                  <a:schemeClr val="tx1"/>
                </a:solidFill>
              </a:rPr>
              <a:t>Completely convinced that climate change is real</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Believe that people are already being harmed by climate change</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Supportive of personal and policy action</a:t>
            </a:r>
          </a:p>
        </p:txBody>
      </p:sp>
      <p:sp>
        <p:nvSpPr>
          <p:cNvPr id="24" name="Rectangular Callout 23"/>
          <p:cNvSpPr/>
          <p:nvPr/>
        </p:nvSpPr>
        <p:spPr>
          <a:xfrm>
            <a:off x="4564856" y="4262437"/>
            <a:ext cx="2542201" cy="2452687"/>
          </a:xfrm>
          <a:prstGeom prst="wedgeRectCallout">
            <a:avLst>
              <a:gd name="adj1" fmla="val -64773"/>
              <a:gd name="adj2" fmla="val -86329"/>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spcBef>
                <a:spcPts val="0"/>
              </a:spcBef>
              <a:spcAft>
                <a:spcPts val="0"/>
              </a:spcAft>
              <a:buFont typeface="Arial" pitchFamily="34" charset="0"/>
              <a:buChar char="•"/>
              <a:defRPr/>
            </a:pPr>
            <a:r>
              <a:rPr lang="en-US" sz="1400" dirty="0">
                <a:solidFill>
                  <a:schemeClr val="tx1"/>
                </a:solidFill>
              </a:rPr>
              <a:t>Believe that climate change is real</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Feel that dangerous impacts of climate change will be seen in 10 years</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Supportive of personal and policy action</a:t>
            </a:r>
          </a:p>
        </p:txBody>
      </p:sp>
      <p:sp>
        <p:nvSpPr>
          <p:cNvPr id="25" name="Rectangular Callout 24"/>
          <p:cNvSpPr/>
          <p:nvPr/>
        </p:nvSpPr>
        <p:spPr>
          <a:xfrm>
            <a:off x="7532686" y="4262438"/>
            <a:ext cx="2448555" cy="2452687"/>
          </a:xfrm>
          <a:prstGeom prst="wedgeRectCallout">
            <a:avLst>
              <a:gd name="adj1" fmla="val -102232"/>
              <a:gd name="adj2" fmla="val -10254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spcBef>
                <a:spcPts val="0"/>
              </a:spcBef>
              <a:spcAft>
                <a:spcPts val="0"/>
              </a:spcAft>
              <a:buFont typeface="Arial" pitchFamily="34" charset="0"/>
              <a:buChar char="•"/>
              <a:defRPr/>
            </a:pPr>
            <a:r>
              <a:rPr lang="en-US" sz="1400" dirty="0">
                <a:solidFill>
                  <a:schemeClr val="tx1"/>
                </a:solidFill>
              </a:rPr>
              <a:t>Unsure whether climate change is occurring</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Believe the impacts of climate change will be seen in 25 years</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Do not believe personal actions or the actions of a single nation will make any difference</a:t>
            </a:r>
          </a:p>
        </p:txBody>
      </p:sp>
      <p:grpSp>
        <p:nvGrpSpPr>
          <p:cNvPr id="5" name="Group 5" title="Illustration showing people's belief in climate change"/>
          <p:cNvGrpSpPr>
            <a:grpSpLocks/>
          </p:cNvGrpSpPr>
          <p:nvPr/>
        </p:nvGrpSpPr>
        <p:grpSpPr bwMode="auto">
          <a:xfrm>
            <a:off x="1648618" y="1517650"/>
            <a:ext cx="8894763" cy="2386013"/>
            <a:chOff x="152400" y="2860675"/>
            <a:chExt cx="8894763" cy="2386013"/>
          </a:xfrm>
        </p:grpSpPr>
        <p:sp>
          <p:nvSpPr>
            <p:cNvPr id="7" name="Oval 6"/>
            <p:cNvSpPr/>
            <p:nvPr/>
          </p:nvSpPr>
          <p:spPr>
            <a:xfrm>
              <a:off x="381000" y="3562350"/>
              <a:ext cx="1004888" cy="9398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17%</a:t>
              </a:r>
            </a:p>
          </p:txBody>
        </p:sp>
        <p:sp>
          <p:nvSpPr>
            <p:cNvPr id="8" name="Oval 7"/>
            <p:cNvSpPr/>
            <p:nvPr/>
          </p:nvSpPr>
          <p:spPr>
            <a:xfrm>
              <a:off x="1752600" y="3325813"/>
              <a:ext cx="1316038" cy="1273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28%</a:t>
              </a:r>
            </a:p>
          </p:txBody>
        </p:sp>
        <p:sp>
          <p:nvSpPr>
            <p:cNvPr id="9" name="Oval 8"/>
            <p:cNvSpPr/>
            <p:nvPr/>
          </p:nvSpPr>
          <p:spPr>
            <a:xfrm>
              <a:off x="3429000" y="3414713"/>
              <a:ext cx="1233488" cy="12350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27%</a:t>
              </a:r>
            </a:p>
          </p:txBody>
        </p:sp>
        <p:sp>
          <p:nvSpPr>
            <p:cNvPr id="10" name="Oval 9"/>
            <p:cNvSpPr/>
            <p:nvPr/>
          </p:nvSpPr>
          <p:spPr>
            <a:xfrm>
              <a:off x="6400800" y="3540125"/>
              <a:ext cx="1019175" cy="98425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11%</a:t>
              </a:r>
            </a:p>
          </p:txBody>
        </p:sp>
        <p:sp>
          <p:nvSpPr>
            <p:cNvPr id="11" name="Oval 10"/>
            <p:cNvSpPr/>
            <p:nvPr/>
          </p:nvSpPr>
          <p:spPr>
            <a:xfrm>
              <a:off x="5105400" y="3519488"/>
              <a:ext cx="917575" cy="88741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7%</a:t>
              </a:r>
            </a:p>
          </p:txBody>
        </p:sp>
        <p:sp>
          <p:nvSpPr>
            <p:cNvPr id="12" name="Oval 11"/>
            <p:cNvSpPr/>
            <p:nvPr/>
          </p:nvSpPr>
          <p:spPr>
            <a:xfrm>
              <a:off x="7848600" y="3519488"/>
              <a:ext cx="838200" cy="8874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10%</a:t>
              </a:r>
            </a:p>
          </p:txBody>
        </p:sp>
        <p:sp>
          <p:nvSpPr>
            <p:cNvPr id="13" name="Left-Right Arrow 12"/>
            <p:cNvSpPr/>
            <p:nvPr/>
          </p:nvSpPr>
          <p:spPr>
            <a:xfrm>
              <a:off x="381000" y="5062538"/>
              <a:ext cx="8305800" cy="184150"/>
            </a:xfrm>
            <a:prstGeom prst="leftRightArrow">
              <a:avLst>
                <a:gd name="adj1" fmla="val 50000"/>
                <a:gd name="adj2" fmla="val 1604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extBox 15"/>
            <p:cNvSpPr txBox="1">
              <a:spLocks noChangeArrowheads="1"/>
            </p:cNvSpPr>
            <p:nvPr/>
          </p:nvSpPr>
          <p:spPr bwMode="auto">
            <a:xfrm>
              <a:off x="152400"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Alarmed</a:t>
              </a:r>
            </a:p>
          </p:txBody>
        </p:sp>
        <p:sp>
          <p:nvSpPr>
            <p:cNvPr id="17" name="TextBox 16"/>
            <p:cNvSpPr txBox="1">
              <a:spLocks noChangeArrowheads="1"/>
            </p:cNvSpPr>
            <p:nvPr/>
          </p:nvSpPr>
          <p:spPr bwMode="auto">
            <a:xfrm>
              <a:off x="164941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Concerned</a:t>
              </a:r>
            </a:p>
          </p:txBody>
        </p:sp>
        <p:sp>
          <p:nvSpPr>
            <p:cNvPr id="18" name="TextBox 17"/>
            <p:cNvSpPr txBox="1">
              <a:spLocks noChangeArrowheads="1"/>
            </p:cNvSpPr>
            <p:nvPr/>
          </p:nvSpPr>
          <p:spPr bwMode="auto">
            <a:xfrm>
              <a:off x="328453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Cautious</a:t>
              </a:r>
            </a:p>
          </p:txBody>
        </p:sp>
        <p:sp>
          <p:nvSpPr>
            <p:cNvPr id="19" name="TextBox 18"/>
            <p:cNvSpPr txBox="1">
              <a:spLocks noChangeArrowheads="1"/>
            </p:cNvSpPr>
            <p:nvPr/>
          </p:nvSpPr>
          <p:spPr bwMode="auto">
            <a:xfrm>
              <a:off x="48021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Disengaged</a:t>
              </a:r>
            </a:p>
          </p:txBody>
        </p:sp>
        <p:sp>
          <p:nvSpPr>
            <p:cNvPr id="20" name="TextBox 19"/>
            <p:cNvSpPr txBox="1">
              <a:spLocks noChangeArrowheads="1"/>
            </p:cNvSpPr>
            <p:nvPr/>
          </p:nvSpPr>
          <p:spPr bwMode="auto">
            <a:xfrm>
              <a:off x="61483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Doubtful</a:t>
              </a:r>
            </a:p>
          </p:txBody>
        </p:sp>
        <p:sp>
          <p:nvSpPr>
            <p:cNvPr id="21" name="TextBox 20"/>
            <p:cNvSpPr txBox="1">
              <a:spLocks noChangeArrowheads="1"/>
            </p:cNvSpPr>
            <p:nvPr/>
          </p:nvSpPr>
          <p:spPr bwMode="auto">
            <a:xfrm>
              <a:off x="752316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Dismissive</a:t>
              </a:r>
            </a:p>
          </p:txBody>
        </p:sp>
      </p:grpSp>
      <p:sp>
        <p:nvSpPr>
          <p:cNvPr id="6" name="Slide Number Placeholder 5"/>
          <p:cNvSpPr>
            <a:spLocks noGrp="1"/>
          </p:cNvSpPr>
          <p:nvPr>
            <p:ph type="sldNum" sz="quarter" idx="12"/>
          </p:nvPr>
        </p:nvSpPr>
        <p:spPr/>
        <p:txBody>
          <a:bodyPr/>
          <a:lstStyle/>
          <a:p>
            <a:fld id="{48F63A3B-78C7-47BE-AE5E-E10140E04643}" type="slidenum">
              <a:rPr lang="en-US" smtClean="0"/>
              <a:t>54</a:t>
            </a:fld>
            <a:endParaRPr lang="en-US" dirty="0"/>
          </a:p>
        </p:txBody>
      </p:sp>
    </p:spTree>
    <p:extLst>
      <p:ext uri="{BB962C8B-B14F-4D97-AF65-F5344CB8AC3E}">
        <p14:creationId xmlns:p14="http://schemas.microsoft.com/office/powerpoint/2010/main" val="1211868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COMMUNICATING CLIMATE CHANGE</a:t>
            </a:r>
            <a:endParaRPr lang="en-US" dirty="0"/>
          </a:p>
        </p:txBody>
      </p:sp>
      <p:sp>
        <p:nvSpPr>
          <p:cNvPr id="32" name="Rectangular Callout 31"/>
          <p:cNvSpPr/>
          <p:nvPr/>
        </p:nvSpPr>
        <p:spPr>
          <a:xfrm>
            <a:off x="1877218" y="4054478"/>
            <a:ext cx="2505017" cy="2666997"/>
          </a:xfrm>
          <a:prstGeom prst="wedgeRectCallout">
            <a:avLst>
              <a:gd name="adj1" fmla="val 151050"/>
              <a:gd name="adj2" fmla="val -8560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itchFamily="34" charset="0"/>
              <a:buChar char="•"/>
              <a:defRPr/>
            </a:pPr>
            <a:r>
              <a:rPr lang="en-US" sz="1400" dirty="0">
                <a:solidFill>
                  <a:schemeClr val="tx1"/>
                </a:solidFill>
              </a:rPr>
              <a:t>Less convinced that climate change is happening</a:t>
            </a:r>
          </a:p>
          <a:p>
            <a:pPr marL="285750" indent="-285750">
              <a:buFont typeface="Arial" pitchFamily="34" charset="0"/>
              <a:buChar char="•"/>
              <a:defRPr/>
            </a:pPr>
            <a:r>
              <a:rPr lang="en-US" sz="1400" dirty="0">
                <a:solidFill>
                  <a:schemeClr val="tx1"/>
                </a:solidFill>
              </a:rPr>
              <a:t>Believe that impacts of climate change will be felt in 50 years</a:t>
            </a:r>
          </a:p>
          <a:p>
            <a:pPr marL="285750" indent="-285750">
              <a:buFont typeface="Arial" pitchFamily="34" charset="0"/>
              <a:buChar char="•"/>
              <a:defRPr/>
            </a:pPr>
            <a:r>
              <a:rPr lang="en-US" sz="1400" dirty="0">
                <a:solidFill>
                  <a:schemeClr val="tx1"/>
                </a:solidFill>
              </a:rPr>
              <a:t>Do not feel that immediate action is needed</a:t>
            </a:r>
          </a:p>
        </p:txBody>
      </p:sp>
      <p:sp>
        <p:nvSpPr>
          <p:cNvPr id="26" name="Rectangular Callout 25"/>
          <p:cNvSpPr/>
          <p:nvPr/>
        </p:nvSpPr>
        <p:spPr>
          <a:xfrm>
            <a:off x="5884175" y="4054475"/>
            <a:ext cx="2505017" cy="2666997"/>
          </a:xfrm>
          <a:prstGeom prst="wedgeRectCallout">
            <a:avLst>
              <a:gd name="adj1" fmla="val 48133"/>
              <a:gd name="adj2" fmla="val -79892"/>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spcBef>
                <a:spcPts val="0"/>
              </a:spcBef>
              <a:spcAft>
                <a:spcPts val="0"/>
              </a:spcAft>
              <a:buFont typeface="Arial" pitchFamily="34" charset="0"/>
              <a:buChar char="•"/>
              <a:defRPr/>
            </a:pPr>
            <a:r>
              <a:rPr lang="en-US" sz="1400" dirty="0">
                <a:solidFill>
                  <a:schemeClr val="tx1"/>
                </a:solidFill>
              </a:rPr>
              <a:t>Unconcerned about whether or not climate change is occurring</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Believe the impacts of climate change will be felt in 100 years</a:t>
            </a:r>
          </a:p>
          <a:p>
            <a:pPr marL="285750" indent="-285750" eaLnBrk="1" fontAlgn="auto" hangingPunct="1">
              <a:spcBef>
                <a:spcPts val="0"/>
              </a:spcBef>
              <a:spcAft>
                <a:spcPts val="0"/>
              </a:spcAft>
              <a:buFont typeface="Arial" pitchFamily="34" charset="0"/>
              <a:buChar char="•"/>
              <a:defRPr/>
            </a:pPr>
            <a:r>
              <a:rPr lang="en-US" sz="1400" dirty="0">
                <a:solidFill>
                  <a:schemeClr val="tx1"/>
                </a:solidFill>
              </a:rPr>
              <a:t>Do not feel that immediate action is needed</a:t>
            </a:r>
          </a:p>
        </p:txBody>
      </p:sp>
      <p:sp>
        <p:nvSpPr>
          <p:cNvPr id="27" name="Rectangular Callout 26"/>
          <p:cNvSpPr/>
          <p:nvPr/>
        </p:nvSpPr>
        <p:spPr>
          <a:xfrm>
            <a:off x="8528873" y="4054476"/>
            <a:ext cx="2505016" cy="2666997"/>
          </a:xfrm>
          <a:prstGeom prst="wedgeRectCallout">
            <a:avLst>
              <a:gd name="adj1" fmla="val 2451"/>
              <a:gd name="adj2" fmla="val -8364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1" fontAlgn="auto" hangingPunct="1">
              <a:spcBef>
                <a:spcPts val="0"/>
              </a:spcBef>
              <a:spcAft>
                <a:spcPts val="0"/>
              </a:spcAft>
              <a:buFont typeface="Arial" pitchFamily="34" charset="0"/>
              <a:buChar char="•"/>
              <a:defRPr/>
            </a:pPr>
            <a:r>
              <a:rPr lang="en-US" sz="1400" dirty="0">
                <a:solidFill>
                  <a:schemeClr val="tx1"/>
                </a:solidFill>
              </a:rPr>
              <a:t>The only segment that is completely unconcerned about climate change because they do not believe it is happening</a:t>
            </a:r>
          </a:p>
        </p:txBody>
      </p:sp>
      <p:grpSp>
        <p:nvGrpSpPr>
          <p:cNvPr id="5" name="Group 5" title="Illustration showing people's belief in climate change"/>
          <p:cNvGrpSpPr>
            <a:grpSpLocks/>
          </p:cNvGrpSpPr>
          <p:nvPr/>
        </p:nvGrpSpPr>
        <p:grpSpPr bwMode="auto">
          <a:xfrm>
            <a:off x="1648618" y="1517650"/>
            <a:ext cx="8894763" cy="2386013"/>
            <a:chOff x="152400" y="2860675"/>
            <a:chExt cx="8894763" cy="2386013"/>
          </a:xfrm>
        </p:grpSpPr>
        <p:sp>
          <p:nvSpPr>
            <p:cNvPr id="7" name="Oval 6"/>
            <p:cNvSpPr/>
            <p:nvPr/>
          </p:nvSpPr>
          <p:spPr>
            <a:xfrm>
              <a:off x="381000" y="3562350"/>
              <a:ext cx="1004888" cy="9398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17%</a:t>
              </a:r>
            </a:p>
          </p:txBody>
        </p:sp>
        <p:sp>
          <p:nvSpPr>
            <p:cNvPr id="8" name="Oval 7"/>
            <p:cNvSpPr/>
            <p:nvPr/>
          </p:nvSpPr>
          <p:spPr>
            <a:xfrm>
              <a:off x="1752600" y="3325813"/>
              <a:ext cx="1316038" cy="12731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28%</a:t>
              </a:r>
            </a:p>
          </p:txBody>
        </p:sp>
        <p:sp>
          <p:nvSpPr>
            <p:cNvPr id="9" name="Oval 8"/>
            <p:cNvSpPr/>
            <p:nvPr/>
          </p:nvSpPr>
          <p:spPr>
            <a:xfrm>
              <a:off x="3429000" y="3414713"/>
              <a:ext cx="1233488" cy="123507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27%</a:t>
              </a:r>
            </a:p>
          </p:txBody>
        </p:sp>
        <p:sp>
          <p:nvSpPr>
            <p:cNvPr id="10" name="Oval 9"/>
            <p:cNvSpPr/>
            <p:nvPr/>
          </p:nvSpPr>
          <p:spPr>
            <a:xfrm>
              <a:off x="6400800" y="3540125"/>
              <a:ext cx="1019175" cy="98425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11%</a:t>
              </a:r>
            </a:p>
          </p:txBody>
        </p:sp>
        <p:sp>
          <p:nvSpPr>
            <p:cNvPr id="11" name="Oval 10"/>
            <p:cNvSpPr/>
            <p:nvPr/>
          </p:nvSpPr>
          <p:spPr>
            <a:xfrm>
              <a:off x="5105400" y="3519488"/>
              <a:ext cx="917575" cy="88741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7%</a:t>
              </a:r>
            </a:p>
          </p:txBody>
        </p:sp>
        <p:sp>
          <p:nvSpPr>
            <p:cNvPr id="12" name="Oval 11"/>
            <p:cNvSpPr/>
            <p:nvPr/>
          </p:nvSpPr>
          <p:spPr>
            <a:xfrm>
              <a:off x="7848600" y="3519488"/>
              <a:ext cx="838200" cy="887412"/>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10%</a:t>
              </a:r>
            </a:p>
          </p:txBody>
        </p:sp>
        <p:sp>
          <p:nvSpPr>
            <p:cNvPr id="13" name="Left-Right Arrow 12"/>
            <p:cNvSpPr/>
            <p:nvPr/>
          </p:nvSpPr>
          <p:spPr>
            <a:xfrm>
              <a:off x="381000" y="5062538"/>
              <a:ext cx="8305800" cy="184150"/>
            </a:xfrm>
            <a:prstGeom prst="leftRightArrow">
              <a:avLst>
                <a:gd name="adj1" fmla="val 50000"/>
                <a:gd name="adj2" fmla="val 1604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TextBox 15"/>
            <p:cNvSpPr txBox="1">
              <a:spLocks noChangeArrowheads="1"/>
            </p:cNvSpPr>
            <p:nvPr/>
          </p:nvSpPr>
          <p:spPr bwMode="auto">
            <a:xfrm>
              <a:off x="152400"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Alarmed</a:t>
              </a:r>
            </a:p>
          </p:txBody>
        </p:sp>
        <p:sp>
          <p:nvSpPr>
            <p:cNvPr id="17" name="TextBox 16"/>
            <p:cNvSpPr txBox="1">
              <a:spLocks noChangeArrowheads="1"/>
            </p:cNvSpPr>
            <p:nvPr/>
          </p:nvSpPr>
          <p:spPr bwMode="auto">
            <a:xfrm>
              <a:off x="164941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Concerned</a:t>
              </a:r>
            </a:p>
          </p:txBody>
        </p:sp>
        <p:sp>
          <p:nvSpPr>
            <p:cNvPr id="18" name="TextBox 17"/>
            <p:cNvSpPr txBox="1">
              <a:spLocks noChangeArrowheads="1"/>
            </p:cNvSpPr>
            <p:nvPr/>
          </p:nvSpPr>
          <p:spPr bwMode="auto">
            <a:xfrm>
              <a:off x="328453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Cautious</a:t>
              </a:r>
            </a:p>
          </p:txBody>
        </p:sp>
        <p:sp>
          <p:nvSpPr>
            <p:cNvPr id="19" name="TextBox 18"/>
            <p:cNvSpPr txBox="1">
              <a:spLocks noChangeArrowheads="1"/>
            </p:cNvSpPr>
            <p:nvPr/>
          </p:nvSpPr>
          <p:spPr bwMode="auto">
            <a:xfrm>
              <a:off x="48021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Disengaged</a:t>
              </a:r>
            </a:p>
          </p:txBody>
        </p:sp>
        <p:sp>
          <p:nvSpPr>
            <p:cNvPr id="20" name="TextBox 19"/>
            <p:cNvSpPr txBox="1">
              <a:spLocks noChangeArrowheads="1"/>
            </p:cNvSpPr>
            <p:nvPr/>
          </p:nvSpPr>
          <p:spPr bwMode="auto">
            <a:xfrm>
              <a:off x="6148388"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Doubtful</a:t>
              </a:r>
            </a:p>
          </p:txBody>
        </p:sp>
        <p:sp>
          <p:nvSpPr>
            <p:cNvPr id="21" name="TextBox 20"/>
            <p:cNvSpPr txBox="1">
              <a:spLocks noChangeArrowheads="1"/>
            </p:cNvSpPr>
            <p:nvPr/>
          </p:nvSpPr>
          <p:spPr bwMode="auto">
            <a:xfrm>
              <a:off x="7523163" y="2860675"/>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Dismissive</a:t>
              </a:r>
            </a:p>
          </p:txBody>
        </p:sp>
      </p:grpSp>
      <p:sp>
        <p:nvSpPr>
          <p:cNvPr id="6" name="Slide Number Placeholder 5"/>
          <p:cNvSpPr>
            <a:spLocks noGrp="1"/>
          </p:cNvSpPr>
          <p:nvPr>
            <p:ph type="sldNum" sz="quarter" idx="12"/>
          </p:nvPr>
        </p:nvSpPr>
        <p:spPr/>
        <p:txBody>
          <a:bodyPr/>
          <a:lstStyle/>
          <a:p>
            <a:fld id="{48F63A3B-78C7-47BE-AE5E-E10140E04643}" type="slidenum">
              <a:rPr lang="en-US" smtClean="0"/>
              <a:t>55</a:t>
            </a:fld>
            <a:endParaRPr lang="en-US" dirty="0"/>
          </a:p>
        </p:txBody>
      </p:sp>
    </p:spTree>
    <p:extLst>
      <p:ext uri="{BB962C8B-B14F-4D97-AF65-F5344CB8AC3E}">
        <p14:creationId xmlns:p14="http://schemas.microsoft.com/office/powerpoint/2010/main" val="10027404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CLIMATE CHANGE AWARENESS</a:t>
            </a:r>
            <a:endParaRPr lang="en-US" dirty="0"/>
          </a:p>
        </p:txBody>
      </p:sp>
      <p:sp>
        <p:nvSpPr>
          <p:cNvPr id="3" name="Rectangle 2"/>
          <p:cNvSpPr/>
          <p:nvPr/>
        </p:nvSpPr>
        <p:spPr>
          <a:xfrm>
            <a:off x="2238703" y="1345426"/>
            <a:ext cx="8308427" cy="646331"/>
          </a:xfrm>
          <a:prstGeom prst="rect">
            <a:avLst/>
          </a:prstGeom>
        </p:spPr>
        <p:txBody>
          <a:bodyPr wrap="square">
            <a:spAutoFit/>
          </a:bodyPr>
          <a:lstStyle/>
          <a:p>
            <a:pPr>
              <a:lnSpc>
                <a:spcPct val="150000"/>
              </a:lnSpc>
            </a:pPr>
            <a:r>
              <a:rPr lang="en-US" sz="2400" b="1" dirty="0" smtClean="0"/>
              <a:t>Percent of adults who are worried about climate change (2014)</a:t>
            </a:r>
            <a:endParaRPr lang="en-US" sz="2400" b="1" dirty="0"/>
          </a:p>
        </p:txBody>
      </p:sp>
      <p:pic>
        <p:nvPicPr>
          <p:cNvPr id="22" name="Picture 14" title="Map showing the percent of adults who are worried about climate change"/>
          <p:cNvPicPr>
            <a:picLocks noChangeAspect="1"/>
          </p:cNvPicPr>
          <p:nvPr/>
        </p:nvPicPr>
        <p:blipFill>
          <a:blip r:embed="rId3">
            <a:extLst>
              <a:ext uri="{28A0092B-C50C-407E-A947-70E740481C1C}">
                <a14:useLocalDpi xmlns:a14="http://schemas.microsoft.com/office/drawing/2010/main" val="0"/>
              </a:ext>
            </a:extLst>
          </a:blip>
          <a:srcRect l="8333"/>
          <a:stretch>
            <a:fillRect/>
          </a:stretch>
        </p:blipFill>
        <p:spPr bwMode="auto">
          <a:xfrm>
            <a:off x="1905000" y="1622425"/>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title="Text box"/>
          <p:cNvSpPr/>
          <p:nvPr/>
        </p:nvSpPr>
        <p:spPr>
          <a:xfrm>
            <a:off x="266700" y="4630737"/>
            <a:ext cx="2260600" cy="70326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a:spLocks noGrp="1"/>
          </p:cNvSpPr>
          <p:nvPr>
            <p:ph sz="half" idx="4294967295"/>
          </p:nvPr>
        </p:nvSpPr>
        <p:spPr>
          <a:xfrm>
            <a:off x="266700" y="4630737"/>
            <a:ext cx="2260600" cy="919163"/>
          </a:xfrm>
        </p:spPr>
        <p:txBody>
          <a:bodyPr rtlCol="0">
            <a:noAutofit/>
          </a:bodyPr>
          <a:lstStyle/>
          <a:p>
            <a:pPr marL="0" indent="0" algn="ctr" eaLnBrk="1" fontAlgn="auto" hangingPunct="1">
              <a:spcBef>
                <a:spcPts val="0"/>
              </a:spcBef>
              <a:spcAft>
                <a:spcPts val="0"/>
              </a:spcAft>
              <a:buFont typeface="Arial" panose="020B0604020202020204" pitchFamily="34" charset="0"/>
              <a:buNone/>
              <a:defRPr/>
            </a:pPr>
            <a:r>
              <a:rPr lang="en-US" sz="2000" dirty="0" smtClean="0"/>
              <a:t>Minnesotans: 52%</a:t>
            </a:r>
          </a:p>
          <a:p>
            <a:pPr marL="0" indent="0" algn="ctr" eaLnBrk="1" fontAlgn="auto" hangingPunct="1">
              <a:spcBef>
                <a:spcPts val="0"/>
              </a:spcBef>
              <a:spcAft>
                <a:spcPts val="0"/>
              </a:spcAft>
              <a:buFont typeface="Arial" panose="020B0604020202020204" pitchFamily="34" charset="0"/>
              <a:buNone/>
              <a:defRPr/>
            </a:pPr>
            <a:r>
              <a:rPr lang="en-US" sz="2000" dirty="0" smtClean="0"/>
              <a:t>Americans: 52%</a:t>
            </a:r>
            <a:endParaRPr lang="en-US" sz="2000" dirty="0"/>
          </a:p>
        </p:txBody>
      </p:sp>
      <p:sp>
        <p:nvSpPr>
          <p:cNvPr id="6" name="Slide Number Placeholder 5"/>
          <p:cNvSpPr>
            <a:spLocks noGrp="1"/>
          </p:cNvSpPr>
          <p:nvPr>
            <p:ph type="sldNum" sz="quarter" idx="12"/>
          </p:nvPr>
        </p:nvSpPr>
        <p:spPr/>
        <p:txBody>
          <a:bodyPr/>
          <a:lstStyle/>
          <a:p>
            <a:fld id="{48F63A3B-78C7-47BE-AE5E-E10140E04643}" type="slidenum">
              <a:rPr lang="en-US" smtClean="0"/>
              <a:t>56</a:t>
            </a:fld>
            <a:endParaRPr lang="en-US" dirty="0"/>
          </a:p>
        </p:txBody>
      </p:sp>
    </p:spTree>
    <p:extLst>
      <p:ext uri="{BB962C8B-B14F-4D97-AF65-F5344CB8AC3E}">
        <p14:creationId xmlns:p14="http://schemas.microsoft.com/office/powerpoint/2010/main" val="9761642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CLIMATE CHANGE </a:t>
            </a:r>
            <a:r>
              <a:rPr lang="en-US" dirty="0" smtClean="0"/>
              <a:t>AWARENESS</a:t>
            </a:r>
            <a:endParaRPr lang="en-US" dirty="0"/>
          </a:p>
        </p:txBody>
      </p:sp>
      <p:sp>
        <p:nvSpPr>
          <p:cNvPr id="3" name="Rectangle 2"/>
          <p:cNvSpPr/>
          <p:nvPr/>
        </p:nvSpPr>
        <p:spPr>
          <a:xfrm>
            <a:off x="1108075" y="1388159"/>
            <a:ext cx="9975850" cy="646331"/>
          </a:xfrm>
          <a:prstGeom prst="rect">
            <a:avLst/>
          </a:prstGeom>
        </p:spPr>
        <p:txBody>
          <a:bodyPr wrap="square">
            <a:spAutoFit/>
          </a:bodyPr>
          <a:lstStyle/>
          <a:p>
            <a:pPr>
              <a:lnSpc>
                <a:spcPct val="150000"/>
              </a:lnSpc>
            </a:pPr>
            <a:r>
              <a:rPr lang="en-US" sz="2400" b="1" dirty="0" smtClean="0"/>
              <a:t>Percent of adults who think climate change will harm them personally (2014)</a:t>
            </a:r>
            <a:endParaRPr lang="en-US" sz="2400" b="1" dirty="0"/>
          </a:p>
        </p:txBody>
      </p:sp>
      <p:sp>
        <p:nvSpPr>
          <p:cNvPr id="8" name="Rectangle 7" title="Text box"/>
          <p:cNvSpPr/>
          <p:nvPr/>
        </p:nvSpPr>
        <p:spPr>
          <a:xfrm>
            <a:off x="266700" y="4745037"/>
            <a:ext cx="2260600" cy="70326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title="Map showing the percent of adults who think climate change will harm them personally"/>
          <p:cNvPicPr>
            <a:picLocks noChangeAspect="1"/>
          </p:cNvPicPr>
          <p:nvPr/>
        </p:nvPicPr>
        <p:blipFill>
          <a:blip r:embed="rId3">
            <a:extLst>
              <a:ext uri="{28A0092B-C50C-407E-A947-70E740481C1C}">
                <a14:useLocalDpi xmlns:a14="http://schemas.microsoft.com/office/drawing/2010/main" val="0"/>
              </a:ext>
            </a:extLst>
          </a:blip>
          <a:srcRect l="8333"/>
          <a:stretch>
            <a:fillRect/>
          </a:stretch>
        </p:blipFill>
        <p:spPr bwMode="auto">
          <a:xfrm>
            <a:off x="1905000" y="1711325"/>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sz="half" idx="4294967295"/>
          </p:nvPr>
        </p:nvSpPr>
        <p:spPr>
          <a:xfrm>
            <a:off x="266700" y="4745037"/>
            <a:ext cx="2260600" cy="919163"/>
          </a:xfrm>
        </p:spPr>
        <p:txBody>
          <a:bodyPr rtlCol="0">
            <a:noAutofit/>
          </a:bodyPr>
          <a:lstStyle/>
          <a:p>
            <a:pPr marL="0" indent="0" algn="ctr" eaLnBrk="1" fontAlgn="auto" hangingPunct="1">
              <a:spcBef>
                <a:spcPts val="0"/>
              </a:spcBef>
              <a:spcAft>
                <a:spcPts val="0"/>
              </a:spcAft>
              <a:buFont typeface="Arial" panose="020B0604020202020204" pitchFamily="34" charset="0"/>
              <a:buNone/>
              <a:defRPr/>
            </a:pPr>
            <a:r>
              <a:rPr lang="en-US" sz="2000" dirty="0" smtClean="0"/>
              <a:t>Minnesotans: 32%</a:t>
            </a:r>
          </a:p>
          <a:p>
            <a:pPr marL="0" indent="0" algn="ctr" eaLnBrk="1" fontAlgn="auto" hangingPunct="1">
              <a:spcBef>
                <a:spcPts val="0"/>
              </a:spcBef>
              <a:spcAft>
                <a:spcPts val="0"/>
              </a:spcAft>
              <a:buFont typeface="Arial" panose="020B0604020202020204" pitchFamily="34" charset="0"/>
              <a:buNone/>
              <a:defRPr/>
            </a:pPr>
            <a:r>
              <a:rPr lang="en-US" sz="2000" dirty="0" smtClean="0"/>
              <a:t>Americans: 34%</a:t>
            </a:r>
            <a:endParaRPr lang="en-US" sz="2000" dirty="0"/>
          </a:p>
        </p:txBody>
      </p:sp>
      <p:sp>
        <p:nvSpPr>
          <p:cNvPr id="6" name="Slide Number Placeholder 5"/>
          <p:cNvSpPr>
            <a:spLocks noGrp="1"/>
          </p:cNvSpPr>
          <p:nvPr>
            <p:ph type="sldNum" sz="quarter" idx="12"/>
          </p:nvPr>
        </p:nvSpPr>
        <p:spPr/>
        <p:txBody>
          <a:bodyPr/>
          <a:lstStyle/>
          <a:p>
            <a:fld id="{48F63A3B-78C7-47BE-AE5E-E10140E04643}" type="slidenum">
              <a:rPr lang="en-US" smtClean="0"/>
              <a:t>57</a:t>
            </a:fld>
            <a:endParaRPr lang="en-US" dirty="0"/>
          </a:p>
        </p:txBody>
      </p:sp>
    </p:spTree>
    <p:extLst>
      <p:ext uri="{BB962C8B-B14F-4D97-AF65-F5344CB8AC3E}">
        <p14:creationId xmlns:p14="http://schemas.microsoft.com/office/powerpoint/2010/main" val="22308321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COMMUNICATING CLIMATE CHANGE</a:t>
            </a:r>
          </a:p>
        </p:txBody>
      </p:sp>
      <p:sp>
        <p:nvSpPr>
          <p:cNvPr id="3" name="Rectangle 2"/>
          <p:cNvSpPr/>
          <p:nvPr/>
        </p:nvSpPr>
        <p:spPr>
          <a:xfrm>
            <a:off x="838200" y="1959715"/>
            <a:ext cx="10515600" cy="2215991"/>
          </a:xfrm>
          <a:prstGeom prst="rect">
            <a:avLst/>
          </a:prstGeom>
        </p:spPr>
        <p:txBody>
          <a:bodyPr wrap="square">
            <a:spAutoFit/>
          </a:bodyPr>
          <a:lstStyle/>
          <a:p>
            <a:pPr marL="342900" indent="-342900">
              <a:spcAft>
                <a:spcPts val="1200"/>
              </a:spcAft>
              <a:buFont typeface="Arial" panose="020B0604020202020204" pitchFamily="34" charset="0"/>
              <a:buChar char="•"/>
            </a:pPr>
            <a:r>
              <a:rPr lang="en-US" sz="3200" dirty="0" smtClean="0"/>
              <a:t>Most Americans think of climate change in geographically and temporally distant terms</a:t>
            </a:r>
          </a:p>
          <a:p>
            <a:pPr marL="342900" indent="-342900">
              <a:spcAft>
                <a:spcPts val="1200"/>
              </a:spcAft>
              <a:buFont typeface="Arial" panose="020B0604020202020204" pitchFamily="34" charset="0"/>
              <a:buChar char="•"/>
            </a:pPr>
            <a:r>
              <a:rPr lang="en-US" sz="3200" dirty="0" smtClean="0"/>
              <a:t>Few Americans, without prompting, report that climate change has any connection to human health</a:t>
            </a:r>
            <a:endParaRPr lang="en-US" sz="3200" dirty="0"/>
          </a:p>
        </p:txBody>
      </p:sp>
      <p:sp>
        <p:nvSpPr>
          <p:cNvPr id="6" name="Slide Number Placeholder 5"/>
          <p:cNvSpPr>
            <a:spLocks noGrp="1"/>
          </p:cNvSpPr>
          <p:nvPr>
            <p:ph type="sldNum" sz="quarter" idx="12"/>
          </p:nvPr>
        </p:nvSpPr>
        <p:spPr/>
        <p:txBody>
          <a:bodyPr/>
          <a:lstStyle/>
          <a:p>
            <a:fld id="{48F63A3B-78C7-47BE-AE5E-E10140E04643}" type="slidenum">
              <a:rPr lang="en-US" smtClean="0"/>
              <a:t>58</a:t>
            </a:fld>
            <a:endParaRPr lang="en-US" dirty="0"/>
          </a:p>
        </p:txBody>
      </p:sp>
    </p:spTree>
    <p:extLst>
      <p:ext uri="{BB962C8B-B14F-4D97-AF65-F5344CB8AC3E}">
        <p14:creationId xmlns:p14="http://schemas.microsoft.com/office/powerpoint/2010/main" val="51159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a:t>COMMUNICATING CLIMATE CHANGE</a:t>
            </a:r>
          </a:p>
        </p:txBody>
      </p:sp>
      <p:sp>
        <p:nvSpPr>
          <p:cNvPr id="4" name="Rectangle 3"/>
          <p:cNvSpPr/>
          <p:nvPr/>
        </p:nvSpPr>
        <p:spPr>
          <a:xfrm>
            <a:off x="838200" y="1666982"/>
            <a:ext cx="4776692" cy="523220"/>
          </a:xfrm>
          <a:prstGeom prst="rect">
            <a:avLst/>
          </a:prstGeom>
        </p:spPr>
        <p:txBody>
          <a:bodyPr wrap="none">
            <a:spAutoFit/>
          </a:bodyPr>
          <a:lstStyle/>
          <a:p>
            <a:pPr>
              <a:spcAft>
                <a:spcPts val="1200"/>
              </a:spcAft>
            </a:pPr>
            <a:r>
              <a:rPr lang="en-US" sz="2800" b="1" dirty="0"/>
              <a:t>COMMUNICATION STRATEGIES</a:t>
            </a:r>
          </a:p>
        </p:txBody>
      </p:sp>
      <p:pic>
        <p:nvPicPr>
          <p:cNvPr id="6" name="Picture Placeholder 5" title="Boy"/>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0968" r="20968"/>
          <a:stretch>
            <a:fillRect/>
          </a:stretch>
        </p:blipFill>
        <p:spPr>
          <a:xfrm>
            <a:off x="2116602" y="2409324"/>
            <a:ext cx="2094842" cy="2094842"/>
          </a:xfrm>
        </p:spPr>
      </p:pic>
      <p:sp>
        <p:nvSpPr>
          <p:cNvPr id="16" name="Content Placeholder 2"/>
          <p:cNvSpPr>
            <a:spLocks noGrp="1"/>
          </p:cNvSpPr>
          <p:nvPr>
            <p:ph type="body" sz="quarter" idx="15"/>
          </p:nvPr>
        </p:nvSpPr>
        <p:spPr>
          <a:xfrm>
            <a:off x="1926197" y="4732497"/>
            <a:ext cx="2542477" cy="1623853"/>
          </a:xfrm>
        </p:spPr>
        <p:txBody>
          <a:bodyPr>
            <a:normAutofit/>
          </a:bodyPr>
          <a:lstStyle/>
          <a:p>
            <a:r>
              <a:rPr lang="en-US" sz="2000" dirty="0" smtClean="0"/>
              <a:t>Put people first and connect on common values</a:t>
            </a:r>
            <a:endParaRPr lang="en-US" sz="2000" dirty="0"/>
          </a:p>
        </p:txBody>
      </p:sp>
      <p:pic>
        <p:nvPicPr>
          <p:cNvPr id="7" name="Picture Placeholder 6" title="Data"/>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12528" r="12528"/>
          <a:stretch>
            <a:fillRect/>
          </a:stretch>
        </p:blipFill>
        <p:spPr>
          <a:xfrm>
            <a:off x="4956446" y="2394998"/>
            <a:ext cx="2094842" cy="2094842"/>
          </a:xfrm>
        </p:spPr>
      </p:pic>
      <p:sp>
        <p:nvSpPr>
          <p:cNvPr id="18" name="Text Placeholder 9"/>
          <p:cNvSpPr>
            <a:spLocks noGrp="1"/>
          </p:cNvSpPr>
          <p:nvPr>
            <p:ph type="body" sz="quarter" idx="17"/>
          </p:nvPr>
        </p:nvSpPr>
        <p:spPr>
          <a:xfrm>
            <a:off x="4766041" y="4732498"/>
            <a:ext cx="2542477" cy="1623852"/>
          </a:xfrm>
        </p:spPr>
        <p:txBody>
          <a:bodyPr>
            <a:normAutofit/>
          </a:bodyPr>
          <a:lstStyle/>
          <a:p>
            <a:r>
              <a:rPr lang="en-US" sz="2000" dirty="0" smtClean="0"/>
              <a:t>Make the data real</a:t>
            </a:r>
            <a:endParaRPr lang="en-US" sz="2000" dirty="0"/>
          </a:p>
          <a:p>
            <a:endParaRPr lang="en-US" sz="2000" dirty="0"/>
          </a:p>
        </p:txBody>
      </p:sp>
      <p:pic>
        <p:nvPicPr>
          <p:cNvPr id="8" name="Picture Placeholder 7" title="Holding an elderly person's hand"/>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21896" r="21896"/>
          <a:stretch>
            <a:fillRect/>
          </a:stretch>
        </p:blipFill>
        <p:spPr>
          <a:xfrm>
            <a:off x="7796290" y="2394998"/>
            <a:ext cx="2094842" cy="2094842"/>
          </a:xfrm>
        </p:spPr>
      </p:pic>
      <p:sp>
        <p:nvSpPr>
          <p:cNvPr id="20" name="Text Placeholder 11"/>
          <p:cNvSpPr>
            <a:spLocks noGrp="1"/>
          </p:cNvSpPr>
          <p:nvPr>
            <p:ph type="body" sz="quarter" idx="19"/>
          </p:nvPr>
        </p:nvSpPr>
        <p:spPr>
          <a:xfrm>
            <a:off x="7605885" y="4732498"/>
            <a:ext cx="2542477" cy="1623852"/>
          </a:xfrm>
        </p:spPr>
        <p:txBody>
          <a:bodyPr>
            <a:normAutofit/>
          </a:bodyPr>
          <a:lstStyle/>
          <a:p>
            <a:r>
              <a:rPr lang="en-US" sz="2000" dirty="0" smtClean="0"/>
              <a:t>Frame climate change as a human health issue and emphasize health solutions</a:t>
            </a:r>
            <a:endParaRPr lang="en-US" sz="2000" dirty="0"/>
          </a:p>
          <a:p>
            <a:endParaRPr lang="en-US" sz="20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59</a:t>
            </a:fld>
            <a:endParaRPr lang="en-US" dirty="0"/>
          </a:p>
        </p:txBody>
      </p:sp>
    </p:spTree>
    <p:extLst>
      <p:ext uri="{BB962C8B-B14F-4D97-AF65-F5344CB8AC3E}">
        <p14:creationId xmlns:p14="http://schemas.microsoft.com/office/powerpoint/2010/main" val="3828584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OUTLINE</a:t>
            </a:r>
            <a:endParaRPr lang="en-US" dirty="0"/>
          </a:p>
        </p:txBody>
      </p:sp>
      <p:sp>
        <p:nvSpPr>
          <p:cNvPr id="3" name="Content Placeholder 2"/>
          <p:cNvSpPr>
            <a:spLocks noGrp="1"/>
          </p:cNvSpPr>
          <p:nvPr>
            <p:ph idx="1"/>
          </p:nvPr>
        </p:nvSpPr>
        <p:spPr/>
        <p:txBody>
          <a:bodyPr>
            <a:normAutofit/>
          </a:bodyPr>
          <a:lstStyle/>
          <a:p>
            <a:pPr marL="457200" indent="-457200">
              <a:spcAft>
                <a:spcPts val="0"/>
              </a:spcAft>
              <a:buFont typeface="+mj-lt"/>
              <a:buAutoNum type="arabicPeriod"/>
            </a:pPr>
            <a:r>
              <a:rPr lang="en-US" dirty="0" smtClean="0">
                <a:solidFill>
                  <a:schemeClr val="accent2"/>
                </a:solidFill>
              </a:rPr>
              <a:t>Climate Change in Minnesota</a:t>
            </a:r>
          </a:p>
          <a:p>
            <a:pPr marL="457200" indent="-457200">
              <a:spcAft>
                <a:spcPts val="0"/>
              </a:spcAft>
              <a:buFont typeface="+mj-lt"/>
              <a:buAutoNum type="arabicPeriod"/>
            </a:pPr>
            <a:r>
              <a:rPr lang="en-US" dirty="0" smtClean="0"/>
              <a:t>Health Impacts of Climate Change</a:t>
            </a:r>
          </a:p>
          <a:p>
            <a:pPr lvl="1">
              <a:spcAft>
                <a:spcPts val="0"/>
              </a:spcAft>
            </a:pPr>
            <a:r>
              <a:rPr lang="en-US" dirty="0" smtClean="0"/>
              <a:t>Extreme Heat Events</a:t>
            </a:r>
          </a:p>
          <a:p>
            <a:pPr lvl="1">
              <a:spcAft>
                <a:spcPts val="0"/>
              </a:spcAft>
            </a:pPr>
            <a:r>
              <a:rPr lang="en-US" dirty="0" smtClean="0"/>
              <a:t>Air Quality: Pollutants and Allergens</a:t>
            </a:r>
          </a:p>
          <a:p>
            <a:pPr lvl="1">
              <a:spcAft>
                <a:spcPts val="0"/>
              </a:spcAft>
            </a:pPr>
            <a:r>
              <a:rPr lang="en-US" dirty="0" smtClean="0"/>
              <a:t>Flooding and Drought</a:t>
            </a:r>
          </a:p>
          <a:p>
            <a:pPr lvl="1">
              <a:spcAft>
                <a:spcPts val="0"/>
              </a:spcAft>
            </a:pPr>
            <a:r>
              <a:rPr lang="en-US" dirty="0" smtClean="0"/>
              <a:t>Other Impacts</a:t>
            </a:r>
          </a:p>
          <a:p>
            <a:pPr marL="457200" indent="-457200">
              <a:spcAft>
                <a:spcPts val="0"/>
              </a:spcAft>
              <a:buFont typeface="+mj-lt"/>
              <a:buAutoNum type="arabicPeriod"/>
            </a:pPr>
            <a:r>
              <a:rPr lang="en-US" dirty="0" smtClean="0"/>
              <a:t>The High Cost of Disasters</a:t>
            </a:r>
          </a:p>
          <a:p>
            <a:pPr marL="457200" indent="-457200">
              <a:spcAft>
                <a:spcPts val="0"/>
              </a:spcAft>
              <a:buFont typeface="+mj-lt"/>
              <a:buAutoNum type="arabicPeriod"/>
            </a:pPr>
            <a:r>
              <a:rPr lang="en-US" dirty="0" smtClean="0"/>
              <a:t>Strategies: Public Health Professionals and Individuals</a:t>
            </a:r>
          </a:p>
          <a:p>
            <a:pPr marL="457200" indent="-457200">
              <a:spcAft>
                <a:spcPts val="0"/>
              </a:spcAft>
              <a:buFont typeface="+mj-lt"/>
              <a:buAutoNum type="arabicPeriod"/>
            </a:pPr>
            <a:r>
              <a:rPr lang="en-US" dirty="0" smtClean="0"/>
              <a:t>Communicating Climate Change</a:t>
            </a:r>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spTree>
    <p:extLst>
      <p:ext uri="{BB962C8B-B14F-4D97-AF65-F5344CB8AC3E}">
        <p14:creationId xmlns:p14="http://schemas.microsoft.com/office/powerpoint/2010/main" val="25861107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SUMMARY</a:t>
            </a:r>
            <a:endParaRPr lang="en-US" dirty="0"/>
          </a:p>
        </p:txBody>
      </p:sp>
      <p:sp>
        <p:nvSpPr>
          <p:cNvPr id="4" name="Rectangle 3"/>
          <p:cNvSpPr/>
          <p:nvPr/>
        </p:nvSpPr>
        <p:spPr>
          <a:xfrm>
            <a:off x="838200" y="1719150"/>
            <a:ext cx="9740900" cy="3954929"/>
          </a:xfrm>
          <a:prstGeom prst="rect">
            <a:avLst/>
          </a:prstGeom>
        </p:spPr>
        <p:txBody>
          <a:bodyPr wrap="square">
            <a:spAutoFit/>
          </a:bodyPr>
          <a:lstStyle/>
          <a:p>
            <a:pPr marL="285750" indent="-285750">
              <a:spcAft>
                <a:spcPts val="600"/>
              </a:spcAft>
              <a:buFont typeface="Arial" panose="020B0604020202020204" pitchFamily="34" charset="0"/>
              <a:buChar char="•"/>
              <a:defRPr/>
            </a:pPr>
            <a:r>
              <a:rPr lang="en-US" sz="2400" dirty="0"/>
              <a:t>Minnesota’s climate is changing:</a:t>
            </a:r>
          </a:p>
          <a:p>
            <a:pPr marL="742950" lvl="1" indent="-285750">
              <a:spcAft>
                <a:spcPts val="600"/>
              </a:spcAft>
              <a:buFont typeface="Wingdings" panose="05000000000000000000" pitchFamily="2" charset="2"/>
              <a:buChar char="§"/>
              <a:defRPr/>
            </a:pPr>
            <a:r>
              <a:rPr lang="en-US" sz="2400" dirty="0"/>
              <a:t>Increases in temperature</a:t>
            </a:r>
          </a:p>
          <a:p>
            <a:pPr marL="742950" lvl="1" indent="-285750">
              <a:spcAft>
                <a:spcPts val="600"/>
              </a:spcAft>
              <a:buFont typeface="Wingdings" panose="05000000000000000000" pitchFamily="2" charset="2"/>
              <a:buChar char="§"/>
              <a:defRPr/>
            </a:pPr>
            <a:r>
              <a:rPr lang="en-US" sz="2400" dirty="0"/>
              <a:t>Increases in extreme precipitations events</a:t>
            </a:r>
          </a:p>
          <a:p>
            <a:pPr marL="285750" indent="-285750">
              <a:spcAft>
                <a:spcPts val="600"/>
              </a:spcAft>
              <a:buFont typeface="Arial" panose="020B0604020202020204" pitchFamily="34" charset="0"/>
              <a:buChar char="•"/>
              <a:defRPr/>
            </a:pPr>
            <a:r>
              <a:rPr lang="en-US" sz="2400" dirty="0"/>
              <a:t>Climate changes can lead to a variety of events with serious health impacts</a:t>
            </a:r>
          </a:p>
          <a:p>
            <a:pPr marL="742950" lvl="1" indent="-285750">
              <a:spcAft>
                <a:spcPts val="600"/>
              </a:spcAft>
              <a:buFont typeface="Wingdings" panose="05000000000000000000" pitchFamily="2" charset="2"/>
              <a:buChar char="§"/>
              <a:defRPr/>
            </a:pPr>
            <a:r>
              <a:rPr lang="en-US" sz="2400" dirty="0"/>
              <a:t>Extreme heat and air pollution</a:t>
            </a:r>
          </a:p>
          <a:p>
            <a:pPr marL="742950" lvl="1" indent="-285750">
              <a:spcAft>
                <a:spcPts val="600"/>
              </a:spcAft>
              <a:buFont typeface="Wingdings" panose="05000000000000000000" pitchFamily="2" charset="2"/>
              <a:buChar char="§"/>
              <a:defRPr/>
            </a:pPr>
            <a:r>
              <a:rPr lang="en-US" sz="2400" dirty="0"/>
              <a:t>Flooding and drought</a:t>
            </a:r>
          </a:p>
          <a:p>
            <a:pPr marL="742950" lvl="1" indent="-285750">
              <a:spcAft>
                <a:spcPts val="600"/>
              </a:spcAft>
              <a:buFont typeface="Wingdings" panose="05000000000000000000" pitchFamily="2" charset="2"/>
              <a:buChar char="§"/>
              <a:defRPr/>
            </a:pPr>
            <a:r>
              <a:rPr lang="en-US" sz="2400" dirty="0"/>
              <a:t>Other impacts</a:t>
            </a:r>
          </a:p>
          <a:p>
            <a:pPr marL="285750" indent="-285750">
              <a:spcAft>
                <a:spcPts val="600"/>
              </a:spcAft>
              <a:buFont typeface="Arial" panose="020B0604020202020204" pitchFamily="34" charset="0"/>
              <a:buChar char="•"/>
              <a:defRPr/>
            </a:pPr>
            <a:r>
              <a:rPr lang="en-US" sz="2400" dirty="0"/>
              <a:t>Public health mitigation, adaptation, and communication strategies can reduce the health impacts of climate change</a:t>
            </a:r>
          </a:p>
        </p:txBody>
      </p:sp>
      <p:sp>
        <p:nvSpPr>
          <p:cNvPr id="13" name="Slide Number Placeholder 12"/>
          <p:cNvSpPr>
            <a:spLocks noGrp="1"/>
          </p:cNvSpPr>
          <p:nvPr>
            <p:ph type="sldNum" sz="quarter" idx="12"/>
          </p:nvPr>
        </p:nvSpPr>
        <p:spPr/>
        <p:txBody>
          <a:bodyPr/>
          <a:lstStyle/>
          <a:p>
            <a:fld id="{48F63A3B-78C7-47BE-AE5E-E10140E04643}" type="slidenum">
              <a:rPr lang="en-US" smtClean="0"/>
              <a:t>60</a:t>
            </a:fld>
            <a:endParaRPr lang="en-US" dirty="0"/>
          </a:p>
        </p:txBody>
      </p:sp>
    </p:spTree>
    <p:extLst>
      <p:ext uri="{BB962C8B-B14F-4D97-AF65-F5344CB8AC3E}">
        <p14:creationId xmlns:p14="http://schemas.microsoft.com/office/powerpoint/2010/main" val="35878845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ACKNOWLEDGEMENTS</a:t>
            </a:r>
            <a:endParaRPr lang="en-US" dirty="0"/>
          </a:p>
        </p:txBody>
      </p:sp>
      <p:sp>
        <p:nvSpPr>
          <p:cNvPr id="4" name="Rectangle 3"/>
          <p:cNvSpPr/>
          <p:nvPr/>
        </p:nvSpPr>
        <p:spPr>
          <a:xfrm>
            <a:off x="1225550" y="2834412"/>
            <a:ext cx="9740900" cy="1754326"/>
          </a:xfrm>
          <a:prstGeom prst="rect">
            <a:avLst/>
          </a:prstGeom>
        </p:spPr>
        <p:txBody>
          <a:bodyPr wrap="square">
            <a:spAutoFit/>
          </a:bodyPr>
          <a:lstStyle/>
          <a:p>
            <a:pPr algn="ctr">
              <a:defRPr/>
            </a:pPr>
            <a:r>
              <a:rPr lang="en-US" sz="3600" kern="0" dirty="0"/>
              <a:t>This work was supported by cooperative agreement 5UE1EH000738 from the Centers for Disease Control and Prevention</a:t>
            </a:r>
          </a:p>
        </p:txBody>
      </p:sp>
      <p:sp>
        <p:nvSpPr>
          <p:cNvPr id="13" name="Slide Number Placeholder 12"/>
          <p:cNvSpPr>
            <a:spLocks noGrp="1"/>
          </p:cNvSpPr>
          <p:nvPr>
            <p:ph type="sldNum" sz="quarter" idx="12"/>
          </p:nvPr>
        </p:nvSpPr>
        <p:spPr/>
        <p:txBody>
          <a:bodyPr/>
          <a:lstStyle/>
          <a:p>
            <a:fld id="{48F63A3B-78C7-47BE-AE5E-E10140E04643}" type="slidenum">
              <a:rPr lang="en-US" smtClean="0"/>
              <a:t>61</a:t>
            </a:fld>
            <a:endParaRPr lang="en-US" dirty="0"/>
          </a:p>
        </p:txBody>
      </p:sp>
    </p:spTree>
    <p:extLst>
      <p:ext uri="{BB962C8B-B14F-4D97-AF65-F5344CB8AC3E}">
        <p14:creationId xmlns:p14="http://schemas.microsoft.com/office/powerpoint/2010/main" val="844324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smtClean="0"/>
              <a:t>Questions?</a:t>
            </a:r>
            <a:endParaRPr lang="en-US" dirty="0"/>
          </a:p>
        </p:txBody>
      </p:sp>
      <p:sp>
        <p:nvSpPr>
          <p:cNvPr id="8" name="Text Placeholder 7"/>
          <p:cNvSpPr>
            <a:spLocks noGrp="1"/>
          </p:cNvSpPr>
          <p:nvPr>
            <p:ph type="body" sz="quarter" idx="13"/>
          </p:nvPr>
        </p:nvSpPr>
        <p:spPr>
          <a:xfrm>
            <a:off x="838200" y="3684897"/>
            <a:ext cx="10515600" cy="2517600"/>
          </a:xfrm>
        </p:spPr>
        <p:txBody>
          <a:bodyPr/>
          <a:lstStyle/>
          <a:p>
            <a:r>
              <a:rPr lang="en-US" sz="2700" b="1" dirty="0" smtClean="0"/>
              <a:t>Contact Minnesota Climate and Health Program</a:t>
            </a:r>
          </a:p>
          <a:p>
            <a:r>
              <a:rPr lang="en-US" sz="2200" i="1" dirty="0"/>
              <a:t>h</a:t>
            </a:r>
            <a:r>
              <a:rPr lang="en-US" sz="2200" i="1" dirty="0" smtClean="0"/>
              <a:t>ealth.climatechange@state.mn.us</a:t>
            </a:r>
          </a:p>
          <a:p>
            <a:r>
              <a:rPr lang="en-US" sz="2200" dirty="0" smtClean="0"/>
              <a:t>651-201-4898</a:t>
            </a:r>
            <a:endParaRPr lang="en-US" sz="2200" dirty="0"/>
          </a:p>
        </p:txBody>
      </p:sp>
      <p:sp>
        <p:nvSpPr>
          <p:cNvPr id="5" name="Footer Placeholder 4"/>
          <p:cNvSpPr>
            <a:spLocks noGrp="1"/>
          </p:cNvSpPr>
          <p:nvPr>
            <p:ph type="ftr" sz="quarter" idx="12"/>
          </p:nvPr>
        </p:nvSpPr>
        <p:spPr/>
        <p:txBody>
          <a:bodyPr/>
          <a:lstStyle/>
          <a:p>
            <a:r>
              <a:rPr lang="en-US" dirty="0" smtClean="0"/>
              <a:t>http://www.health.state.mn.us/divs/climatechange/</a:t>
            </a:r>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62</a:t>
            </a:fld>
            <a:endParaRPr lang="en-US" dirty="0"/>
          </a:p>
        </p:txBody>
      </p:sp>
    </p:spTree>
    <p:extLst>
      <p:ext uri="{BB962C8B-B14F-4D97-AF65-F5344CB8AC3E}">
        <p14:creationId xmlns:p14="http://schemas.microsoft.com/office/powerpoint/2010/main" val="13617310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1 of </a:t>
            </a:r>
            <a:r>
              <a:rPr lang="en-US" dirty="0"/>
              <a:t>7</a:t>
            </a:r>
          </a:p>
        </p:txBody>
      </p:sp>
      <p:sp>
        <p:nvSpPr>
          <p:cNvPr id="4" name="Rectangle 3"/>
          <p:cNvSpPr/>
          <p:nvPr/>
        </p:nvSpPr>
        <p:spPr>
          <a:xfrm>
            <a:off x="838200" y="1834138"/>
            <a:ext cx="10515600" cy="5047536"/>
          </a:xfrm>
          <a:prstGeom prst="rect">
            <a:avLst/>
          </a:prstGeom>
        </p:spPr>
        <p:txBody>
          <a:bodyPr wrap="square">
            <a:spAutoFit/>
          </a:bodyPr>
          <a:lstStyle/>
          <a:p>
            <a:pPr marL="285750" lvl="0" indent="-285750">
              <a:buFont typeface="Arial" panose="020B0604020202020204" pitchFamily="34" charset="0"/>
              <a:buChar char="•"/>
            </a:pPr>
            <a:r>
              <a:rPr lang="en-US" sz="1400" dirty="0"/>
              <a:t>Amann, Swart, Raes, Tuinstra. 2004. A good climate for clean air: linkages between climate change and air pollution. Climatic Change 66: 263–269.</a:t>
            </a:r>
          </a:p>
          <a:p>
            <a:pPr marL="285750" lvl="0" indent="-285750">
              <a:buFont typeface="Arial" panose="020B0604020202020204" pitchFamily="34" charset="0"/>
              <a:buChar char="•"/>
            </a:pPr>
            <a:r>
              <a:rPr lang="en-US" sz="1400" dirty="0"/>
              <a:t>Anderson GB and Bell ML. 2011. “Heat waves in the United States: Mortality risk during heat waves and effect modification by heat wave characteristics in 43 US communities,”</a:t>
            </a:r>
            <a:r>
              <a:rPr lang="en-US" sz="1400" i="1" dirty="0"/>
              <a:t> Environmental Health Perspectives</a:t>
            </a:r>
            <a:r>
              <a:rPr lang="en-US" sz="1400" dirty="0"/>
              <a:t>, 119(2), 210.</a:t>
            </a:r>
          </a:p>
          <a:p>
            <a:pPr marL="285750" lvl="0" indent="-285750">
              <a:buFont typeface="Arial" panose="020B0604020202020204" pitchFamily="34" charset="0"/>
              <a:buChar char="•"/>
            </a:pPr>
            <a:r>
              <a:rPr lang="en-US" sz="1400" dirty="0"/>
              <a:t>Arbor Day Foundation. 2015. Hardiness Zones – Changes from 1990-2015. Available online: </a:t>
            </a:r>
            <a:r>
              <a:rPr lang="en-US" sz="1400" u="sng" dirty="0">
                <a:hlinkClick r:id="rId3"/>
              </a:rPr>
              <a:t>https://www.arborday.org/media/map_change.cfm</a:t>
            </a:r>
            <a:endParaRPr lang="en-US" sz="1400" u="sng" dirty="0"/>
          </a:p>
          <a:p>
            <a:pPr marL="285750" indent="-285750">
              <a:buFont typeface="Arial" panose="020B0604020202020204" pitchFamily="34" charset="0"/>
              <a:buChar char="•"/>
            </a:pPr>
            <a:r>
              <a:rPr lang="en-US" sz="1400" dirty="0"/>
              <a:t>Arbor Day Foundation, 2017. Everyone Can Plant a Tree &amp; Help Fight Climate Change, </a:t>
            </a:r>
            <a:r>
              <a:rPr lang="en-US" sz="1400" u="sng" dirty="0">
                <a:hlinkClick r:id="rId4"/>
              </a:rPr>
              <a:t>https://www.arborday.org/trees/climatechange/plantatree.cfm</a:t>
            </a:r>
            <a:endParaRPr lang="en-US" sz="1400" dirty="0"/>
          </a:p>
          <a:p>
            <a:pPr marL="285750" lvl="0" indent="-285750">
              <a:buFont typeface="Arial" panose="020B0604020202020204" pitchFamily="34" charset="0"/>
              <a:buChar char="•"/>
            </a:pPr>
            <a:r>
              <a:rPr lang="en-US" sz="1400" dirty="0"/>
              <a:t>Bernard SM, Samet JM, Grambsch A, Ebi KL, Romieu I. 2001. The potential impacts of climate variability and change on air pollution-related health effects in the United States. Environmental Health Perspectives Vol 109, Supplement 2, pp 199-209.</a:t>
            </a:r>
          </a:p>
          <a:p>
            <a:pPr marL="285750" lvl="0" indent="-285750">
              <a:buFont typeface="Arial" panose="020B0604020202020204" pitchFamily="34" charset="0"/>
              <a:buChar char="•"/>
            </a:pPr>
            <a:r>
              <a:rPr lang="en-US" sz="1400" dirty="0"/>
              <a:t>Blumenfeld, K. 2016. Minnesota Department of Natural Resources, State Climatology Office; personal communication on August 9, 2016.</a:t>
            </a:r>
          </a:p>
          <a:p>
            <a:pPr marL="285750" lvl="0" indent="-285750">
              <a:buFont typeface="Arial" panose="020B0604020202020204" pitchFamily="34" charset="0"/>
              <a:buChar char="•"/>
            </a:pPr>
            <a:r>
              <a:rPr lang="en-US" sz="1400" dirty="0"/>
              <a:t>California Department of Public Health. 2008. Public Health Climate Change Adaptation Strategy for California. Available online: </a:t>
            </a:r>
            <a:r>
              <a:rPr lang="en-US" sz="1400" u="sng" dirty="0">
                <a:hlinkClick r:id="rId5"/>
              </a:rPr>
              <a:t>http://www.climatechange.ca.gov/adaptation/public_health.html</a:t>
            </a:r>
            <a:endParaRPr lang="en-US" sz="1400" dirty="0"/>
          </a:p>
          <a:p>
            <a:pPr marL="285750" lvl="0" indent="-285750">
              <a:buFont typeface="Arial" panose="020B0604020202020204" pitchFamily="34" charset="0"/>
              <a:buChar char="•"/>
            </a:pPr>
            <a:r>
              <a:rPr lang="en-US" sz="1400" dirty="0"/>
              <a:t>Centers for Disease Control and Prevention (CDC). 2014. Allergens. Available online: </a:t>
            </a:r>
            <a:r>
              <a:rPr lang="en-US" sz="1400" u="sng" dirty="0">
                <a:hlinkClick r:id="rId6"/>
              </a:rPr>
              <a:t>https://</a:t>
            </a:r>
            <a:r>
              <a:rPr lang="en-US" sz="1400" u="sng" dirty="0" smtClean="0">
                <a:hlinkClick r:id="rId6"/>
              </a:rPr>
              <a:t>www.cdc.gov/climateandhealth/effects/allergen.htm</a:t>
            </a:r>
            <a:endParaRPr lang="en-US" sz="1400" u="sng" dirty="0" smtClean="0"/>
          </a:p>
          <a:p>
            <a:pPr marL="285750" lvl="0" indent="-285750">
              <a:buFont typeface="Arial" panose="020B0604020202020204" pitchFamily="34" charset="0"/>
              <a:buChar char="•"/>
            </a:pPr>
            <a:r>
              <a:rPr lang="en-US" sz="1400" dirty="0"/>
              <a:t>Centers for Disease Control and Prevention, US Environmental Protection Agency, National Oceanic and Atmospheric Agency, and America Water Works Association (CDC, US EPA, NOAA, AWWA). 2010. "When Every Drop Counts: Protecting Public Health During Drought Conditions-- A Guide for Public Health Professionals." Atlanta, US Department of Health and Human Services.</a:t>
            </a:r>
          </a:p>
          <a:p>
            <a:pPr marL="285750" lvl="0" indent="-285750">
              <a:buFont typeface="Arial" panose="020B0604020202020204" pitchFamily="34" charset="0"/>
              <a:buChar char="•"/>
            </a:pPr>
            <a:r>
              <a:rPr lang="en-US" sz="1400" dirty="0"/>
              <a:t>Clean Air Taskforce. 2010. The Toll from Coal: An Updated Assessment of Death and Disease from America’s Dirtiest Energy Source. Available online: </a:t>
            </a:r>
            <a:r>
              <a:rPr lang="en-US" sz="1400" u="sng" dirty="0">
                <a:hlinkClick r:id="rId7"/>
              </a:rPr>
              <a:t>http://www.catf.us/resources/publications/files/The_Toll_from_Coal.pdf</a:t>
            </a:r>
            <a:r>
              <a:rPr lang="en-US" sz="1400" dirty="0"/>
              <a:t> </a:t>
            </a:r>
          </a:p>
          <a:p>
            <a:pPr marL="285750" lvl="0" indent="-285750">
              <a:buFont typeface="Arial" panose="020B0604020202020204" pitchFamily="34" charset="0"/>
              <a:buChar char="•"/>
            </a:pPr>
            <a:endParaRPr lang="en-US" sz="1400" dirty="0"/>
          </a:p>
          <a:p>
            <a:pPr marL="285750" indent="-285750">
              <a:buFont typeface="Arial" panose="020B0604020202020204" pitchFamily="34" charset="0"/>
              <a:buChar char="•"/>
              <a:defRPr/>
            </a:pPr>
            <a:endParaRPr lang="en-US" sz="1400" dirty="0"/>
          </a:p>
          <a:p>
            <a:pPr marL="285750" indent="-285750" algn="ctr">
              <a:buFont typeface="Arial" panose="020B0604020202020204" pitchFamily="34" charset="0"/>
              <a:buChar char="•"/>
              <a:defRPr/>
            </a:pPr>
            <a:endParaRPr lang="en-US" sz="1400" kern="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63</a:t>
            </a:fld>
            <a:endParaRPr lang="en-US" dirty="0"/>
          </a:p>
        </p:txBody>
      </p:sp>
    </p:spTree>
    <p:extLst>
      <p:ext uri="{BB962C8B-B14F-4D97-AF65-F5344CB8AC3E}">
        <p14:creationId xmlns:p14="http://schemas.microsoft.com/office/powerpoint/2010/main" val="20802098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2 of </a:t>
            </a:r>
            <a:r>
              <a:rPr lang="en-US" dirty="0"/>
              <a:t>7</a:t>
            </a:r>
          </a:p>
        </p:txBody>
      </p:sp>
      <p:sp>
        <p:nvSpPr>
          <p:cNvPr id="4" name="Rectangle 3"/>
          <p:cNvSpPr/>
          <p:nvPr/>
        </p:nvSpPr>
        <p:spPr>
          <a:xfrm>
            <a:off x="838200" y="1874429"/>
            <a:ext cx="10422699" cy="5855449"/>
          </a:xfrm>
          <a:prstGeom prst="rect">
            <a:avLst/>
          </a:prstGeom>
        </p:spPr>
        <p:txBody>
          <a:bodyPr wrap="square">
            <a:spAutoFit/>
          </a:bodyPr>
          <a:lstStyle/>
          <a:p>
            <a:pPr marL="285750" lvl="0" indent="-285750">
              <a:buFont typeface="Arial" panose="020B0604020202020204" pitchFamily="34" charset="0"/>
              <a:buChar char="•"/>
            </a:pPr>
            <a:r>
              <a:rPr lang="en-US" sz="1400" dirty="0" smtClean="0"/>
              <a:t>Climate </a:t>
            </a:r>
            <a:r>
              <a:rPr lang="en-US" sz="1400" dirty="0"/>
              <a:t>Change Science Program (CCSP). 2008. Analyses of the effects of global change on human health and welfare and human systems. A Report by the U.S. Climate Change Science Program and the Subcommittee on Global Change Research. [Gamble JL (editor), Ebi KL, Sussman FG, Wilbanks TJ, (authors)]. U.S. Environmental Protection Agency, Washington, DC, USA</a:t>
            </a:r>
            <a:r>
              <a:rPr lang="en-US" sz="1400" dirty="0" smtClean="0"/>
              <a:t>.</a:t>
            </a:r>
          </a:p>
          <a:p>
            <a:pPr marL="285750" indent="-285750">
              <a:buFont typeface="Arial" panose="020B0604020202020204" pitchFamily="34" charset="0"/>
              <a:buChar char="•"/>
            </a:pPr>
            <a:r>
              <a:rPr lang="en-US" sz="1400" dirty="0"/>
              <a:t>Costello A, Abbas M, Allen A, et al. Managing the health effects of climate change: Lancet and University College London Institute for Global Health Commission. Lancet 2009;373(9676):1693–1733. doi:10.1016/S0140-6736(09)60935-1.</a:t>
            </a:r>
          </a:p>
          <a:p>
            <a:pPr marL="285750" indent="-285750">
              <a:buFont typeface="Arial" panose="020B0604020202020204" pitchFamily="34" charset="0"/>
              <a:buChar char="•"/>
            </a:pPr>
            <a:r>
              <a:rPr lang="en-US" sz="1400" dirty="0" smtClean="0"/>
              <a:t>Do </a:t>
            </a:r>
            <a:r>
              <a:rPr lang="en-US" sz="1400" dirty="0"/>
              <a:t>It Green Minnesota. 2017a. </a:t>
            </a:r>
            <a:r>
              <a:rPr lang="en-US" sz="1400" i="1" dirty="0"/>
              <a:t>Eating Low: Back to Basics</a:t>
            </a:r>
            <a:r>
              <a:rPr lang="en-US" sz="1400" dirty="0"/>
              <a:t>. Available online: </a:t>
            </a:r>
            <a:r>
              <a:rPr lang="en-US" sz="1400" u="sng" dirty="0">
                <a:hlinkClick r:id="rId3"/>
              </a:rPr>
              <a:t>https://</a:t>
            </a:r>
            <a:r>
              <a:rPr lang="en-US" sz="1400" u="sng" dirty="0" smtClean="0">
                <a:hlinkClick r:id="rId3"/>
              </a:rPr>
              <a:t>doitgreen.org/topics/food/eating-low-back-basics</a:t>
            </a:r>
            <a:endParaRPr lang="en-US" sz="1400" u="sng" dirty="0" smtClean="0"/>
          </a:p>
          <a:p>
            <a:pPr marL="285750" indent="-285750">
              <a:buFont typeface="Arial" panose="020B0604020202020204" pitchFamily="34" charset="0"/>
              <a:buChar char="•"/>
            </a:pPr>
            <a:r>
              <a:rPr lang="en-US" sz="1400" dirty="0"/>
              <a:t>Do It Green Minnesota, 2017b. The Connection Between Recycling and Global Warming, </a:t>
            </a:r>
            <a:r>
              <a:rPr lang="en-US" sz="1400" u="sng" dirty="0">
                <a:hlinkClick r:id="rId4"/>
              </a:rPr>
              <a:t>https://</a:t>
            </a:r>
            <a:r>
              <a:rPr lang="en-US" sz="1400" u="sng" dirty="0" smtClean="0">
                <a:hlinkClick r:id="rId4"/>
              </a:rPr>
              <a:t>doitgreen.org/topics/climate-change/connection-between-recycling-and-global-warming</a:t>
            </a:r>
            <a:endParaRPr lang="en-US" sz="1400" dirty="0" smtClean="0"/>
          </a:p>
          <a:p>
            <a:pPr marL="285750" indent="-285750">
              <a:buFont typeface="Arial" panose="020B0604020202020204" pitchFamily="34" charset="0"/>
              <a:buChar char="•"/>
            </a:pPr>
            <a:r>
              <a:rPr lang="en-US" sz="1400" dirty="0" smtClean="0"/>
              <a:t>Do </a:t>
            </a:r>
            <a:r>
              <a:rPr lang="en-US" sz="1400" dirty="0"/>
              <a:t>It Green Minnesota, 2017c. Rainwater as a Resource, </a:t>
            </a:r>
            <a:r>
              <a:rPr lang="en-US" sz="1400" u="sng" dirty="0">
                <a:hlinkClick r:id="rId5"/>
              </a:rPr>
              <a:t>https://</a:t>
            </a:r>
            <a:r>
              <a:rPr lang="en-US" sz="1400" u="sng" dirty="0" smtClean="0">
                <a:hlinkClick r:id="rId5"/>
              </a:rPr>
              <a:t>doitgreen.org/topics/do-it-yourself/rainwater-resource</a:t>
            </a:r>
            <a:endParaRPr lang="en-US" sz="1400" u="sng" dirty="0" smtClean="0"/>
          </a:p>
          <a:p>
            <a:pPr marL="285750" indent="-285750">
              <a:buFont typeface="Arial" panose="020B0604020202020204" pitchFamily="34" charset="0"/>
              <a:buChar char="•"/>
            </a:pPr>
            <a:r>
              <a:rPr lang="en-US" sz="1400" dirty="0"/>
              <a:t>Do It Green Minnesota, </a:t>
            </a:r>
            <a:r>
              <a:rPr lang="en-US" sz="1400" dirty="0" smtClean="0"/>
              <a:t>2017d. </a:t>
            </a:r>
            <a:r>
              <a:rPr lang="en-US" sz="1400" dirty="0"/>
              <a:t>Achieving a Sustainable Lawn, </a:t>
            </a:r>
            <a:r>
              <a:rPr lang="en-US" sz="1400" u="sng" dirty="0">
                <a:hlinkClick r:id="rId6"/>
              </a:rPr>
              <a:t>https://</a:t>
            </a:r>
            <a:r>
              <a:rPr lang="en-US" sz="1400" u="sng" dirty="0" smtClean="0">
                <a:hlinkClick r:id="rId6"/>
              </a:rPr>
              <a:t>doitgreen.org/topics/gardening/achieving-sustainable-lawn</a:t>
            </a:r>
            <a:endParaRPr lang="en-US" sz="1400" u="sng" dirty="0" smtClean="0"/>
          </a:p>
          <a:p>
            <a:pPr marL="285750" lvl="0" indent="-285750">
              <a:buFont typeface="Arial" panose="020B0604020202020204" pitchFamily="34" charset="0"/>
              <a:buChar char="•"/>
            </a:pPr>
            <a:r>
              <a:rPr lang="en-US" sz="1400" dirty="0"/>
              <a:t>Ebi KL, Balbus J, Kinney PL, Lipp E, Mills D, O’Neill MS, and Wilson M. 2008. Effects of global change on human health. In: </a:t>
            </a:r>
            <a:r>
              <a:rPr lang="en-US" sz="1400" i="1" dirty="0"/>
              <a:t>Analyses of the Effects of Global Change on Human Health and Welfare and Human Systems </a:t>
            </a:r>
            <a:r>
              <a:rPr lang="en-US" sz="1400" dirty="0"/>
              <a:t>[Gamble JL (editor), Ebi KL, Sussman FG, and Wilbanks TJ (authors)]. Synthesis and Assessment Product 4.6. U.S. Environmental Protection Agency, Washington, DC, pp. 39-87.</a:t>
            </a:r>
          </a:p>
          <a:p>
            <a:pPr marL="285750" lvl="0" indent="-285750">
              <a:buFont typeface="Arial" panose="020B0604020202020204" pitchFamily="34" charset="0"/>
              <a:buChar char="•"/>
            </a:pPr>
            <a:r>
              <a:rPr lang="en-US" sz="1400" dirty="0"/>
              <a:t>ecoAmerica: 2016. </a:t>
            </a:r>
            <a:r>
              <a:rPr lang="en-US" sz="1400" i="1" dirty="0"/>
              <a:t>Let’s Talk Health and Climate: Communication Guidance for Health Professionals, </a:t>
            </a:r>
            <a:r>
              <a:rPr lang="en-US" sz="1400" dirty="0"/>
              <a:t>Climate for Health, Washington, D.C.</a:t>
            </a:r>
          </a:p>
          <a:p>
            <a:pPr marL="285750" lvl="0" indent="-285750">
              <a:buFont typeface="Arial" panose="020B0604020202020204" pitchFamily="34" charset="0"/>
              <a:buChar char="•"/>
            </a:pPr>
            <a:r>
              <a:rPr lang="en-US" sz="1400" dirty="0"/>
              <a:t>Environmental Quality Board. 2015. Minnesota and climate change: our tomorrow starts today. Available online: </a:t>
            </a:r>
            <a:r>
              <a:rPr lang="en-US" sz="1400" u="sng" dirty="0">
                <a:hlinkClick r:id="rId7"/>
              </a:rPr>
              <a:t>https://www.eqb.state.mn.us/content/climate-change</a:t>
            </a:r>
            <a:endParaRPr lang="en-US" sz="1400" dirty="0"/>
          </a:p>
          <a:p>
            <a:pPr marL="285750" lvl="0" indent="-285750">
              <a:buFont typeface="Arial" panose="020B0604020202020204" pitchFamily="34" charset="0"/>
              <a:buChar char="•"/>
            </a:pPr>
            <a:r>
              <a:rPr lang="en-US" sz="1400" dirty="0"/>
              <a:t>Federal Emergency Management Agency (FEMA). 2012. Floods. Available online: </a:t>
            </a:r>
            <a:r>
              <a:rPr lang="en-US" sz="1400" u="sng" dirty="0">
                <a:hlinkClick r:id="rId8"/>
              </a:rPr>
              <a:t>http://www.ready.gov/floods</a:t>
            </a:r>
            <a:r>
              <a:rPr lang="en-US" sz="1400" dirty="0"/>
              <a:t> </a:t>
            </a:r>
          </a:p>
          <a:p>
            <a:pPr marL="285750" lvl="0" indent="-285750">
              <a:buFont typeface="Arial" panose="020B0604020202020204" pitchFamily="34" charset="0"/>
              <a:buChar char="•"/>
            </a:pPr>
            <a:r>
              <a:rPr lang="en-US" sz="1400" dirty="0"/>
              <a:t>Frumkin H, Hess J, Luber G, Malilay J, and McGeehin M. 2008. Framing Public Health Matters, Climate Change: the Public Health Response. American Journal of Public Health, March 2008, Vol. 98, No. 3, pp 435-445</a:t>
            </a:r>
            <a:r>
              <a:rPr lang="en-US" sz="1400" dirty="0" smtClean="0"/>
              <a:t>.</a:t>
            </a:r>
          </a:p>
          <a:p>
            <a:pPr marL="285750" lvl="0" indent="-285750">
              <a:buFont typeface="Arial" panose="020B0604020202020204" pitchFamily="34" charset="0"/>
              <a:buChar char="•"/>
            </a:pPr>
            <a:r>
              <a:rPr lang="en-US" sz="1400" dirty="0"/>
              <a:t>Governor Dayton, M. 2012. Individual Assistance request to President Barak Obama. July 19, 2012.</a:t>
            </a:r>
          </a:p>
          <a:p>
            <a:pPr marL="285750" lvl="0" indent="-285750">
              <a:buFont typeface="Arial" panose="020B0604020202020204" pitchFamily="34" charset="0"/>
              <a:buChar char="•"/>
            </a:pPr>
            <a:r>
              <a:rPr lang="en-US" sz="1400" dirty="0"/>
              <a:t>Homeland Security and Emergency Management (HSEM). 2017. Flooding, Flash Floods. HSEM, Minnesota Department of Public Safety. Available online: </a:t>
            </a:r>
            <a:r>
              <a:rPr lang="en-US" sz="1400" u="sng" dirty="0">
                <a:hlinkClick r:id="rId9"/>
              </a:rPr>
              <a:t>https://dps.mn.gov/divisions/hsem/weather-awareness-preparedness/Pages/severe-weather-flooding.aspx</a:t>
            </a:r>
            <a:endParaRPr lang="en-US" sz="1400" u="sng" dirty="0"/>
          </a:p>
          <a:p>
            <a:pPr marL="285750" lvl="0" indent="-285750">
              <a:buFont typeface="Arial" panose="020B0604020202020204" pitchFamily="34" charset="0"/>
              <a:buChar char="•"/>
            </a:pP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171450" indent="-171450">
              <a:buFont typeface="Arial" panose="020B0604020202020204" pitchFamily="34" charset="0"/>
              <a:buChar char="•"/>
            </a:pPr>
            <a:endParaRPr lang="en-US" altLang="en-US" sz="105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64</a:t>
            </a:fld>
            <a:endParaRPr lang="en-US" dirty="0"/>
          </a:p>
        </p:txBody>
      </p:sp>
    </p:spTree>
    <p:extLst>
      <p:ext uri="{BB962C8B-B14F-4D97-AF65-F5344CB8AC3E}">
        <p14:creationId xmlns:p14="http://schemas.microsoft.com/office/powerpoint/2010/main" val="3676072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3 of </a:t>
            </a:r>
            <a:r>
              <a:rPr lang="en-US" dirty="0"/>
              <a:t>7</a:t>
            </a:r>
          </a:p>
        </p:txBody>
      </p:sp>
      <p:sp>
        <p:nvSpPr>
          <p:cNvPr id="4" name="Rectangle 3"/>
          <p:cNvSpPr/>
          <p:nvPr/>
        </p:nvSpPr>
        <p:spPr>
          <a:xfrm>
            <a:off x="838200" y="1763611"/>
            <a:ext cx="10515600" cy="5078313"/>
          </a:xfrm>
          <a:prstGeom prst="rect">
            <a:avLst/>
          </a:prstGeom>
        </p:spPr>
        <p:txBody>
          <a:bodyPr wrap="square">
            <a:spAutoFit/>
          </a:bodyPr>
          <a:lstStyle/>
          <a:p>
            <a:pPr marL="285750" lvl="0" indent="-285750">
              <a:buFont typeface="Arial" panose="020B0604020202020204" pitchFamily="34" charset="0"/>
              <a:buChar char="•"/>
            </a:pPr>
            <a:r>
              <a:rPr lang="en-US" sz="1400" dirty="0" smtClean="0"/>
              <a:t>Howe </a:t>
            </a:r>
            <a:r>
              <a:rPr lang="en-US" sz="1400" dirty="0"/>
              <a:t>P, Mildenberger M, Marlon J, and Leiserowitz A. 2015. “Yale Climate Opinion Maps – United States.” Yale Program on Climate Change Communication. Available online: </a:t>
            </a:r>
            <a:r>
              <a:rPr lang="en-US" sz="1400" u="sng" dirty="0">
                <a:hlinkClick r:id="rId3"/>
              </a:rPr>
              <a:t>http://climatecommunication.yale.edu/visualizations-data/ycom</a:t>
            </a:r>
            <a:endParaRPr lang="en-US" sz="1400" dirty="0"/>
          </a:p>
          <a:p>
            <a:pPr marL="285750" lvl="0" indent="-285750">
              <a:buFont typeface="Arial" panose="020B0604020202020204" pitchFamily="34" charset="0"/>
              <a:buChar char="•"/>
            </a:pPr>
            <a:r>
              <a:rPr lang="en-US" sz="1400" dirty="0"/>
              <a:t>Jacob DJ and Winner DA. 2009. Effect of climate change on air quality. Atmospheric Environment, Vol 34, pp. 51-63.</a:t>
            </a:r>
          </a:p>
          <a:p>
            <a:pPr marL="285750" lvl="0" indent="-285750">
              <a:buFont typeface="Arial" panose="020B0604020202020204" pitchFamily="34" charset="0"/>
              <a:buChar char="•"/>
            </a:pPr>
            <a:r>
              <a:rPr lang="en-US" sz="1400" dirty="0"/>
              <a:t>Kessler R. 2011. Stormwater Strategies: Cities prepare aging infrastructure for climate change. Environmental Health Perspectives. Vol 119, Num 12.</a:t>
            </a:r>
          </a:p>
          <a:p>
            <a:pPr marL="285750" lvl="0" indent="-285750">
              <a:buFont typeface="Arial" panose="020B0604020202020204" pitchFamily="34" charset="0"/>
              <a:buChar char="•"/>
            </a:pPr>
            <a:r>
              <a:rPr lang="en-US" sz="1400" dirty="0"/>
              <a:t>Knowlton K, Rotkin-Ellman M, Geballe L, Max W, Solomon GM. 2011. “Six Climate Change-Related Events in The United States Accounted for About $14 Billion in Lost Lives and Health Costs.” Health Affairs, Vol 30, No. 11, pp. 2167-76.</a:t>
            </a:r>
          </a:p>
          <a:p>
            <a:pPr marL="285750" lvl="0" indent="-285750">
              <a:buFont typeface="Arial" panose="020B0604020202020204" pitchFamily="34" charset="0"/>
              <a:buChar char="•"/>
            </a:pPr>
            <a:r>
              <a:rPr lang="en-US" sz="1400" dirty="0"/>
              <a:t>Kundzewicz ZW, Mata LJ, Arnell NW, Döll P, Kabat P, Jiménez B, Miller KA, Oki T, Sen Z and Shiklomanov IA. 2007. Freshwater resources and their management. </a:t>
            </a:r>
            <a:r>
              <a:rPr lang="en-US" sz="1400" i="1" dirty="0"/>
              <a:t>Climate Change 2007: Impacts, Adaptation and Vulnerability. Contribution of Working Group II to the Fourth Assessment Report of the Intergovernmental Panel on Climate Change, </a:t>
            </a:r>
            <a:r>
              <a:rPr lang="en-US" sz="1400" dirty="0"/>
              <a:t>[Parry ML, Canziani OF, Palutikof JP, van der Linden PJ, and Hanson CE(eds.)]. Cambridge University Press, Cambridge, UK, and New York, pp. 617-652</a:t>
            </a:r>
            <a:r>
              <a:rPr lang="en-US" sz="1400" dirty="0" smtClean="0"/>
              <a:t>.</a:t>
            </a:r>
          </a:p>
          <a:p>
            <a:pPr marL="285750" lvl="0" indent="-285750">
              <a:buFont typeface="Arial" panose="020B0604020202020204" pitchFamily="34" charset="0"/>
              <a:buChar char="•"/>
            </a:pPr>
            <a:r>
              <a:rPr lang="en-US" sz="1400" dirty="0"/>
              <a:t>Leiserowitz A, Maibach E, Roser-Renouf C, Smith N. 2015. “Global Warming’s Six America’s.” Yale University and George Mason University. New Haven, CT: Yale Project on Climate Change Communication. Available online: </a:t>
            </a:r>
            <a:r>
              <a:rPr lang="en-US" sz="1400" u="sng" dirty="0">
                <a:hlinkClick r:id="rId4"/>
              </a:rPr>
              <a:t>http://www.c2es.org/docUploads/SixAmericas.pdf</a:t>
            </a:r>
            <a:endParaRPr lang="en-US" sz="1400" dirty="0"/>
          </a:p>
          <a:p>
            <a:pPr marL="285750" lvl="0" indent="-285750">
              <a:buFont typeface="Arial" panose="020B0604020202020204" pitchFamily="34" charset="0"/>
              <a:buChar char="•"/>
            </a:pPr>
            <a:r>
              <a:rPr lang="en-US" sz="1400" dirty="0"/>
              <a:t>Leiserowitz A, Maibach E, Roser-Renouf C, Feinberg G, Rosenthal S, and Marlon J. 2014. “Public Perceptions of the Health Consequences of Global Warming: October 2014.” Yale University and George Mason University. New Haven, CT: Yale Project on Climate Change Communication. Available online: </a:t>
            </a:r>
            <a:r>
              <a:rPr lang="en-US" sz="1400" u="sng" dirty="0">
                <a:hlinkClick r:id="rId5"/>
              </a:rPr>
              <a:t>http://climatecommunication.yale.edu/wp-content/uploads/2014/12/Global-Warming-Public-Health-October_2014_FINAL-1.pdf</a:t>
            </a:r>
            <a:endParaRPr lang="en-US" sz="1400" dirty="0"/>
          </a:p>
          <a:p>
            <a:pPr marL="285750" lvl="0" indent="-285750">
              <a:buFont typeface="Arial" panose="020B0604020202020204" pitchFamily="34" charset="0"/>
              <a:buChar char="•"/>
            </a:pPr>
            <a:r>
              <a:rPr lang="en-US" sz="1400" dirty="0"/>
              <a:t>Low Carbon Food Print Shopping Guide, 2017. Minnesota/Midwest; </a:t>
            </a:r>
            <a:r>
              <a:rPr lang="en-US" sz="1400" u="sng" dirty="0">
                <a:hlinkClick r:id="rId6"/>
              </a:rPr>
              <a:t>www.doitgreen.org</a:t>
            </a:r>
            <a:endParaRPr lang="en-US" sz="1400" dirty="0"/>
          </a:p>
          <a:p>
            <a:pPr marL="285750" lvl="0" indent="-285750">
              <a:buFont typeface="Arial" panose="020B0604020202020204" pitchFamily="34" charset="0"/>
              <a:buChar char="•"/>
            </a:pPr>
            <a:r>
              <a:rPr lang="en-US" sz="1400" dirty="0"/>
              <a:t>Maibach E, Nisbet M, and Weather M. 2011. “Conveying the Human Implications of Climate Change: A Climate Change Communication Primer for Public Health Professionals.” Fairfax, VA: George Mason University Center for Climate Change Communication. </a:t>
            </a:r>
          </a:p>
          <a:p>
            <a:pPr marL="285750" lvl="0" indent="-285750">
              <a:buFont typeface="Arial" panose="020B0604020202020204" pitchFamily="34" charset="0"/>
              <a:buChar char="•"/>
            </a:pPr>
            <a:endParaRPr lang="en-US" sz="1400" dirty="0"/>
          </a:p>
          <a:p>
            <a:pPr marL="285750" lvl="0" indent="-285750">
              <a:buFont typeface="Arial" panose="020B0604020202020204" pitchFamily="34" charset="0"/>
              <a:buChar char="•"/>
            </a:pPr>
            <a:endParaRPr lang="en-US" sz="1400" dirty="0" smtClean="0"/>
          </a:p>
          <a:p>
            <a:pPr marL="342900" indent="-342900">
              <a:buFont typeface="Arial" panose="020B0604020202020204" pitchFamily="34" charset="0"/>
              <a:buChar char="•"/>
              <a:defRPr/>
            </a:pPr>
            <a:endParaRPr lang="en-US" sz="16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65</a:t>
            </a:fld>
            <a:endParaRPr lang="en-US" dirty="0"/>
          </a:p>
        </p:txBody>
      </p:sp>
    </p:spTree>
    <p:extLst>
      <p:ext uri="{BB962C8B-B14F-4D97-AF65-F5344CB8AC3E}">
        <p14:creationId xmlns:p14="http://schemas.microsoft.com/office/powerpoint/2010/main" val="2060634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4 of </a:t>
            </a:r>
            <a:r>
              <a:rPr lang="en-US" dirty="0"/>
              <a:t>7</a:t>
            </a:r>
          </a:p>
        </p:txBody>
      </p:sp>
      <p:sp>
        <p:nvSpPr>
          <p:cNvPr id="4" name="Rectangle 3"/>
          <p:cNvSpPr/>
          <p:nvPr/>
        </p:nvSpPr>
        <p:spPr>
          <a:xfrm>
            <a:off x="838200" y="1801189"/>
            <a:ext cx="10515600" cy="4185761"/>
          </a:xfrm>
          <a:prstGeom prst="rect">
            <a:avLst/>
          </a:prstGeom>
        </p:spPr>
        <p:txBody>
          <a:bodyPr wrap="square">
            <a:spAutoFit/>
          </a:bodyPr>
          <a:lstStyle/>
          <a:p>
            <a:pPr marL="285750" lvl="0" indent="-285750">
              <a:buFont typeface="Arial" panose="020B0604020202020204" pitchFamily="34" charset="0"/>
              <a:buChar char="•"/>
            </a:pPr>
            <a:r>
              <a:rPr lang="en-US" sz="1400" dirty="0" smtClean="0"/>
              <a:t>Minnesota </a:t>
            </a:r>
            <a:r>
              <a:rPr lang="en-US" sz="1400" dirty="0"/>
              <a:t>Department of Health (MDH). 2012. Vector-borne Diseases. Available online: </a:t>
            </a:r>
            <a:r>
              <a:rPr lang="en-US" sz="1400" u="sng" dirty="0">
                <a:hlinkClick r:id="rId3"/>
              </a:rPr>
              <a:t>http://www.health.state.mn.us/divs/idepc/dtopics/vectorborne/index.html</a:t>
            </a:r>
            <a:r>
              <a:rPr lang="en-US" sz="1400" dirty="0"/>
              <a:t> </a:t>
            </a:r>
          </a:p>
          <a:p>
            <a:pPr marL="285750" lvl="0" indent="-285750">
              <a:buFont typeface="Arial" panose="020B0604020202020204" pitchFamily="34" charset="0"/>
              <a:buChar char="•"/>
            </a:pPr>
            <a:r>
              <a:rPr lang="en-US" sz="1400" dirty="0"/>
              <a:t>Minnesota Department of Health (MDH). 2015. Minnesota Climate and Health Profile Report. Available online: </a:t>
            </a:r>
            <a:r>
              <a:rPr lang="en-US" sz="1400" u="sng" dirty="0">
                <a:hlinkClick r:id="rId4"/>
              </a:rPr>
              <a:t>http://</a:t>
            </a:r>
            <a:r>
              <a:rPr lang="en-US" sz="1400" u="sng" dirty="0" smtClean="0">
                <a:hlinkClick r:id="rId4"/>
              </a:rPr>
              <a:t>www.health.state.mn.us/divs/climatechange/docs/mnprofile2015.pdf</a:t>
            </a:r>
            <a:endParaRPr lang="en-US" sz="1400" u="sng" dirty="0" smtClean="0"/>
          </a:p>
          <a:p>
            <a:pPr marL="285750" lvl="0" indent="-285750">
              <a:buFont typeface="Arial" panose="020B0604020202020204" pitchFamily="34" charset="0"/>
              <a:buChar char="•"/>
            </a:pPr>
            <a:r>
              <a:rPr lang="en-US" sz="1400" dirty="0"/>
              <a:t>Minnesota Department of Natural Resources (MDNR). 2000. Minnesota’s Water Supply: Natural Conditions and Human Impacts. Available online: </a:t>
            </a:r>
            <a:r>
              <a:rPr lang="en-US" sz="1400" u="sng" dirty="0">
                <a:hlinkClick r:id="rId5"/>
              </a:rPr>
              <a:t>http://files.dnr.state.mn.us/publications/waters/mn_water_supply.pdf</a:t>
            </a:r>
            <a:r>
              <a:rPr lang="en-US" sz="1400" dirty="0"/>
              <a:t> </a:t>
            </a:r>
          </a:p>
          <a:p>
            <a:pPr marL="285750" lvl="0" indent="-285750">
              <a:buFont typeface="Arial" panose="020B0604020202020204" pitchFamily="34" charset="0"/>
              <a:buChar char="•"/>
            </a:pPr>
            <a:r>
              <a:rPr lang="en-US" sz="1400" dirty="0"/>
              <a:t>Minnesota Department of Natural Resources (MDNR). 2011a. Drought. Available online: </a:t>
            </a:r>
            <a:r>
              <a:rPr lang="en-US" sz="1400" u="sng" dirty="0">
                <a:hlinkClick r:id="rId6"/>
              </a:rPr>
              <a:t>http://www.dnr.state.mn.us/climate/drought/index.html</a:t>
            </a:r>
            <a:endParaRPr lang="en-US" sz="1400" dirty="0"/>
          </a:p>
          <a:p>
            <a:pPr marL="285750" lvl="0" indent="-285750">
              <a:buFont typeface="Arial" panose="020B0604020202020204" pitchFamily="34" charset="0"/>
              <a:buChar char="•"/>
            </a:pPr>
            <a:r>
              <a:rPr lang="en-US" sz="1400" dirty="0"/>
              <a:t>Minnesota Department of Natural Resources (MDNR). 2011b. Lake Level Minnesota. Available online: </a:t>
            </a:r>
            <a:r>
              <a:rPr lang="en-US" sz="1400" u="sng" dirty="0">
                <a:hlinkClick r:id="rId7"/>
              </a:rPr>
              <a:t>http://www.dnr.state.mn.us/climate/waterlevels/lakes/index.html</a:t>
            </a:r>
            <a:endParaRPr lang="en-US" sz="1400" dirty="0"/>
          </a:p>
          <a:p>
            <a:pPr marL="285750" lvl="0" indent="-285750">
              <a:buFont typeface="Arial" panose="020B0604020202020204" pitchFamily="34" charset="0"/>
              <a:buChar char="•"/>
            </a:pPr>
            <a:r>
              <a:rPr lang="en-US" sz="1400" dirty="0"/>
              <a:t>Minnesota Department of Natural Resources (MDNR), 2016. </a:t>
            </a:r>
            <a:r>
              <a:rPr lang="en-US" sz="1400" i="1" dirty="0"/>
              <a:t>Historic Mega-Rain Events in Minnesota</a:t>
            </a:r>
            <a:r>
              <a:rPr lang="en-US" sz="1400" dirty="0"/>
              <a:t>. Available online: </a:t>
            </a:r>
            <a:r>
              <a:rPr lang="en-US" sz="1400" u="sng" dirty="0">
                <a:hlinkClick r:id="rId8"/>
              </a:rPr>
              <a:t>http://www.dnr.state.mn.us/climate/summaries_and_publications/mega_rain_events.html</a:t>
            </a:r>
            <a:endParaRPr lang="en-US" sz="1400" dirty="0"/>
          </a:p>
          <a:p>
            <a:pPr marL="285750" lvl="0" indent="-285750">
              <a:buFont typeface="Arial" panose="020B0604020202020204" pitchFamily="34" charset="0"/>
              <a:buChar char="•"/>
            </a:pPr>
            <a:r>
              <a:rPr lang="en-US" sz="1400" dirty="0"/>
              <a:t>Minnesota Pollution Control Agency (MPCA). 2011. Floods: Minimizing Pollution and Health Risks. Available online: </a:t>
            </a:r>
            <a:r>
              <a:rPr lang="en-US" sz="1400" u="sng" dirty="0">
                <a:hlinkClick r:id="rId9"/>
              </a:rPr>
              <a:t>https://www.pca.state.mn.us/waste/floods-minimizing-pollution-and-health-risks</a:t>
            </a:r>
            <a:endParaRPr lang="en-US" sz="1400" dirty="0"/>
          </a:p>
          <a:p>
            <a:pPr marL="285750" lvl="0" indent="-285750">
              <a:buFont typeface="Arial" panose="020B0604020202020204" pitchFamily="34" charset="0"/>
              <a:buChar char="•"/>
            </a:pPr>
            <a:r>
              <a:rPr lang="en-US" sz="1400" dirty="0"/>
              <a:t>MPR News, 2012. Is cooling the house heating up the planet? August 27, 2012; </a:t>
            </a:r>
            <a:r>
              <a:rPr lang="en-US" sz="1400" u="sng" dirty="0">
                <a:hlinkClick r:id="rId10"/>
              </a:rPr>
              <a:t>http://www.mprnews.org/story/2012/08/25/regional/air-conditioning-global-warming</a:t>
            </a:r>
            <a:endParaRPr lang="en-US" sz="1400" dirty="0"/>
          </a:p>
          <a:p>
            <a:pPr marL="285750" lvl="0" indent="-285750">
              <a:buFont typeface="Arial" panose="020B0604020202020204" pitchFamily="34" charset="0"/>
              <a:buChar char="•"/>
            </a:pPr>
            <a:r>
              <a:rPr lang="en-US" sz="1400" dirty="0"/>
              <a:t>National Aeronautics and Space Administration (NASA). 2005. What’s the Difference Between Weather and Climate?  Available online: </a:t>
            </a:r>
            <a:r>
              <a:rPr lang="en-US" sz="1400" u="sng" dirty="0">
                <a:hlinkClick r:id="rId11"/>
              </a:rPr>
              <a:t>https://www.nasa.gov/mission_pages/noaa-n/climate/climate_weather.html</a:t>
            </a:r>
            <a:endParaRPr lang="en-US" sz="1400" dirty="0"/>
          </a:p>
          <a:p>
            <a:pPr marL="285750" lvl="0" indent="-285750">
              <a:buFont typeface="Arial" panose="020B0604020202020204" pitchFamily="34" charset="0"/>
              <a:buChar char="•"/>
            </a:pPr>
            <a:endParaRPr lang="en-US" sz="14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66</a:t>
            </a:fld>
            <a:endParaRPr lang="en-US" dirty="0"/>
          </a:p>
        </p:txBody>
      </p:sp>
    </p:spTree>
    <p:extLst>
      <p:ext uri="{BB962C8B-B14F-4D97-AF65-F5344CB8AC3E}">
        <p14:creationId xmlns:p14="http://schemas.microsoft.com/office/powerpoint/2010/main" val="39697835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5 of </a:t>
            </a:r>
            <a:r>
              <a:rPr lang="en-US" dirty="0"/>
              <a:t>7</a:t>
            </a:r>
          </a:p>
        </p:txBody>
      </p:sp>
      <p:sp>
        <p:nvSpPr>
          <p:cNvPr id="4" name="Rectangle 3"/>
          <p:cNvSpPr/>
          <p:nvPr/>
        </p:nvSpPr>
        <p:spPr>
          <a:xfrm>
            <a:off x="838200" y="1801189"/>
            <a:ext cx="10515600" cy="4832092"/>
          </a:xfrm>
          <a:prstGeom prst="rect">
            <a:avLst/>
          </a:prstGeom>
        </p:spPr>
        <p:txBody>
          <a:bodyPr wrap="square">
            <a:spAutoFit/>
          </a:bodyPr>
          <a:lstStyle/>
          <a:p>
            <a:pPr marL="285750" lvl="0" indent="-285750">
              <a:buFont typeface="Arial" panose="020B0604020202020204" pitchFamily="34" charset="0"/>
              <a:buChar char="•"/>
            </a:pPr>
            <a:r>
              <a:rPr lang="en-US" sz="1400" dirty="0"/>
              <a:t>National Aeronautics and Space Administration (NASA). 2016. </a:t>
            </a:r>
            <a:r>
              <a:rPr lang="en-US" sz="1400" i="1" dirty="0"/>
              <a:t>Global Climate Change: Vital Signs of the Planet.</a:t>
            </a:r>
            <a:r>
              <a:rPr lang="en-US" sz="1400" dirty="0"/>
              <a:t> Available online: </a:t>
            </a:r>
            <a:r>
              <a:rPr lang="en-US" sz="1400" u="sng" dirty="0">
                <a:hlinkClick r:id="rId3"/>
              </a:rPr>
              <a:t>http://climate.nasa.gov/causes</a:t>
            </a:r>
            <a:endParaRPr lang="en-US" sz="1400" dirty="0"/>
          </a:p>
          <a:p>
            <a:pPr marL="285750" lvl="0" indent="-285750">
              <a:buFont typeface="Arial" panose="020B0604020202020204" pitchFamily="34" charset="0"/>
              <a:buChar char="•"/>
            </a:pPr>
            <a:r>
              <a:rPr lang="en-US" sz="1400" dirty="0"/>
              <a:t>National Drought Mitigation Center. 2011. Drought-Ready Communities: A Guide to Community Drought Preparedness. Available online: </a:t>
            </a:r>
            <a:r>
              <a:rPr lang="en-US" sz="1400" u="sng" dirty="0">
                <a:hlinkClick r:id="rId4"/>
              </a:rPr>
              <a:t>http://www.drought.unl.edu/portals/0/docs/DRC_Guide.pdf</a:t>
            </a:r>
            <a:endParaRPr lang="en-US" sz="1400" dirty="0"/>
          </a:p>
          <a:p>
            <a:pPr marL="285750" lvl="0" indent="-285750">
              <a:buFont typeface="Arial" panose="020B0604020202020204" pitchFamily="34" charset="0"/>
              <a:buChar char="•"/>
            </a:pPr>
            <a:r>
              <a:rPr lang="en-US" sz="1400" dirty="0"/>
              <a:t>National Oceanic and Atmospheric Administration (NOAA). 2016. Office of Climate, Water, and Weather Services. Available online: </a:t>
            </a:r>
            <a:r>
              <a:rPr lang="en-US" sz="1400" u="sng" dirty="0">
                <a:hlinkClick r:id="rId5"/>
              </a:rPr>
              <a:t>http://www.weather.gov/organization/afs</a:t>
            </a:r>
            <a:endParaRPr lang="en-US" sz="1400" dirty="0"/>
          </a:p>
          <a:p>
            <a:pPr marL="285750" lvl="0" indent="-285750">
              <a:buFont typeface="Arial" panose="020B0604020202020204" pitchFamily="34" charset="0"/>
              <a:buChar char="•"/>
            </a:pPr>
            <a:r>
              <a:rPr lang="en-US" sz="1400" dirty="0"/>
              <a:t>National Oceanic and Atmospheric Administration (NOAA). 2017a. National Centers for Environmental Information, Climate at a Glance: U.S. Time Series, Average Temperature, February 2017. Available online: </a:t>
            </a:r>
            <a:r>
              <a:rPr lang="en-US" sz="1400" u="sng" dirty="0">
                <a:hlinkClick r:id="rId6"/>
              </a:rPr>
              <a:t>http://www.ncdc.noaa.gov/cag/</a:t>
            </a:r>
            <a:endParaRPr lang="en-US" sz="1400" dirty="0"/>
          </a:p>
          <a:p>
            <a:pPr marL="285750" lvl="0" indent="-285750">
              <a:buFont typeface="Arial" panose="020B0604020202020204" pitchFamily="34" charset="0"/>
              <a:buChar char="•"/>
            </a:pPr>
            <a:r>
              <a:rPr lang="en-US" sz="1400" dirty="0"/>
              <a:t>National Oceanic and Atmospheric Administration (NOAA). 2017b. 2016: A historic year for billion-dollar weather and climate disasters in U.S. Available online: </a:t>
            </a:r>
            <a:r>
              <a:rPr lang="en-US" sz="1400" u="sng" dirty="0">
                <a:hlinkClick r:id="rId7"/>
              </a:rPr>
              <a:t>https://www.climate.gov/news-features/blogs/beyond-data/2016-historic-year-billion-dollar-weather-and-climate-disasters-us</a:t>
            </a:r>
            <a:endParaRPr lang="en-US" sz="1400" dirty="0"/>
          </a:p>
          <a:p>
            <a:pPr marL="285750" lvl="0" indent="-285750">
              <a:buFont typeface="Arial" panose="020B0604020202020204" pitchFamily="34" charset="0"/>
              <a:buChar char="•"/>
            </a:pPr>
            <a:r>
              <a:rPr lang="en-US" sz="1400" dirty="0"/>
              <a:t>National Oceanic and Atmospheric Administration/National Climate Data Center (NOAA/NCDC). 2016. National Centers for Environmental Information, </a:t>
            </a:r>
            <a:r>
              <a:rPr lang="en-US" sz="1400" i="1" dirty="0"/>
              <a:t>Climate at a Glance: U.S. Time Series</a:t>
            </a:r>
            <a:r>
              <a:rPr lang="en-US" sz="1400" dirty="0"/>
              <a:t>, July 2016. Available online: </a:t>
            </a:r>
            <a:r>
              <a:rPr lang="en-US" sz="1400" u="sng" dirty="0">
                <a:hlinkClick r:id="rId8"/>
              </a:rPr>
              <a:t>http://</a:t>
            </a:r>
            <a:r>
              <a:rPr lang="en-US" sz="1400" u="sng" dirty="0" smtClean="0">
                <a:hlinkClick r:id="rId8"/>
              </a:rPr>
              <a:t>www.ncdc.noaa.gov/cag</a:t>
            </a:r>
            <a:endParaRPr lang="en-US" sz="1400" u="sng" dirty="0" smtClean="0"/>
          </a:p>
          <a:p>
            <a:pPr marL="285750" lvl="0" indent="-285750">
              <a:buFont typeface="Arial" panose="020B0604020202020204" pitchFamily="34" charset="0"/>
              <a:buChar char="•"/>
            </a:pPr>
            <a:r>
              <a:rPr lang="en-US" sz="1400" dirty="0"/>
              <a:t>National Weather Service (NWS). 2009. Heat. National Oceanic and Atmospheric Administration’s National Weather Service. Available online: </a:t>
            </a:r>
            <a:r>
              <a:rPr lang="en-US" sz="1400" u="sng" dirty="0">
                <a:hlinkClick r:id="rId9"/>
              </a:rPr>
              <a:t>http://nws.noaa.gov/glossary/index.php?letter=h</a:t>
            </a:r>
            <a:endParaRPr lang="en-US" sz="1400" dirty="0"/>
          </a:p>
          <a:p>
            <a:pPr marL="285750" lvl="0" indent="-285750">
              <a:buFont typeface="Arial" panose="020B0604020202020204" pitchFamily="34" charset="0"/>
              <a:buChar char="•"/>
            </a:pPr>
            <a:r>
              <a:rPr lang="en-US" sz="1400" dirty="0"/>
              <a:t>National Weather Service (NWS). 2016a. Heat Island Effect. National Oceanic and Atmospheric Administration’s National Weather Service. Available online: </a:t>
            </a:r>
            <a:r>
              <a:rPr lang="en-US" sz="1400" u="sng" dirty="0">
                <a:hlinkClick r:id="rId10"/>
              </a:rPr>
              <a:t>http://www.epa.gov/heatisld/resources/glossary.htm#u</a:t>
            </a:r>
            <a:r>
              <a:rPr lang="en-US" sz="1400" dirty="0"/>
              <a:t> </a:t>
            </a:r>
          </a:p>
          <a:p>
            <a:pPr marL="285750" lvl="0" indent="-285750">
              <a:buFont typeface="Arial" panose="020B0604020202020204" pitchFamily="34" charset="0"/>
              <a:buChar char="•"/>
            </a:pPr>
            <a:r>
              <a:rPr lang="en-US" sz="1400" dirty="0"/>
              <a:t>National Weather Service (NWS). 2016b. Natural Hazard Statistics. Available online: </a:t>
            </a:r>
            <a:r>
              <a:rPr lang="en-US" sz="1400" u="sng" dirty="0">
                <a:hlinkClick r:id="rId11"/>
              </a:rPr>
              <a:t>http://www.nws.noaa.gov/om/hazstats.shtml</a:t>
            </a:r>
            <a:endParaRPr lang="en-US" sz="1400" dirty="0"/>
          </a:p>
          <a:p>
            <a:pPr marL="285750" lvl="0" indent="-285750">
              <a:buFont typeface="Arial" panose="020B0604020202020204" pitchFamily="34" charset="0"/>
              <a:buChar char="•"/>
            </a:pPr>
            <a:r>
              <a:rPr lang="en-US" sz="1400" dirty="0"/>
              <a:t>National Wildlife Federation. 2010. Extreme Allergies and Global Warming. Available online: </a:t>
            </a:r>
            <a:r>
              <a:rPr lang="en-US" sz="1400" u="sng" dirty="0">
                <a:hlinkClick r:id="rId12"/>
              </a:rPr>
              <a:t>www.nwf.org/extremeweather</a:t>
            </a:r>
            <a:r>
              <a:rPr lang="en-US" sz="1400" dirty="0"/>
              <a:t> </a:t>
            </a:r>
          </a:p>
          <a:p>
            <a:pPr marL="285750" lvl="0" indent="-285750">
              <a:buFont typeface="Arial" panose="020B0604020202020204" pitchFamily="34" charset="0"/>
              <a:buChar char="•"/>
            </a:pPr>
            <a:r>
              <a:rPr lang="en-US" sz="1400" dirty="0"/>
              <a:t>Pope CA, Thun MJ, Namboodiri MM, Dockery DW, Evans JS, Speizer FE, Heath CW. 1995. Particulate air pollution as a predictor of mortality in a prospective study of U.S. adults. Am. J. Respir. Crit. Care Med. vol. 151 no. 3 669-674.</a:t>
            </a:r>
          </a:p>
          <a:p>
            <a:pPr marL="285750" lvl="0" indent="-285750">
              <a:buFont typeface="Arial" panose="020B0604020202020204" pitchFamily="34" charset="0"/>
              <a:buChar char="•"/>
            </a:pPr>
            <a:endParaRPr lang="en-US" sz="14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67</a:t>
            </a:fld>
            <a:endParaRPr lang="en-US" dirty="0"/>
          </a:p>
        </p:txBody>
      </p:sp>
    </p:spTree>
    <p:extLst>
      <p:ext uri="{BB962C8B-B14F-4D97-AF65-F5344CB8AC3E}">
        <p14:creationId xmlns:p14="http://schemas.microsoft.com/office/powerpoint/2010/main" val="169908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6 of </a:t>
            </a:r>
            <a:r>
              <a:rPr lang="en-US" dirty="0"/>
              <a:t>7</a:t>
            </a:r>
          </a:p>
        </p:txBody>
      </p:sp>
      <p:sp>
        <p:nvSpPr>
          <p:cNvPr id="4" name="Rectangle 3"/>
          <p:cNvSpPr/>
          <p:nvPr/>
        </p:nvSpPr>
        <p:spPr>
          <a:xfrm>
            <a:off x="838200" y="1776137"/>
            <a:ext cx="10515600" cy="4401205"/>
          </a:xfrm>
          <a:prstGeom prst="rect">
            <a:avLst/>
          </a:prstGeom>
        </p:spPr>
        <p:txBody>
          <a:bodyPr wrap="square">
            <a:spAutoFit/>
          </a:bodyPr>
          <a:lstStyle/>
          <a:p>
            <a:pPr marL="285750" indent="-285750">
              <a:buFont typeface="Arial" panose="020B0604020202020204" pitchFamily="34" charset="0"/>
              <a:buChar char="•"/>
            </a:pPr>
            <a:r>
              <a:rPr lang="en-US" altLang="en-US" sz="1400" dirty="0"/>
              <a:t>Public Health Institute/Center for Climate Change and Health. Climate Change and Healthy Equity, 2016. </a:t>
            </a:r>
          </a:p>
          <a:p>
            <a:pPr marL="285750" lvl="0" indent="-285750">
              <a:buFont typeface="Arial" panose="020B0604020202020204" pitchFamily="34" charset="0"/>
              <a:buChar char="•"/>
            </a:pPr>
            <a:r>
              <a:rPr lang="en-US" sz="1400" dirty="0" smtClean="0"/>
              <a:t>Rogers </a:t>
            </a:r>
            <a:r>
              <a:rPr lang="en-US" sz="1400" dirty="0"/>
              <a:t>CA, Wayne PM, Macklin EA, et al. 2006. Interaction of the onset of spring and elevated atmospheric CO</a:t>
            </a:r>
            <a:r>
              <a:rPr lang="en-US" sz="1400" baseline="-25000" dirty="0"/>
              <a:t>2</a:t>
            </a:r>
            <a:r>
              <a:rPr lang="en-US" sz="1400" dirty="0"/>
              <a:t> on ragweed pollen production. Environmental Health Perspectives 114: 865-869.</a:t>
            </a:r>
          </a:p>
          <a:p>
            <a:pPr marL="285750" lvl="0" indent="-285750">
              <a:buFont typeface="Arial" panose="020B0604020202020204" pitchFamily="34" charset="0"/>
              <a:buChar char="•"/>
            </a:pPr>
            <a:r>
              <a:rPr lang="en-US" sz="1400" dirty="0"/>
              <a:t>Shea K et al. 2008. Climate change and allergic disease. American Academy of Allergy, Asthma &amp; Immunology. </a:t>
            </a:r>
            <a:r>
              <a:rPr lang="en-US" sz="1400" dirty="0" smtClean="0"/>
              <a:t>Doi:10.1016/j.jaci.2008.06.032</a:t>
            </a:r>
          </a:p>
          <a:p>
            <a:pPr marL="285750" lvl="0" indent="-285750">
              <a:buFont typeface="Arial" panose="020B0604020202020204" pitchFamily="34" charset="0"/>
              <a:buChar char="•"/>
            </a:pPr>
            <a:r>
              <a:rPr lang="en-US" sz="1400" dirty="0"/>
              <a:t>Snyder P. 2012. “Islands in the Sun,” presented January 19, 2012. University of Minnesota Department of Soil, Water, and Climate.</a:t>
            </a:r>
          </a:p>
          <a:p>
            <a:pPr marL="285750" lvl="0" indent="-285750">
              <a:buFont typeface="Arial" panose="020B0604020202020204" pitchFamily="34" charset="0"/>
              <a:buChar char="•"/>
            </a:pPr>
            <a:r>
              <a:rPr lang="en-US" sz="1400" dirty="0"/>
              <a:t>Spatial Hazard Events and Losses Database for the United States (SHELDUS). 2015. Available online: </a:t>
            </a:r>
            <a:r>
              <a:rPr lang="en-US" sz="1400" u="sng" dirty="0">
                <a:hlinkClick r:id="rId3"/>
              </a:rPr>
              <a:t>http://webra.cas.sc.edu/hvri/products/sheldus.aspx</a:t>
            </a:r>
            <a:r>
              <a:rPr lang="en-US" sz="1400" dirty="0"/>
              <a:t> </a:t>
            </a:r>
          </a:p>
          <a:p>
            <a:pPr marL="285750" lvl="0" indent="-285750">
              <a:buFont typeface="Arial" panose="020B0604020202020204" pitchFamily="34" charset="0"/>
              <a:buChar char="•"/>
            </a:pPr>
            <a:r>
              <a:rPr lang="en-US" sz="1400" dirty="0"/>
              <a:t>Trenberth, K.E. 2011. Changes in precipitation with climate change. Available online: </a:t>
            </a:r>
            <a:r>
              <a:rPr lang="en-US" sz="1400" u="sng" dirty="0">
                <a:hlinkClick r:id="rId4"/>
              </a:rPr>
              <a:t>http://www.int-res.com/articles/cr_oa/c047p123.pdf</a:t>
            </a:r>
            <a:endParaRPr lang="en-US" sz="1400" dirty="0"/>
          </a:p>
          <a:p>
            <a:pPr marL="285750" lvl="0" indent="-285750">
              <a:buFont typeface="Arial" panose="020B0604020202020204" pitchFamily="34" charset="0"/>
              <a:buChar char="•"/>
            </a:pPr>
            <a:r>
              <a:rPr lang="en-US" sz="1400" dirty="0"/>
              <a:t>Union of Concerned Scientists. 2011. Climate Change and Your Health: Rising Temperatures, Worsening Ozone Pollution. Available online: </a:t>
            </a:r>
            <a:r>
              <a:rPr lang="en-US" sz="1400" u="sng" dirty="0">
                <a:hlinkClick r:id="rId5"/>
              </a:rPr>
              <a:t>www.ucsusa.org/climateandozonepollution</a:t>
            </a:r>
            <a:endParaRPr lang="en-US" sz="1400" dirty="0"/>
          </a:p>
          <a:p>
            <a:pPr marL="285750" lvl="0" indent="-285750">
              <a:buFont typeface="Arial" panose="020B0604020202020204" pitchFamily="34" charset="0"/>
              <a:buChar char="•"/>
            </a:pPr>
            <a:r>
              <a:rPr lang="en-US" sz="1400" dirty="0"/>
              <a:t>United States Department of Agriculture (USDA) Agricultural Research Service. 2012. USDA Plant Hardiness Zone Map. Available online: </a:t>
            </a:r>
            <a:r>
              <a:rPr lang="en-US" sz="1400" u="sng" dirty="0">
                <a:hlinkClick r:id="rId6"/>
              </a:rPr>
              <a:t>http://planthardiness.ars.usda.gov</a:t>
            </a:r>
            <a:endParaRPr lang="en-US" sz="1400" dirty="0"/>
          </a:p>
          <a:p>
            <a:pPr marL="285750" lvl="0" indent="-285750">
              <a:buFont typeface="Arial" panose="020B0604020202020204" pitchFamily="34" charset="0"/>
              <a:buChar char="•"/>
            </a:pPr>
            <a:r>
              <a:rPr lang="en-US" sz="1400" dirty="0"/>
              <a:t>United States Department of Agriculture (USDA) Forest Service. 2012. Forest Service Releases Pagami Creek Wildfire Management Reviews. Available online: </a:t>
            </a:r>
            <a:r>
              <a:rPr lang="en-US" sz="1400" u="sng" dirty="0">
                <a:hlinkClick r:id="rId7"/>
              </a:rPr>
              <a:t>https://www.fs.usda.gov/detail/superior/news-events/?cid=STELPRDB5374762</a:t>
            </a:r>
            <a:endParaRPr lang="en-US" sz="1400" dirty="0"/>
          </a:p>
          <a:p>
            <a:pPr marL="285750" lvl="0" indent="-285750">
              <a:buFont typeface="Arial" panose="020B0604020202020204" pitchFamily="34" charset="0"/>
              <a:buChar char="•"/>
            </a:pPr>
            <a:r>
              <a:rPr lang="en-US" sz="1400" dirty="0"/>
              <a:t>United States Environmental Protection Agency (US EPA). 2016a. </a:t>
            </a:r>
            <a:r>
              <a:rPr lang="en-US" sz="1400" i="1" dirty="0"/>
              <a:t>Climate Change: Basic Information</a:t>
            </a:r>
            <a:r>
              <a:rPr lang="en-US" sz="1400" dirty="0"/>
              <a:t>. Available online: </a:t>
            </a:r>
            <a:r>
              <a:rPr lang="en-US" sz="1400" u="sng" dirty="0">
                <a:hlinkClick r:id="rId8"/>
              </a:rPr>
              <a:t>https://www3.epa.gov/climatechange/basics</a:t>
            </a:r>
            <a:endParaRPr lang="en-US" sz="1400" dirty="0"/>
          </a:p>
          <a:p>
            <a:pPr marL="285750" indent="-285750">
              <a:buFont typeface="Arial" panose="020B0604020202020204" pitchFamily="34" charset="0"/>
              <a:buChar char="•"/>
              <a:defRPr/>
            </a:pPr>
            <a:endParaRPr lang="en-US" sz="1400" dirty="0"/>
          </a:p>
          <a:p>
            <a:pPr marL="285750" lvl="0" indent="-285750">
              <a:buFont typeface="Arial" panose="020B0604020202020204" pitchFamily="34" charset="0"/>
              <a:buChar char="•"/>
            </a:pPr>
            <a:endParaRPr lang="en-US" sz="1400" dirty="0"/>
          </a:p>
          <a:p>
            <a:pPr marL="285750" indent="-285750">
              <a:buFont typeface="Arial" panose="020B0604020202020204" pitchFamily="34" charset="0"/>
              <a:buChar char="•"/>
              <a:defRPr/>
            </a:pPr>
            <a:endParaRPr lang="en-US" sz="14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68</a:t>
            </a:fld>
            <a:endParaRPr lang="en-US" dirty="0"/>
          </a:p>
        </p:txBody>
      </p:sp>
    </p:spTree>
    <p:extLst>
      <p:ext uri="{BB962C8B-B14F-4D97-AF65-F5344CB8AC3E}">
        <p14:creationId xmlns:p14="http://schemas.microsoft.com/office/powerpoint/2010/main" val="40564203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REFERENCES: </a:t>
            </a:r>
            <a:r>
              <a:rPr lang="en-US" dirty="0"/>
              <a:t>7</a:t>
            </a:r>
            <a:r>
              <a:rPr lang="en-US" dirty="0" smtClean="0"/>
              <a:t> of </a:t>
            </a:r>
            <a:r>
              <a:rPr lang="en-US" dirty="0"/>
              <a:t>7</a:t>
            </a:r>
          </a:p>
        </p:txBody>
      </p:sp>
      <p:sp>
        <p:nvSpPr>
          <p:cNvPr id="4" name="Rectangle 3"/>
          <p:cNvSpPr/>
          <p:nvPr/>
        </p:nvSpPr>
        <p:spPr>
          <a:xfrm>
            <a:off x="838200" y="1776137"/>
            <a:ext cx="10515600" cy="3539430"/>
          </a:xfrm>
          <a:prstGeom prst="rect">
            <a:avLst/>
          </a:prstGeom>
        </p:spPr>
        <p:txBody>
          <a:bodyPr wrap="square">
            <a:spAutoFit/>
          </a:bodyPr>
          <a:lstStyle/>
          <a:p>
            <a:pPr marL="285750" lvl="0" indent="-285750">
              <a:buFont typeface="Arial" panose="020B0604020202020204" pitchFamily="34" charset="0"/>
              <a:buChar char="•"/>
            </a:pPr>
            <a:r>
              <a:rPr lang="en-US" sz="1400" dirty="0"/>
              <a:t>United States Environmental Protection Agency (US EPA). 2016b. Climate Change Indicators in the United States. Available online: </a:t>
            </a:r>
            <a:r>
              <a:rPr lang="en-US" sz="1400" u="sng" dirty="0">
                <a:hlinkClick r:id="rId3"/>
              </a:rPr>
              <a:t>https://www.epa.gov/climate-indicators</a:t>
            </a:r>
            <a:endParaRPr lang="en-US" sz="1400" dirty="0"/>
          </a:p>
          <a:p>
            <a:pPr marL="285750" lvl="0" indent="-285750">
              <a:buFont typeface="Arial" panose="020B0604020202020204" pitchFamily="34" charset="0"/>
              <a:buChar char="•"/>
            </a:pPr>
            <a:r>
              <a:rPr lang="en-US" sz="1400" dirty="0"/>
              <a:t>United States Environmental Protection Agency (US EPA). 2016c. Climate Impacts on Agriculture and Food Supply. Available online: </a:t>
            </a:r>
            <a:r>
              <a:rPr lang="en-US" sz="1400" u="sng" dirty="0">
                <a:hlinkClick r:id="rId4"/>
              </a:rPr>
              <a:t>https://www.epa.gov/climate-impacts/climate-impacts-agriculture-and-food-supply</a:t>
            </a:r>
            <a:endParaRPr lang="en-US" sz="1400" dirty="0"/>
          </a:p>
          <a:p>
            <a:pPr marL="285750" lvl="0" indent="-285750">
              <a:buFont typeface="Arial" panose="020B0604020202020204" pitchFamily="34" charset="0"/>
              <a:buChar char="•"/>
            </a:pPr>
            <a:r>
              <a:rPr lang="en-US" sz="1400" dirty="0"/>
              <a:t>United States Environmental Protection Agency (US EPA). 2016d. Climate Impacts on Energy. Available online: </a:t>
            </a:r>
            <a:r>
              <a:rPr lang="en-US" sz="1400" u="sng" dirty="0">
                <a:hlinkClick r:id="rId5"/>
              </a:rPr>
              <a:t>https://www.epa.gov/climate-impacts/climate-impacts-energy</a:t>
            </a:r>
            <a:endParaRPr lang="en-US" sz="1400" dirty="0"/>
          </a:p>
          <a:p>
            <a:pPr marL="285750" lvl="0" indent="-285750">
              <a:buFont typeface="Arial" panose="020B0604020202020204" pitchFamily="34" charset="0"/>
              <a:buChar char="•"/>
            </a:pPr>
            <a:r>
              <a:rPr lang="en-US" sz="1400" dirty="0"/>
              <a:t>United States Environmental Protection Agency (US EPA). 2016e. Climate Change, What You Can Do: At Home, </a:t>
            </a:r>
            <a:r>
              <a:rPr lang="en-US" sz="1400" u="sng" dirty="0">
                <a:hlinkClick r:id="rId6"/>
              </a:rPr>
              <a:t>https://www.epa.gov/climatechange/what-you-can-do-home</a:t>
            </a:r>
            <a:endParaRPr lang="en-US" sz="1400" dirty="0"/>
          </a:p>
          <a:p>
            <a:pPr marL="285750" lvl="0" indent="-285750">
              <a:buFont typeface="Arial" panose="020B0604020202020204" pitchFamily="34" charset="0"/>
              <a:buChar char="•"/>
            </a:pPr>
            <a:r>
              <a:rPr lang="en-US" sz="1400" dirty="0"/>
              <a:t>What’s Your Impact, 2017. </a:t>
            </a:r>
            <a:r>
              <a:rPr lang="en-US" sz="1400" u="sng" dirty="0">
                <a:hlinkClick r:id="rId7"/>
              </a:rPr>
              <a:t>http://whatsyourimpact.org/fight-climate-change/drive-less</a:t>
            </a:r>
            <a:endParaRPr lang="en-US" sz="1400" dirty="0"/>
          </a:p>
          <a:p>
            <a:pPr marL="285750" lvl="0" indent="-285750">
              <a:buFont typeface="Arial" panose="020B0604020202020204" pitchFamily="34" charset="0"/>
              <a:buChar char="•"/>
            </a:pPr>
            <a:r>
              <a:rPr lang="en-US" sz="1400" dirty="0"/>
              <a:t>World Health Organization (WHO). 2010. Climate change and health. Fact sheet N°266. Available online: </a:t>
            </a:r>
            <a:r>
              <a:rPr lang="en-US" sz="1400" u="sng" dirty="0">
                <a:hlinkClick r:id="rId8"/>
              </a:rPr>
              <a:t>http://www.who.int/mediacentre/factsheets/fs266/en/</a:t>
            </a:r>
            <a:endParaRPr lang="en-US" sz="1400" dirty="0"/>
          </a:p>
          <a:p>
            <a:pPr marL="285750" lvl="0" indent="-285750">
              <a:buFont typeface="Arial" panose="020B0604020202020204" pitchFamily="34" charset="0"/>
              <a:buChar char="•"/>
            </a:pPr>
            <a:r>
              <a:rPr lang="en-US" sz="1400" dirty="0"/>
              <a:t>Xcel Energy, 2017. Renewable Energy Options – Residential, </a:t>
            </a:r>
            <a:r>
              <a:rPr lang="en-US" sz="1400" u="sng" dirty="0">
                <a:hlinkClick r:id="rId9"/>
              </a:rPr>
              <a:t>https://www.xcelenergy.com/programs_and_rebates/residential_programs_and_rebates/renewable_energy_options_residential</a:t>
            </a:r>
            <a:endParaRPr lang="en-US" sz="1400" dirty="0"/>
          </a:p>
          <a:p>
            <a:pPr marL="285750" lvl="0" indent="-285750">
              <a:buFont typeface="Arial" panose="020B0604020202020204" pitchFamily="34" charset="0"/>
              <a:buChar char="•"/>
            </a:pPr>
            <a:r>
              <a:rPr lang="en-US" sz="1400" dirty="0"/>
              <a:t>Zandlo, Jim. 2008. Observing the climate. Minnesota State Climatology Office. Available online: </a:t>
            </a:r>
            <a:r>
              <a:rPr lang="en-US" sz="1400" u="sng" dirty="0">
                <a:hlinkClick r:id="rId10"/>
              </a:rPr>
              <a:t>http://climate.umn.edu/climateChange/climateChangeObservedNu.htm</a:t>
            </a:r>
            <a:r>
              <a:rPr lang="en-US" sz="1400" dirty="0"/>
              <a:t> </a:t>
            </a:r>
          </a:p>
          <a:p>
            <a:pPr marL="285750" indent="-285750">
              <a:buFont typeface="Arial" panose="020B0604020202020204" pitchFamily="34" charset="0"/>
              <a:buChar char="•"/>
              <a:defRPr/>
            </a:pPr>
            <a:endParaRPr lang="en-US" sz="1400" dirty="0"/>
          </a:p>
        </p:txBody>
      </p:sp>
      <p:sp>
        <p:nvSpPr>
          <p:cNvPr id="13" name="Slide Number Placeholder 12"/>
          <p:cNvSpPr>
            <a:spLocks noGrp="1"/>
          </p:cNvSpPr>
          <p:nvPr>
            <p:ph type="sldNum" sz="quarter" idx="12"/>
          </p:nvPr>
        </p:nvSpPr>
        <p:spPr/>
        <p:txBody>
          <a:bodyPr/>
          <a:lstStyle/>
          <a:p>
            <a:fld id="{48F63A3B-78C7-47BE-AE5E-E10140E04643}" type="slidenum">
              <a:rPr lang="en-US" smtClean="0"/>
              <a:t>69</a:t>
            </a:fld>
            <a:endParaRPr lang="en-US" dirty="0"/>
          </a:p>
        </p:txBody>
      </p:sp>
    </p:spTree>
    <p:extLst>
      <p:ext uri="{BB962C8B-B14F-4D97-AF65-F5344CB8AC3E}">
        <p14:creationId xmlns:p14="http://schemas.microsoft.com/office/powerpoint/2010/main" val="1506340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pic>
        <p:nvPicPr>
          <p:cNvPr id="7" name="Content Placeholder 6" descr="Graphic showing the health effects of climate change" title="Graphic showing the health effects of climate chang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136"/>
          <a:stretch/>
        </p:blipFill>
        <p:spPr>
          <a:xfrm>
            <a:off x="1516843" y="1203157"/>
            <a:ext cx="8962662" cy="5525717"/>
          </a:xfrm>
        </p:spPr>
      </p:pic>
      <p:sp>
        <p:nvSpPr>
          <p:cNvPr id="2" name="Title 1"/>
          <p:cNvSpPr>
            <a:spLocks noGrp="1"/>
          </p:cNvSpPr>
          <p:nvPr>
            <p:ph type="title"/>
          </p:nvPr>
        </p:nvSpPr>
        <p:spPr/>
        <p:txBody>
          <a:bodyPr/>
          <a:lstStyle/>
          <a:p>
            <a:pPr algn="l"/>
            <a:r>
              <a:rPr lang="en-US" dirty="0" smtClean="0"/>
              <a:t>CLIMATE AND HEALTH ARE LINKED</a:t>
            </a:r>
            <a:endParaRPr lang="en-US" dirty="0"/>
          </a:p>
        </p:txBody>
      </p:sp>
    </p:spTree>
    <p:extLst>
      <p:ext uri="{BB962C8B-B14F-4D97-AF65-F5344CB8AC3E}">
        <p14:creationId xmlns:p14="http://schemas.microsoft.com/office/powerpoint/2010/main" val="16458702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
        <p:nvSpPr>
          <p:cNvPr id="4" name="Rectangle 3"/>
          <p:cNvSpPr/>
          <p:nvPr/>
        </p:nvSpPr>
        <p:spPr>
          <a:xfrm>
            <a:off x="838200" y="1529240"/>
            <a:ext cx="10515600" cy="5447645"/>
          </a:xfrm>
          <a:prstGeom prst="rect">
            <a:avLst/>
          </a:prstGeom>
        </p:spPr>
        <p:txBody>
          <a:bodyPr wrap="square">
            <a:spAutoFit/>
          </a:bodyPr>
          <a:lstStyle/>
          <a:p>
            <a:r>
              <a:rPr lang="en-US" sz="1200" dirty="0"/>
              <a:t>Slide 4	Lightening bold and sun – Microsoft Clip Art</a:t>
            </a:r>
          </a:p>
          <a:p>
            <a:r>
              <a:rPr lang="en-US" sz="1200" dirty="0"/>
              <a:t>Slide 5	Leaves – Microsoft Clip Art</a:t>
            </a:r>
          </a:p>
          <a:p>
            <a:r>
              <a:rPr lang="en-US" sz="1200" dirty="0"/>
              <a:t>Slide 7	Climate and health graphic – MDH, 2016. Available online at: </a:t>
            </a:r>
            <a:r>
              <a:rPr lang="en-US" sz="1200" dirty="0">
                <a:hlinkClick r:id="rId3"/>
              </a:rPr>
              <a:t>http://www.health.state.mn.us/divs/climatechange/climate101.html</a:t>
            </a:r>
            <a:r>
              <a:rPr lang="en-US" sz="1200" dirty="0"/>
              <a:t> </a:t>
            </a:r>
          </a:p>
          <a:p>
            <a:r>
              <a:rPr lang="en-US" sz="1200" dirty="0"/>
              <a:t>Slide 8	Minnesota average annual temperature – NOAA, 2017. Available online at: </a:t>
            </a:r>
            <a:r>
              <a:rPr lang="en-US" sz="1200" u="sng" dirty="0">
                <a:hlinkClick r:id="rId4"/>
              </a:rPr>
              <a:t>http://www.ncdc.noaa.gov/cag/</a:t>
            </a:r>
            <a:endParaRPr lang="en-US" sz="1200" dirty="0"/>
          </a:p>
          <a:p>
            <a:r>
              <a:rPr lang="en-US" sz="1200" dirty="0"/>
              <a:t>Slide 9	Minnesota average annual temperature – NOAA, 2017: Available online at: </a:t>
            </a:r>
            <a:r>
              <a:rPr lang="en-US" sz="1200" u="sng" dirty="0">
                <a:hlinkClick r:id="rId4"/>
              </a:rPr>
              <a:t>http://www.ncdc.noaa.gov/cag/</a:t>
            </a:r>
            <a:endParaRPr lang="en-US" sz="1200" dirty="0"/>
          </a:p>
          <a:p>
            <a:r>
              <a:rPr lang="en-US" sz="1200" dirty="0"/>
              <a:t>Slide 10	Thermometer – Microsoft Clip Art</a:t>
            </a:r>
          </a:p>
          <a:p>
            <a:r>
              <a:rPr lang="en-US" sz="1200" dirty="0"/>
              <a:t>Slide 11	Annual average minimum temperature – MDH, 2015</a:t>
            </a:r>
          </a:p>
          <a:p>
            <a:r>
              <a:rPr lang="en-US" sz="1200" dirty="0"/>
              <a:t>Slide 12	Change in plant hardiness zones – Arbor Day Foundation, 2015</a:t>
            </a:r>
          </a:p>
          <a:p>
            <a:r>
              <a:rPr lang="en-US" sz="1200" dirty="0"/>
              <a:t>Slide 13	Minnesota average annual precipitation – NOA, 2017</a:t>
            </a:r>
          </a:p>
          <a:p>
            <a:r>
              <a:rPr lang="en-US" sz="1200" dirty="0"/>
              <a:t>Slide 14	Minnesota mega-rain events timeline – MDH, 2017</a:t>
            </a:r>
          </a:p>
          <a:p>
            <a:r>
              <a:rPr lang="en-US" sz="1200" dirty="0"/>
              <a:t>Slide 15	Flood and drought map – MDH, 2015</a:t>
            </a:r>
          </a:p>
          <a:p>
            <a:r>
              <a:rPr lang="en-US" sz="1200" dirty="0"/>
              <a:t>Slide 16	Highest annual dew points – MNDNR</a:t>
            </a:r>
          </a:p>
          <a:p>
            <a:r>
              <a:rPr lang="en-US" sz="1200" dirty="0"/>
              <a:t>Slide 18	Lights – </a:t>
            </a:r>
            <a:r>
              <a:rPr lang="en-US" sz="1200" dirty="0" err="1"/>
              <a:t>Pexels</a:t>
            </a:r>
            <a:r>
              <a:rPr lang="en-US" sz="1200" dirty="0"/>
              <a:t>. Available online at: </a:t>
            </a:r>
            <a:r>
              <a:rPr lang="en-US" sz="1200" u="sng" dirty="0">
                <a:hlinkClick r:id="rId5"/>
              </a:rPr>
              <a:t>https://www.pexels.com/photo/close-up-of-lights-251603/</a:t>
            </a:r>
            <a:r>
              <a:rPr lang="en-US" sz="1200" dirty="0"/>
              <a:t> </a:t>
            </a:r>
          </a:p>
          <a:p>
            <a:r>
              <a:rPr lang="en-US" sz="1200" dirty="0"/>
              <a:t>Slide 19	Sweat – </a:t>
            </a:r>
            <a:r>
              <a:rPr lang="en-US" sz="1200" dirty="0" err="1"/>
              <a:t>Pexels</a:t>
            </a:r>
            <a:endParaRPr lang="en-US" sz="1200" dirty="0"/>
          </a:p>
          <a:p>
            <a:r>
              <a:rPr lang="en-US" sz="1200" dirty="0"/>
              <a:t>Slide 20	Fan – </a:t>
            </a:r>
            <a:r>
              <a:rPr lang="en-US" sz="1200" dirty="0" err="1"/>
              <a:t>Pexels</a:t>
            </a:r>
            <a:endParaRPr lang="en-US" sz="1200" dirty="0"/>
          </a:p>
          <a:p>
            <a:r>
              <a:rPr lang="en-US" sz="1200" dirty="0"/>
              <a:t>Slide 21	Runner – </a:t>
            </a:r>
            <a:r>
              <a:rPr lang="en-US" sz="1200" dirty="0" err="1"/>
              <a:t>Pexels</a:t>
            </a:r>
            <a:r>
              <a:rPr lang="en-US" sz="1200" dirty="0"/>
              <a:t>. Available online at: </a:t>
            </a:r>
            <a:r>
              <a:rPr lang="en-US" sz="1200" u="sng" dirty="0">
                <a:hlinkClick r:id="rId6"/>
              </a:rPr>
              <a:t>https://www.pexels.com/photo/man-in-white-long-sleeve-shirt-on-track-in-field-126401/</a:t>
            </a:r>
            <a:r>
              <a:rPr lang="en-US" sz="1200" dirty="0"/>
              <a:t> </a:t>
            </a:r>
          </a:p>
          <a:p>
            <a:r>
              <a:rPr lang="en-US" sz="1200" dirty="0"/>
              <a:t>Slide 22 	Design for Health, University of Minnesota</a:t>
            </a:r>
          </a:p>
          <a:p>
            <a:r>
              <a:rPr lang="en-US" sz="1200" dirty="0"/>
              <a:t>Slide 24	Flowers – </a:t>
            </a:r>
            <a:r>
              <a:rPr lang="en-US" sz="1200" dirty="0" err="1"/>
              <a:t>Pexels</a:t>
            </a:r>
            <a:r>
              <a:rPr lang="en-US" sz="1200" dirty="0"/>
              <a:t>. Available online at: </a:t>
            </a:r>
            <a:r>
              <a:rPr lang="en-US" sz="1200" u="sng" dirty="0">
                <a:hlinkClick r:id="rId7"/>
              </a:rPr>
              <a:t>https://www.pexels.com/photo/yellow-field-under-blue-sky-69729/</a:t>
            </a:r>
            <a:r>
              <a:rPr lang="en-US" sz="1200" dirty="0"/>
              <a:t> </a:t>
            </a:r>
          </a:p>
          <a:p>
            <a:r>
              <a:rPr lang="en-US" sz="1200" dirty="0"/>
              <a:t>Slide 27	Ragweed pollen season map – U.S. EPA</a:t>
            </a:r>
          </a:p>
          <a:p>
            <a:r>
              <a:rPr lang="en-US" sz="1200" dirty="0"/>
              <a:t>Slide 28	2016 flood event – City of Waseca. Available online at: 	</a:t>
            </a:r>
            <a:r>
              <a:rPr lang="en-US" altLang="en-US" sz="1200" dirty="0">
                <a:hlinkClick r:id="rId8"/>
              </a:rPr>
              <a:t>https://services.arcgis.com/EBcDMSJ0IDOworEe/arcgis/rest/services/Flood2016_StaffPhotos/FeatureServer/0/9/attachments/4</a:t>
            </a:r>
            <a:r>
              <a:rPr lang="en-US" altLang="en-US" sz="1200" dirty="0"/>
              <a:t>  </a:t>
            </a:r>
            <a:endParaRPr lang="en-US" sz="1200" dirty="0"/>
          </a:p>
          <a:p>
            <a:pPr>
              <a:spcBef>
                <a:spcPct val="0"/>
              </a:spcBef>
            </a:pPr>
            <a:r>
              <a:rPr lang="en-US" sz="1200" dirty="0"/>
              <a:t>Slide 30	 2016 flood event – City of Waseca. </a:t>
            </a:r>
            <a:r>
              <a:rPr lang="en-US" altLang="en-US" sz="1200" dirty="0"/>
              <a:t>Available online at:</a:t>
            </a:r>
          </a:p>
          <a:p>
            <a:pPr>
              <a:spcBef>
                <a:spcPct val="0"/>
              </a:spcBef>
            </a:pPr>
            <a:r>
              <a:rPr lang="en-US" altLang="en-US" sz="1200" dirty="0"/>
              <a:t>	</a:t>
            </a:r>
            <a:r>
              <a:rPr lang="en-US" altLang="en-US" sz="1200" dirty="0">
                <a:hlinkClick r:id="rId9"/>
              </a:rPr>
              <a:t>https://gis.co.waseca.mn.us/arcgis/rest/services/CountyServices/Flood2016Pics_FeatureService/MapServer/0/4402/attachments/4416</a:t>
            </a:r>
            <a:r>
              <a:rPr lang="en-US" altLang="en-US" sz="1200" dirty="0"/>
              <a:t> </a:t>
            </a:r>
          </a:p>
          <a:p>
            <a:r>
              <a:rPr lang="en-US" sz="1200" dirty="0"/>
              <a:t>Slide 31	Dry ground – </a:t>
            </a:r>
            <a:r>
              <a:rPr lang="en-US" sz="1200" dirty="0" err="1"/>
              <a:t>Pexels</a:t>
            </a:r>
            <a:r>
              <a:rPr lang="en-US" sz="1200" dirty="0"/>
              <a:t>. Available online at: </a:t>
            </a:r>
            <a:r>
              <a:rPr lang="en-US" sz="1200" u="sng" dirty="0">
                <a:hlinkClick r:id="rId10"/>
              </a:rPr>
              <a:t>https://www.pexels.com/photo/earth-field-desert-dry-96865/</a:t>
            </a:r>
            <a:r>
              <a:rPr lang="en-US" sz="1200" dirty="0"/>
              <a:t> </a:t>
            </a:r>
          </a:p>
          <a:p>
            <a:r>
              <a:rPr lang="en-US" sz="1200" dirty="0"/>
              <a:t>Slide 32	Drought – Department of Natural Resources. Available online at: </a:t>
            </a:r>
            <a:r>
              <a:rPr lang="en-US" sz="1200" dirty="0">
                <a:hlinkClick r:id="rId11"/>
              </a:rPr>
              <a:t>http://drought.unl.edu/Portals/0/docs/CentralUSDroughtAssessment2012.pdf</a:t>
            </a:r>
            <a:r>
              <a:rPr lang="en-US" sz="1200" dirty="0"/>
              <a:t> </a:t>
            </a:r>
          </a:p>
          <a:p>
            <a:r>
              <a:rPr lang="en-US" sz="1200" dirty="0"/>
              <a:t>Slide 32	Drought – Minnesota Department of Agriculture. Available online at: </a:t>
            </a:r>
            <a:r>
              <a:rPr lang="en-US" sz="1200" dirty="0">
                <a:hlinkClick r:id="rId12"/>
              </a:rPr>
              <a:t>http://www.mda.state.mn.us/~/media/Images/weather/droughtcorn2.ashx</a:t>
            </a:r>
            <a:endParaRPr lang="en-US" sz="1200" dirty="0"/>
          </a:p>
          <a:p>
            <a:r>
              <a:rPr lang="en-US" sz="1200" dirty="0"/>
              <a:t>Slide 34	Distribution of MN Lyme Disease Cases by County of Residence – MDH, Available online at:  	</a:t>
            </a:r>
            <a:r>
              <a:rPr lang="en-US" sz="1200" u="sng" dirty="0">
                <a:hlinkClick r:id="rId13"/>
              </a:rPr>
              <a:t>http://www.health.state.mn.us/divs/idepc/dtopics/vectorborne/index.html</a:t>
            </a:r>
            <a:r>
              <a:rPr lang="en-US" sz="1200" dirty="0"/>
              <a:t> </a:t>
            </a:r>
          </a:p>
          <a:p>
            <a:r>
              <a:rPr lang="en-US" sz="1200" dirty="0"/>
              <a:t> </a:t>
            </a:r>
          </a:p>
        </p:txBody>
      </p:sp>
      <p:sp>
        <p:nvSpPr>
          <p:cNvPr id="13" name="Slide Number Placeholder 12"/>
          <p:cNvSpPr>
            <a:spLocks noGrp="1"/>
          </p:cNvSpPr>
          <p:nvPr>
            <p:ph type="sldNum" sz="quarter" idx="12"/>
          </p:nvPr>
        </p:nvSpPr>
        <p:spPr/>
        <p:txBody>
          <a:bodyPr/>
          <a:lstStyle/>
          <a:p>
            <a:fld id="{48F63A3B-78C7-47BE-AE5E-E10140E04643}" type="slidenum">
              <a:rPr lang="en-US" smtClean="0"/>
              <a:t>70</a:t>
            </a:fld>
            <a:endParaRPr lang="en-US" dirty="0"/>
          </a:p>
        </p:txBody>
      </p:sp>
    </p:spTree>
    <p:extLst>
      <p:ext uri="{BB962C8B-B14F-4D97-AF65-F5344CB8AC3E}">
        <p14:creationId xmlns:p14="http://schemas.microsoft.com/office/powerpoint/2010/main" val="38391044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4"/>
          <p:cNvSpPr>
            <a:spLocks noGrp="1"/>
          </p:cNvSpPr>
          <p:nvPr>
            <p:ph type="title"/>
          </p:nvPr>
        </p:nvSpPr>
        <p:spPr>
          <a:xfrm>
            <a:off x="838200" y="152400"/>
            <a:ext cx="10515600" cy="914400"/>
          </a:xfrm>
        </p:spPr>
        <p:txBody>
          <a:bodyPr/>
          <a:lstStyle/>
          <a:p>
            <a:pPr algn="l"/>
            <a:r>
              <a:rPr lang="en-US" dirty="0" smtClean="0"/>
              <a:t>PHOTO AND IMAGE CREDITS</a:t>
            </a:r>
            <a:endParaRPr lang="en-US" dirty="0"/>
          </a:p>
        </p:txBody>
      </p:sp>
      <p:sp>
        <p:nvSpPr>
          <p:cNvPr id="4" name="Rectangle 3"/>
          <p:cNvSpPr/>
          <p:nvPr/>
        </p:nvSpPr>
        <p:spPr>
          <a:xfrm>
            <a:off x="838200" y="1668725"/>
            <a:ext cx="10515600" cy="4893647"/>
          </a:xfrm>
          <a:prstGeom prst="rect">
            <a:avLst/>
          </a:prstGeom>
        </p:spPr>
        <p:txBody>
          <a:bodyPr wrap="square">
            <a:spAutoFit/>
          </a:bodyPr>
          <a:lstStyle/>
          <a:p>
            <a:r>
              <a:rPr lang="en-US" sz="1200" dirty="0"/>
              <a:t>Slide 35	Power tower – </a:t>
            </a:r>
            <a:r>
              <a:rPr lang="en-US" sz="1200" dirty="0" err="1"/>
              <a:t>Pexels</a:t>
            </a:r>
            <a:r>
              <a:rPr lang="en-US" sz="1200" dirty="0"/>
              <a:t>. Available online at: </a:t>
            </a:r>
            <a:r>
              <a:rPr lang="en-US" sz="1200" u="sng" dirty="0">
                <a:hlinkClick r:id="rId3"/>
              </a:rPr>
              <a:t>https://www.pexels.com/photo/sky-sunset-sun-twilight-46169/</a:t>
            </a:r>
            <a:r>
              <a:rPr lang="en-US" sz="1200" dirty="0"/>
              <a:t> </a:t>
            </a:r>
          </a:p>
          <a:p>
            <a:r>
              <a:rPr lang="en-US" sz="1200" dirty="0"/>
              <a:t>Slide 36	What creates health — Minnesota Department of Health, 2017</a:t>
            </a:r>
          </a:p>
          <a:p>
            <a:r>
              <a:rPr lang="en-US" sz="1200" dirty="0"/>
              <a:t>Slide 38	Total number of billion dollar weather and climate disasters – NOAA, 2017</a:t>
            </a:r>
          </a:p>
          <a:p>
            <a:r>
              <a:rPr lang="en-US" sz="1200" dirty="0"/>
              <a:t>Slide 37	Earthquake – Rachel </a:t>
            </a:r>
            <a:r>
              <a:rPr lang="en-US" sz="1200" dirty="0" err="1"/>
              <a:t>Agurkis</a:t>
            </a:r>
            <a:r>
              <a:rPr lang="en-US" sz="1200" dirty="0"/>
              <a:t> </a:t>
            </a:r>
          </a:p>
          <a:p>
            <a:r>
              <a:rPr lang="en-US" sz="1200" dirty="0"/>
              <a:t>Slide 37 	Flood – Derek Montgomery for </a:t>
            </a:r>
            <a:r>
              <a:rPr lang="en-US" sz="1200" i="1" dirty="0"/>
              <a:t>MPR</a:t>
            </a:r>
            <a:endParaRPr lang="en-US" sz="1200" dirty="0"/>
          </a:p>
          <a:p>
            <a:r>
              <a:rPr lang="en-US" sz="1200" dirty="0"/>
              <a:t>Slide 40	Minnesota severe weather damages – NOAA</a:t>
            </a:r>
          </a:p>
          <a:p>
            <a:r>
              <a:rPr lang="en-US" sz="1200" dirty="0"/>
              <a:t>Slide 39	Deaths and injuries caused by severe weather – NOAA</a:t>
            </a:r>
          </a:p>
          <a:p>
            <a:r>
              <a:rPr lang="en-US" sz="1200" dirty="0"/>
              <a:t>Slide 41	Money – </a:t>
            </a:r>
            <a:r>
              <a:rPr lang="en-US" sz="1200" dirty="0" err="1"/>
              <a:t>Pexels</a:t>
            </a:r>
            <a:r>
              <a:rPr lang="en-US" sz="1200" dirty="0"/>
              <a:t>. Available online at: </a:t>
            </a:r>
            <a:r>
              <a:rPr lang="en-US" sz="1200" u="sng" dirty="0">
                <a:hlinkClick r:id="rId4"/>
              </a:rPr>
              <a:t>https://www.pexels.com/photo/numbers-money-calculating-calculation-3305/</a:t>
            </a:r>
            <a:r>
              <a:rPr lang="en-US" sz="1200" dirty="0"/>
              <a:t> </a:t>
            </a:r>
          </a:p>
          <a:p>
            <a:r>
              <a:rPr lang="en-US" sz="1200" dirty="0"/>
              <a:t>Slide 43	Bikes – </a:t>
            </a:r>
            <a:r>
              <a:rPr lang="en-US" sz="1200" dirty="0" err="1"/>
              <a:t>Pexels</a:t>
            </a:r>
            <a:r>
              <a:rPr lang="en-US" sz="1200" dirty="0"/>
              <a:t>. Available online at: </a:t>
            </a:r>
            <a:r>
              <a:rPr lang="en-US" sz="1200" u="sng" dirty="0">
                <a:hlinkClick r:id="rId5"/>
              </a:rPr>
              <a:t>https://www.pexels.com/photo/bike-bicycles-order-pattern-48707/</a:t>
            </a:r>
            <a:r>
              <a:rPr lang="en-US" sz="1200" dirty="0"/>
              <a:t> </a:t>
            </a:r>
          </a:p>
          <a:p>
            <a:r>
              <a:rPr lang="en-US" sz="1200" dirty="0"/>
              <a:t>Slide 44	Professionals Working — </a:t>
            </a:r>
            <a:r>
              <a:rPr lang="en-US" sz="1200" dirty="0" err="1"/>
              <a:t>Pexels</a:t>
            </a:r>
            <a:r>
              <a:rPr lang="en-US" sz="1200" dirty="0"/>
              <a:t>, Available online at: </a:t>
            </a:r>
            <a:r>
              <a:rPr lang="en-US" sz="1200" dirty="0" err="1"/>
              <a:t>Pexels</a:t>
            </a:r>
            <a:r>
              <a:rPr lang="en-US" sz="1200" dirty="0"/>
              <a:t>, </a:t>
            </a:r>
            <a:r>
              <a:rPr lang="en-US" sz="1200" dirty="0">
                <a:hlinkClick r:id="rId6"/>
              </a:rPr>
              <a:t>https://static.pexels.com/photos/40120/pexels-photo-40120.jpeg</a:t>
            </a:r>
            <a:r>
              <a:rPr lang="en-US" sz="1200" dirty="0"/>
              <a:t> </a:t>
            </a:r>
          </a:p>
          <a:p>
            <a:r>
              <a:rPr lang="en-US" sz="1200" dirty="0"/>
              <a:t>Slide 44	Bikes – </a:t>
            </a:r>
            <a:r>
              <a:rPr lang="en-US" sz="1200" dirty="0" err="1"/>
              <a:t>Pexels</a:t>
            </a:r>
            <a:r>
              <a:rPr lang="en-US" sz="1200" dirty="0"/>
              <a:t>. Available online at: </a:t>
            </a:r>
            <a:r>
              <a:rPr lang="en-US" sz="1200" u="sng" dirty="0">
                <a:hlinkClick r:id="rId5"/>
              </a:rPr>
              <a:t>https://www.pexels.com/photo/bike-bicycles-order-pattern-48707/</a:t>
            </a:r>
            <a:r>
              <a:rPr lang="en-US" sz="1200" dirty="0"/>
              <a:t> </a:t>
            </a:r>
          </a:p>
          <a:p>
            <a:r>
              <a:rPr lang="en-US" sz="1200" dirty="0"/>
              <a:t>Slide 46	</a:t>
            </a:r>
            <a:r>
              <a:rPr lang="en-US" sz="1200" dirty="0">
                <a:latin typeface="NeueHaasGroteskText Std" panose="020B0504020202020204" pitchFamily="34" charset="0"/>
              </a:rPr>
              <a:t>Windmill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a:t>
            </a:r>
            <a:r>
              <a:rPr lang="en-US" sz="1200" dirty="0">
                <a:latin typeface="NeueHaasGroteskText Std" panose="020B0504020202020204" pitchFamily="34" charset="0"/>
                <a:hlinkClick r:id="rId7"/>
              </a:rPr>
              <a:t>https://www.pexels.com/photo/road-street-desert-industry-477230/</a:t>
            </a:r>
            <a:r>
              <a:rPr lang="en-US" sz="1200" dirty="0">
                <a:latin typeface="NeueHaasGroteskText Std" panose="020B0504020202020204" pitchFamily="34" charset="0"/>
              </a:rPr>
              <a:t> </a:t>
            </a:r>
            <a:endParaRPr lang="en-US" sz="1200" dirty="0"/>
          </a:p>
          <a:p>
            <a:pPr lvl="0">
              <a:defRPr/>
            </a:pPr>
            <a:r>
              <a:rPr lang="en-US" sz="1200" dirty="0"/>
              <a:t>Slide 47	</a:t>
            </a:r>
            <a:r>
              <a:rPr lang="en-US" sz="1200" dirty="0">
                <a:latin typeface="NeueHaasGroteskText Std" panose="020B0504020202020204" pitchFamily="34" charset="0"/>
              </a:rPr>
              <a:t>Windmill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a:t>
            </a:r>
            <a:r>
              <a:rPr lang="en-US" sz="1200" dirty="0">
                <a:latin typeface="NeueHaasGroteskText Std" panose="020B0504020202020204" pitchFamily="34" charset="0"/>
                <a:hlinkClick r:id="rId7"/>
              </a:rPr>
              <a:t>https://www.pexels.com/photo/road-street-desert-industry-477230/</a:t>
            </a:r>
            <a:r>
              <a:rPr lang="en-US" sz="1200" dirty="0">
                <a:latin typeface="NeueHaasGroteskText Std" panose="020B0504020202020204" pitchFamily="34" charset="0"/>
              </a:rPr>
              <a:t> </a:t>
            </a:r>
          </a:p>
          <a:p>
            <a:pPr lvl="0">
              <a:defRPr/>
            </a:pPr>
            <a:r>
              <a:rPr lang="en-US" sz="1200" dirty="0"/>
              <a:t>Slide 48	</a:t>
            </a:r>
            <a:r>
              <a:rPr lang="en-US" sz="1200" dirty="0">
                <a:latin typeface="NeueHaasGroteskText Std" panose="020B0504020202020204" pitchFamily="34" charset="0"/>
              </a:rPr>
              <a:t>Person biking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a:t>
            </a:r>
            <a:r>
              <a:rPr lang="en-US" sz="1200" dirty="0">
                <a:latin typeface="NeueHaasGroteskText Std" panose="020B0504020202020204" pitchFamily="34" charset="0"/>
                <a:hlinkClick r:id="rId8"/>
              </a:rPr>
              <a:t>https://www.pexels.com/photo/person-wearing-black-and-gray-sleeveless-dress-riding-a-step-</a:t>
            </a:r>
            <a:r>
              <a:rPr lang="en-US" sz="1200" dirty="0">
                <a:latin typeface="NeueHaasGroteskText Std" panose="020B0504020202020204" pitchFamily="34" charset="0"/>
              </a:rPr>
              <a:t>	</a:t>
            </a:r>
            <a:r>
              <a:rPr lang="en-US" sz="1200" dirty="0">
                <a:latin typeface="NeueHaasGroteskText Std" panose="020B0504020202020204" pitchFamily="34" charset="0"/>
                <a:hlinkClick r:id="rId8"/>
              </a:rPr>
              <a:t>through-bicycle-521474/</a:t>
            </a:r>
            <a:r>
              <a:rPr lang="en-US" sz="1200" dirty="0">
                <a:latin typeface="NeueHaasGroteskText Std" panose="020B0504020202020204" pitchFamily="34" charset="0"/>
              </a:rPr>
              <a:t> </a:t>
            </a:r>
          </a:p>
          <a:p>
            <a:r>
              <a:rPr lang="en-US" sz="1200" dirty="0"/>
              <a:t>Slide 49	</a:t>
            </a:r>
            <a:r>
              <a:rPr lang="en-US" sz="1200" dirty="0">
                <a:latin typeface="NeueHaasGroteskText Std" panose="020B0504020202020204" pitchFamily="34" charset="0"/>
              </a:rPr>
              <a:t>Person biking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a:t>
            </a:r>
            <a:r>
              <a:rPr lang="en-US" sz="1200" dirty="0">
                <a:latin typeface="NeueHaasGroteskText Std" panose="020B0504020202020204" pitchFamily="34" charset="0"/>
                <a:hlinkClick r:id="rId8"/>
              </a:rPr>
              <a:t>https://www.pexels.com/photo/person-wearing-black-and-gray-sleeveless-dress-riding-a-step-</a:t>
            </a:r>
            <a:r>
              <a:rPr lang="en-US" sz="1200" dirty="0">
                <a:latin typeface="NeueHaasGroteskText Std" panose="020B0504020202020204" pitchFamily="34" charset="0"/>
              </a:rPr>
              <a:t>	</a:t>
            </a:r>
            <a:r>
              <a:rPr lang="en-US" sz="1200" dirty="0">
                <a:latin typeface="NeueHaasGroteskText Std" panose="020B0504020202020204" pitchFamily="34" charset="0"/>
                <a:hlinkClick r:id="rId8"/>
              </a:rPr>
              <a:t>through-bicycle-521474/</a:t>
            </a:r>
            <a:r>
              <a:rPr lang="en-US" sz="1200" dirty="0">
                <a:latin typeface="NeueHaasGroteskText Std" panose="020B0504020202020204" pitchFamily="34" charset="0"/>
              </a:rPr>
              <a:t> </a:t>
            </a:r>
            <a:endParaRPr lang="en-US" sz="1200" dirty="0"/>
          </a:p>
          <a:p>
            <a:r>
              <a:rPr lang="en-US" sz="1200" dirty="0"/>
              <a:t>Slide 50	</a:t>
            </a:r>
            <a:r>
              <a:rPr lang="en-US" sz="1200" dirty="0">
                <a:latin typeface="NeueHaasGroteskText Std" panose="020B0504020202020204" pitchFamily="34" charset="0"/>
              </a:rPr>
              <a:t>Food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https://www.pexels.com/photo/tomatoes-carrots-and-radish-on-the-top-of-the-table-196643/</a:t>
            </a:r>
          </a:p>
          <a:p>
            <a:r>
              <a:rPr lang="en-US" sz="1200" dirty="0"/>
              <a:t>Slide 51	</a:t>
            </a:r>
            <a:r>
              <a:rPr lang="en-US" sz="1200" dirty="0">
                <a:latin typeface="NeueHaasGroteskText Std" panose="020B0504020202020204" pitchFamily="34" charset="0"/>
              </a:rPr>
              <a:t>Food – </a:t>
            </a:r>
            <a:r>
              <a:rPr lang="en-US" sz="1200" dirty="0" err="1">
                <a:latin typeface="NeueHaasGroteskText Std" panose="020B0504020202020204" pitchFamily="34" charset="0"/>
              </a:rPr>
              <a:t>Pexels</a:t>
            </a:r>
            <a:r>
              <a:rPr lang="en-US" sz="1200" dirty="0">
                <a:latin typeface="NeueHaasGroteskText Std" panose="020B0504020202020204" pitchFamily="34" charset="0"/>
              </a:rPr>
              <a:t>. Available online at: https://www.pexels.com/photo/tomatoes-carrots-and-radish-on-the-top-of-the-table-196643/</a:t>
            </a:r>
            <a:endParaRPr lang="en-US" sz="1200" dirty="0"/>
          </a:p>
          <a:p>
            <a:r>
              <a:rPr lang="en-US" sz="1200" dirty="0"/>
              <a:t>Slide 56	Percent of adults who are worries about climate change – Yale, Available online: </a:t>
            </a:r>
            <a:r>
              <a:rPr lang="en-US" sz="1200" u="sng" dirty="0">
                <a:hlinkClick r:id="rId9"/>
              </a:rPr>
              <a:t>http://climatecommunication.yale.edu/visualizations-</a:t>
            </a:r>
            <a:r>
              <a:rPr lang="en-US" sz="1200" dirty="0"/>
              <a:t>	</a:t>
            </a:r>
            <a:r>
              <a:rPr lang="en-US" sz="1200" u="sng" dirty="0">
                <a:hlinkClick r:id="rId9"/>
              </a:rPr>
              <a:t>data/</a:t>
            </a:r>
            <a:r>
              <a:rPr lang="en-US" sz="1200" u="sng" dirty="0" err="1">
                <a:hlinkClick r:id="rId9"/>
              </a:rPr>
              <a:t>ycom</a:t>
            </a:r>
            <a:r>
              <a:rPr lang="en-US" sz="1200" u="sng" dirty="0">
                <a:hlinkClick r:id="rId9"/>
              </a:rPr>
              <a:t>/</a:t>
            </a:r>
            <a:endParaRPr lang="en-US" sz="1200" dirty="0"/>
          </a:p>
          <a:p>
            <a:r>
              <a:rPr lang="en-US" sz="1200" dirty="0"/>
              <a:t>Slide 57	Percent of adults who think climate change will harm them personally – Yale, Available online: 	</a:t>
            </a:r>
            <a:r>
              <a:rPr lang="en-US" sz="1200" u="sng" dirty="0">
                <a:hlinkClick r:id="rId9"/>
              </a:rPr>
              <a:t>http://climatecommunication.yale.edu/visualizations-data/ycom/</a:t>
            </a:r>
            <a:r>
              <a:rPr lang="en-US" sz="1200" dirty="0"/>
              <a:t> </a:t>
            </a:r>
          </a:p>
          <a:p>
            <a:r>
              <a:rPr lang="en-US" sz="1200" dirty="0"/>
              <a:t>Slide 59	Man – </a:t>
            </a:r>
            <a:r>
              <a:rPr lang="en-US" sz="1200" dirty="0" err="1"/>
              <a:t>Pexels</a:t>
            </a:r>
            <a:r>
              <a:rPr lang="en-US" sz="1200" dirty="0"/>
              <a:t>. Available online at: </a:t>
            </a:r>
            <a:r>
              <a:rPr lang="en-US" sz="1200" u="sng" dirty="0">
                <a:hlinkClick r:id="rId10"/>
              </a:rPr>
              <a:t>https://www.pexels.com/photo/man-young-happy-smiling-91227/</a:t>
            </a:r>
            <a:endParaRPr lang="en-US" sz="1200" dirty="0"/>
          </a:p>
          <a:p>
            <a:r>
              <a:rPr lang="en-US" sz="1200" dirty="0"/>
              <a:t>Slide 59	Data – </a:t>
            </a:r>
            <a:r>
              <a:rPr lang="en-US" sz="1200" dirty="0" err="1"/>
              <a:t>Pexels</a:t>
            </a:r>
            <a:r>
              <a:rPr lang="en-US" sz="1200" dirty="0"/>
              <a:t>. Available online at: </a:t>
            </a:r>
            <a:r>
              <a:rPr lang="en-US" sz="1200" u="sng" dirty="0">
                <a:hlinkClick r:id="rId11"/>
              </a:rPr>
              <a:t>https://www.pexels.com/photo/blue-and-yellow-graph-on-stock-market-monitor-159888/</a:t>
            </a:r>
            <a:endParaRPr lang="en-US" sz="1200" dirty="0"/>
          </a:p>
          <a:p>
            <a:r>
              <a:rPr lang="en-US" sz="1200" dirty="0"/>
              <a:t>Slide 59	Holding hands – </a:t>
            </a:r>
            <a:r>
              <a:rPr lang="en-US" sz="1200" dirty="0" err="1"/>
              <a:t>Pexels</a:t>
            </a:r>
            <a:r>
              <a:rPr lang="en-US" sz="1200" dirty="0"/>
              <a:t>. Available online at: </a:t>
            </a:r>
            <a:r>
              <a:rPr lang="en-US" sz="1200" u="sng" dirty="0">
                <a:hlinkClick r:id="rId12"/>
              </a:rPr>
              <a:t>https://www.pexels.com/photo/action-adult-affection-eldery-339620/</a:t>
            </a:r>
            <a:r>
              <a:rPr lang="en-US" sz="1200" dirty="0"/>
              <a:t> </a:t>
            </a:r>
          </a:p>
        </p:txBody>
      </p:sp>
      <p:sp>
        <p:nvSpPr>
          <p:cNvPr id="13" name="Slide Number Placeholder 12"/>
          <p:cNvSpPr>
            <a:spLocks noGrp="1"/>
          </p:cNvSpPr>
          <p:nvPr>
            <p:ph type="sldNum" sz="quarter" idx="12"/>
          </p:nvPr>
        </p:nvSpPr>
        <p:spPr/>
        <p:txBody>
          <a:bodyPr/>
          <a:lstStyle/>
          <a:p>
            <a:fld id="{48F63A3B-78C7-47BE-AE5E-E10140E04643}" type="slidenum">
              <a:rPr lang="en-US" smtClean="0"/>
              <a:t>71</a:t>
            </a:fld>
            <a:endParaRPr lang="en-US" dirty="0"/>
          </a:p>
        </p:txBody>
      </p:sp>
    </p:spTree>
    <p:extLst>
      <p:ext uri="{BB962C8B-B14F-4D97-AF65-F5344CB8AC3E}">
        <p14:creationId xmlns:p14="http://schemas.microsoft.com/office/powerpoint/2010/main" val="694147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5" name="Picture 4" descr="Graph of Minnesota's average annual temperature from 1895-2016" title="Graph of Minnesota's average annual temperature from 1895-2016"/>
          <p:cNvPicPr>
            <a:picLocks noChangeAspect="1"/>
          </p:cNvPicPr>
          <p:nvPr/>
        </p:nvPicPr>
        <p:blipFill rotWithShape="1">
          <a:blip r:embed="rId3"/>
          <a:srcRect t="11250"/>
          <a:stretch/>
        </p:blipFill>
        <p:spPr>
          <a:xfrm>
            <a:off x="1094783" y="2499995"/>
            <a:ext cx="10002433" cy="3672840"/>
          </a:xfrm>
          <a:prstGeom prst="rect">
            <a:avLst/>
          </a:prstGeom>
        </p:spPr>
      </p:pic>
      <p:sp>
        <p:nvSpPr>
          <p:cNvPr id="7" name="Rectangle 6"/>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3913188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RISING TEMPERATURES</a:t>
            </a:r>
            <a:endParaRPr lang="en-US" dirty="0"/>
          </a:p>
        </p:txBody>
      </p:sp>
      <p:sp>
        <p:nvSpPr>
          <p:cNvPr id="3" name="Content Placeholder 2"/>
          <p:cNvSpPr>
            <a:spLocks noGrp="1"/>
          </p:cNvSpPr>
          <p:nvPr>
            <p:ph idx="1"/>
          </p:nvPr>
        </p:nvSpPr>
        <p:spPr>
          <a:xfrm>
            <a:off x="838200" y="1825625"/>
            <a:ext cx="10515600" cy="490855"/>
          </a:xfrm>
        </p:spPr>
        <p:txBody>
          <a:bodyPr/>
          <a:lstStyle/>
          <a:p>
            <a:pPr marL="0" indent="0" algn="ctr">
              <a:buNone/>
            </a:pPr>
            <a:r>
              <a:rPr lang="en-US" dirty="0" smtClean="0"/>
              <a:t>Minnesota Average Annual Temperature, 1895 -2016</a:t>
            </a:r>
            <a:endParaRPr lang="en-US" dirty="0"/>
          </a:p>
        </p:txBody>
      </p:sp>
      <p:pic>
        <p:nvPicPr>
          <p:cNvPr id="7" name="Picture 6" descr="Graph of Minnesota's average annual temperature from 1895-2016" title="Graph of Minnesota's average annual temperature from 1895-2016"/>
          <p:cNvPicPr>
            <a:picLocks noChangeAspect="1"/>
          </p:cNvPicPr>
          <p:nvPr/>
        </p:nvPicPr>
        <p:blipFill rotWithShape="1">
          <a:blip r:embed="rId3"/>
          <a:srcRect t="9167"/>
          <a:stretch/>
        </p:blipFill>
        <p:spPr>
          <a:xfrm>
            <a:off x="1118576" y="2446252"/>
            <a:ext cx="9954847" cy="3780326"/>
          </a:xfrm>
          <a:prstGeom prst="rect">
            <a:avLst/>
          </a:prstGeom>
        </p:spPr>
      </p:pic>
      <p:sp>
        <p:nvSpPr>
          <p:cNvPr id="8" name="Rectangle 7"/>
          <p:cNvSpPr/>
          <p:nvPr/>
        </p:nvSpPr>
        <p:spPr>
          <a:xfrm>
            <a:off x="5367883" y="6400412"/>
            <a:ext cx="1456232" cy="276999"/>
          </a:xfrm>
          <a:prstGeom prst="rect">
            <a:avLst/>
          </a:prstGeom>
        </p:spPr>
        <p:txBody>
          <a:bodyPr wrap="none">
            <a:spAutoFit/>
          </a:bodyPr>
          <a:lstStyle/>
          <a:p>
            <a:pPr algn="ctr"/>
            <a:r>
              <a:rPr lang="en-US" sz="1200" dirty="0" smtClean="0"/>
              <a:t>Source: NOAA, 2017</a:t>
            </a:r>
            <a:endParaRPr lang="en-US" sz="1200"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Tree>
    <p:extLst>
      <p:ext uri="{BB962C8B-B14F-4D97-AF65-F5344CB8AC3E}">
        <p14:creationId xmlns:p14="http://schemas.microsoft.com/office/powerpoint/2010/main" val="1998619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mdh-powerpoint" id="{C1740F6C-0269-4876-BF1B-5565F37040AE}" vid="{01DD30D7-813C-4279-9F0F-A02820E36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Props1.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26A1386-9537-4EA6-B9A3-FB7D154FAC23}">
  <ds:schemaRefs>
    <ds:schemaRef ds:uri="http://schemas.microsoft.com/office/2006/documentManagement/types"/>
    <ds:schemaRef ds:uri="http://purl.org/dc/terms/"/>
    <ds:schemaRef ds:uri="http://schemas.openxmlformats.org/package/2006/metadata/core-properties"/>
    <ds:schemaRef ds:uri="http://purl.org/dc/dcmitype/"/>
    <ds:schemaRef ds:uri="a340cd5a-8d85-4c94-8b3b-dcb04460a05d"/>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mn-mdh-powerpoint</Template>
  <TotalTime>3672</TotalTime>
  <Words>12689</Words>
  <Application>Microsoft Office PowerPoint</Application>
  <PresentationFormat>Widescreen</PresentationFormat>
  <Paragraphs>1207</Paragraphs>
  <Slides>71</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ＭＳ Ｐゴシック</vt:lpstr>
      <vt:lpstr>Arial</vt:lpstr>
      <vt:lpstr>Calibri</vt:lpstr>
      <vt:lpstr>NeueHaasGroteskText Std</vt:lpstr>
      <vt:lpstr>Trebuchet MS</vt:lpstr>
      <vt:lpstr>Wingdings</vt:lpstr>
      <vt:lpstr>MN.IT</vt:lpstr>
      <vt:lpstr>CLIMATE AND HEALTH 101</vt:lpstr>
      <vt:lpstr>NOTICE</vt:lpstr>
      <vt:lpstr>OUTLINE</vt:lpstr>
      <vt:lpstr>WEATHER VERSUS CLIMATE</vt:lpstr>
      <vt:lpstr>DEFINITIONS</vt:lpstr>
      <vt:lpstr>OUTLINE</vt:lpstr>
      <vt:lpstr>CLIMATE AND HEALTH ARE LINKED</vt:lpstr>
      <vt:lpstr>RISING TEMPERATURES</vt:lpstr>
      <vt:lpstr>RISING TEMPERATURES</vt:lpstr>
      <vt:lpstr>RISING TEMPERATURES</vt:lpstr>
      <vt:lpstr>TEMPERATURE INCREASING</vt:lpstr>
      <vt:lpstr>ENVIRONMENTAL CHANGES</vt:lpstr>
      <vt:lpstr>PRECIPITATION INCREASES</vt:lpstr>
      <vt:lpstr>PRECIPITATION – MORE EXTREME EVENTS</vt:lpstr>
      <vt:lpstr>PRECIPITATION CHANGES</vt:lpstr>
      <vt:lpstr>HUMIDITY CHANGES</vt:lpstr>
      <vt:lpstr>OUTLINE</vt:lpstr>
      <vt:lpstr>EXTREME HEAT</vt:lpstr>
      <vt:lpstr>EXTREME HEAT</vt:lpstr>
      <vt:lpstr>EXTREME HEAT</vt:lpstr>
      <vt:lpstr>EXTREME HEAT</vt:lpstr>
      <vt:lpstr>URBAN HEAT ISLANDS</vt:lpstr>
      <vt:lpstr>OUTLINE</vt:lpstr>
      <vt:lpstr>AIR POLLUTANTS AND ALLERGENS</vt:lpstr>
      <vt:lpstr>AIR POLLUTANTS AND ALLERGENS: GROUND-LEVEL OZONE</vt:lpstr>
      <vt:lpstr>AIR POLLUTANTS AND ALLERGENS: PARTICULATE MATTER (PM)</vt:lpstr>
      <vt:lpstr>AIR POLLUTANTS AND ALLERGENS: ALLERGENIC POLLEN</vt:lpstr>
      <vt:lpstr>AIR POLLUTANTS AND ALLERGENS: MOLD GROWTH</vt:lpstr>
      <vt:lpstr>OUTLINE</vt:lpstr>
      <vt:lpstr>FLOODING</vt:lpstr>
      <vt:lpstr>DROUGHT</vt:lpstr>
      <vt:lpstr>DROUGHT</vt:lpstr>
      <vt:lpstr>OUTLINE</vt:lpstr>
      <vt:lpstr>OTHER IMPACTS: VECTORBORNE DISEASE</vt:lpstr>
      <vt:lpstr>OTHER IMPACTS: POWER OUTAGES</vt:lpstr>
      <vt:lpstr>OTHER IMPACTS: HEALTH EQUITY</vt:lpstr>
      <vt:lpstr>OUTLINE</vt:lpstr>
      <vt:lpstr>HIGH COST OF DISASTERS</vt:lpstr>
      <vt:lpstr>THE HIGH COST OF DISASTERS</vt:lpstr>
      <vt:lpstr>THE HIGH COST OF DISASTERS</vt:lpstr>
      <vt:lpstr>THE HIGH COST OF DISASTERS</vt:lpstr>
      <vt:lpstr>OUTLINE</vt:lpstr>
      <vt:lpstr>STRATEGIES: PUBLIC HEALTH PROFESSIONALS</vt:lpstr>
      <vt:lpstr>STRATEGIES: PUBLIC HEALTH PROFESSIONALS</vt:lpstr>
      <vt:lpstr>What can individuals do to address climate change? </vt:lpstr>
      <vt:lpstr>Energy</vt:lpstr>
      <vt:lpstr>Energy: Individual Action and Collective Action</vt:lpstr>
      <vt:lpstr>Transportation</vt:lpstr>
      <vt:lpstr>Transportation: Individual Action and Collective Action</vt:lpstr>
      <vt:lpstr>Agriculture</vt:lpstr>
      <vt:lpstr>Agriculture: Individual Action and Collective Action</vt:lpstr>
      <vt:lpstr>OUTLINE</vt:lpstr>
      <vt:lpstr>COMMUNICATING CLIMATE CHANGE</vt:lpstr>
      <vt:lpstr>COMMUNICATING CLIMATE CHANGE</vt:lpstr>
      <vt:lpstr>COMMUNICATING CLIMATE CHANGE</vt:lpstr>
      <vt:lpstr>CLIMATE CHANGE AWARENESS</vt:lpstr>
      <vt:lpstr>CLIMATE CHANGE AWARENESS</vt:lpstr>
      <vt:lpstr>COMMUNICATING CLIMATE CHANGE</vt:lpstr>
      <vt:lpstr>COMMUNICATING CLIMATE CHANGE</vt:lpstr>
      <vt:lpstr>SUMMARY</vt:lpstr>
      <vt:lpstr>ACKNOWLEDGEMENTS</vt:lpstr>
      <vt:lpstr>Questions?</vt:lpstr>
      <vt:lpstr>REFERENCES: 1 of 7</vt:lpstr>
      <vt:lpstr>REFERENCES: 2 of 7</vt:lpstr>
      <vt:lpstr>REFERENCES: 3 of 7</vt:lpstr>
      <vt:lpstr>REFERENCES: 4 of 7</vt:lpstr>
      <vt:lpstr>REFERENCES: 5 of 7</vt:lpstr>
      <vt:lpstr>REFERENCES: 6 of 7</vt:lpstr>
      <vt:lpstr>REFERENCES: 7 of 7</vt:lpstr>
      <vt:lpstr>PHOTO AND IMAGE CREDITS</vt:lpstr>
      <vt:lpstr>PHOTO AND IMAGE CREDITS</vt:lpstr>
    </vt:vector>
  </TitlesOfParts>
  <Company>MN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and Health 101</dc:title>
  <dc:subject>Climate Change and Public Health</dc:subject>
  <dc:creator>Mn Climate and Health Program</dc:creator>
  <cp:keywords>PowerPoint, Template, Climate Change, Health, Training, Module</cp:keywords>
  <dc:description>Version 1.1, Released 8-2016</dc:description>
  <cp:lastModifiedBy>Rice, Nancy (MDH)</cp:lastModifiedBy>
  <cp:revision>129</cp:revision>
  <dcterms:created xsi:type="dcterms:W3CDTF">2017-05-08T15:53:05Z</dcterms:created>
  <dcterms:modified xsi:type="dcterms:W3CDTF">2017-07-27T17:02:00Z</dcterms:modified>
  <cp:category>Environmental Impact Assessment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