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68"/>
  </p:notesMasterIdLst>
  <p:handoutMasterIdLst>
    <p:handoutMasterId r:id="rId69"/>
  </p:handoutMasterIdLst>
  <p:sldIdLst>
    <p:sldId id="256" r:id="rId6"/>
    <p:sldId id="482" r:id="rId7"/>
    <p:sldId id="483" r:id="rId8"/>
    <p:sldId id="694" r:id="rId9"/>
    <p:sldId id="695" r:id="rId10"/>
    <p:sldId id="487" r:id="rId11"/>
    <p:sldId id="712" r:id="rId12"/>
    <p:sldId id="711" r:id="rId13"/>
    <p:sldId id="713" r:id="rId14"/>
    <p:sldId id="700" r:id="rId15"/>
    <p:sldId id="701" r:id="rId16"/>
    <p:sldId id="702" r:id="rId17"/>
    <p:sldId id="703" r:id="rId18"/>
    <p:sldId id="644" r:id="rId19"/>
    <p:sldId id="643" r:id="rId20"/>
    <p:sldId id="645" r:id="rId21"/>
    <p:sldId id="646" r:id="rId22"/>
    <p:sldId id="706" r:id="rId23"/>
    <p:sldId id="648" r:id="rId24"/>
    <p:sldId id="594" r:id="rId25"/>
    <p:sldId id="649" r:id="rId26"/>
    <p:sldId id="650" r:id="rId27"/>
    <p:sldId id="652" r:id="rId28"/>
    <p:sldId id="651" r:id="rId29"/>
    <p:sldId id="653" r:id="rId30"/>
    <p:sldId id="654" r:id="rId31"/>
    <p:sldId id="655" r:id="rId32"/>
    <p:sldId id="707" r:id="rId33"/>
    <p:sldId id="657" r:id="rId34"/>
    <p:sldId id="658" r:id="rId35"/>
    <p:sldId id="659" r:id="rId36"/>
    <p:sldId id="660" r:id="rId37"/>
    <p:sldId id="661" r:id="rId38"/>
    <p:sldId id="662" r:id="rId39"/>
    <p:sldId id="708" r:id="rId40"/>
    <p:sldId id="664" r:id="rId41"/>
    <p:sldId id="665" r:id="rId42"/>
    <p:sldId id="666" r:id="rId43"/>
    <p:sldId id="667" r:id="rId44"/>
    <p:sldId id="668" r:id="rId45"/>
    <p:sldId id="669" r:id="rId46"/>
    <p:sldId id="670" r:id="rId47"/>
    <p:sldId id="671" r:id="rId48"/>
    <p:sldId id="687" r:id="rId49"/>
    <p:sldId id="688" r:id="rId50"/>
    <p:sldId id="689" r:id="rId51"/>
    <p:sldId id="690" r:id="rId52"/>
    <p:sldId id="691" r:id="rId53"/>
    <p:sldId id="692" r:id="rId54"/>
    <p:sldId id="693" r:id="rId55"/>
    <p:sldId id="710" r:id="rId56"/>
    <p:sldId id="547" r:id="rId57"/>
    <p:sldId id="683" r:id="rId58"/>
    <p:sldId id="684" r:id="rId59"/>
    <p:sldId id="548" r:id="rId60"/>
    <p:sldId id="480" r:id="rId61"/>
    <p:sldId id="549" r:id="rId62"/>
    <p:sldId id="550" r:id="rId63"/>
    <p:sldId id="551" r:id="rId64"/>
    <p:sldId id="552" r:id="rId65"/>
    <p:sldId id="714" r:id="rId66"/>
    <p:sldId id="71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sh, Micaela (MDH)" initials="RM(" lastIdx="1" clrIdx="0">
    <p:extLst>
      <p:ext uri="{19B8F6BF-5375-455C-9EA6-DF929625EA0E}">
        <p15:presenceInfo xmlns:p15="http://schemas.microsoft.com/office/powerpoint/2012/main" userId="S-1-5-21-1314793539-288207475-437156019-315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845"/>
    <a:srgbClr val="F5F5F5"/>
    <a:srgbClr val="003865"/>
    <a:srgbClr val="000000"/>
    <a:srgbClr val="78BE21"/>
    <a:srgbClr val="0D0D0D"/>
    <a:srgbClr val="E8E8E8"/>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0" autoAdjust="0"/>
    <p:restoredTop sz="86449" autoAdjust="0"/>
  </p:normalViewPr>
  <p:slideViewPr>
    <p:cSldViewPr snapToGrid="0">
      <p:cViewPr varScale="1">
        <p:scale>
          <a:sx n="74" d="100"/>
          <a:sy n="74" d="100"/>
        </p:scale>
        <p:origin x="102" y="66"/>
      </p:cViewPr>
      <p:guideLst/>
    </p:cSldViewPr>
  </p:slideViewPr>
  <p:outlineViewPr>
    <p:cViewPr>
      <p:scale>
        <a:sx n="33" d="100"/>
        <a:sy n="33" d="100"/>
      </p:scale>
      <p:origin x="0" y="-1944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19050" cap="rnd">
                <a:solidFill>
                  <a:schemeClr val="accent2"/>
                </a:solidFill>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4547A46A-DD3B-4234-AFAE-D3C5D0EED517}" srcId="{0E2DF559-F7AC-45DD-BE7C-FAAF027A5498}" destId="{454726BE-A267-4D6A-8AA8-F5CE92A09567}" srcOrd="14" destOrd="0" parTransId="{47005D30-4AEE-4ADC-B046-BC6C79371796}" sibTransId="{179E75BE-D59C-4286-938E-EF0C730955EF}"/>
    <dgm:cxn modelId="{78B23B39-95CF-41CE-A3EE-9524F4D0A5FD}" type="presOf" srcId="{3F6E8958-297A-49C8-8180-36D4317B38DA}" destId="{94961205-C117-4488-A957-88D4DDDA0814}" srcOrd="0" destOrd="0" presId="urn:microsoft.com/office/officeart/2005/8/layout/chevron1"/>
    <dgm:cxn modelId="{C9E897FF-EC67-4A13-8C4E-047215DAFBEF}" type="presOf" srcId="{4019E862-0951-49E3-A065-6A5A81542997}" destId="{21CB3BD9-B6C5-4E9A-B003-02A089AE9EFB}" srcOrd="0" destOrd="0" presId="urn:microsoft.com/office/officeart/2005/8/layout/chevron1"/>
    <dgm:cxn modelId="{E45D4637-668A-4CD3-B998-D6D0B5B783B4}" type="presOf" srcId="{60DF42AE-489D-4EA8-8D56-5D19D10C7E65}" destId="{C4B1BFE3-69B9-4761-8A3C-F0FBFFADF3CE}"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112C6CA9-A000-4B6C-B42F-FB4D757C1957}" srcId="{0E2DF559-F7AC-45DD-BE7C-FAAF027A5498}" destId="{4019E862-0951-49E3-A065-6A5A81542997}" srcOrd="9" destOrd="0" parTransId="{AE11FE5B-A8BA-4B71-8ED6-43FC7A650A22}" sibTransId="{5ACFCDA1-C620-449D-A985-11256B5174EE}"/>
    <dgm:cxn modelId="{F1F262C4-C94C-48A9-B6BB-3755B4B5C077}" type="presOf" srcId="{454726BE-A267-4D6A-8AA8-F5CE92A09567}" destId="{9656DC1F-F708-4F36-81A8-BABB315BC12A}" srcOrd="0" destOrd="0" presId="urn:microsoft.com/office/officeart/2005/8/layout/chevron1"/>
    <dgm:cxn modelId="{A2DB190F-26F7-4D77-8336-2210EBE1D678}" srcId="{0E2DF559-F7AC-45DD-BE7C-FAAF027A5498}" destId="{3F6E8958-297A-49C8-8180-36D4317B38DA}" srcOrd="12" destOrd="0" parTransId="{45490BBC-D845-4486-8229-9A5ABC9AAB3F}" sibTransId="{FD6113AC-DEEF-487D-9B24-99300EE9F502}"/>
    <dgm:cxn modelId="{411874AF-8045-423D-812A-21D23ABE8DAC}" srcId="{0E2DF559-F7AC-45DD-BE7C-FAAF027A5498}" destId="{7AF7CF7C-114D-47CC-BE01-B62FE1E770D9}" srcOrd="6" destOrd="0" parTransId="{E1F266F5-8437-456C-90E3-131B81225A9A}" sibTransId="{F30981C5-509E-437F-B890-37C75EB18D99}"/>
    <dgm:cxn modelId="{E23DC875-27FB-4E67-B3BF-3916613C4E99}" srcId="{0E2DF559-F7AC-45DD-BE7C-FAAF027A5498}" destId="{9F5F0D82-F98E-4181-81E7-34053C7F1666}" srcOrd="16" destOrd="0" parTransId="{053E52A9-7E20-451B-8381-8981E4B43374}" sibTransId="{FBFA8691-0222-4AE3-AE9F-CB99FD91E82A}"/>
    <dgm:cxn modelId="{36469C25-A2AD-48D2-9787-C4D94E2C145D}" srcId="{0E2DF559-F7AC-45DD-BE7C-FAAF027A5498}" destId="{D6A9870B-0A51-4EA0-A62B-EC155BEC091D}" srcOrd="11" destOrd="0" parTransId="{07E31F13-BFC1-41BF-AEB7-1B02CF699DD5}" sibTransId="{5A6AF3D5-394A-4122-B0B7-739A6B8FEC17}"/>
    <dgm:cxn modelId="{5C7CF1ED-75B2-4710-8592-B0CB88ACFE08}" srcId="{0E2DF559-F7AC-45DD-BE7C-FAAF027A5498}" destId="{519ED0C6-3489-49A9-B0CC-FEFC0798E5A7}" srcOrd="3" destOrd="0" parTransId="{B309E7CF-8F63-496A-B168-EBCAEF2122E9}" sibTransId="{3AEC84A7-ED26-4EC9-ABD5-4AF74A4E820C}"/>
    <dgm:cxn modelId="{8F12CAE1-5615-4948-84AD-F79A701AA814}" srcId="{0E2DF559-F7AC-45DD-BE7C-FAAF027A5498}" destId="{A4D34091-CD7E-4A9C-89CD-42490C13A12A}" srcOrd="2" destOrd="0" parTransId="{32E7021A-3D3B-4D81-9EED-FD93C36F2B0E}" sibTransId="{8BF6A22F-BED6-460B-A5CF-C80A8C034072}"/>
    <dgm:cxn modelId="{8AFEF10D-279B-40E6-AAE6-30F57377C4A3}" type="presOf" srcId="{C7FF0A48-97EF-4899-9A7E-9D319EC5C555}" destId="{F9A82878-F801-43E9-8A58-87E88A4D3402}"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C378E580-4659-48C3-9ABB-9C1072EADE7D}" type="presOf" srcId="{9D7215EC-E5FF-4401-9A2E-5FBED846A16F}" destId="{83417ABB-E9ED-4F0D-9767-E4B254230135}" srcOrd="0" destOrd="0" presId="urn:microsoft.com/office/officeart/2005/8/layout/chevron1"/>
    <dgm:cxn modelId="{3D0B8EE7-03FF-4734-9708-8DF044E6B32D}" type="presOf" srcId="{CC162C2D-872F-4BC4-9727-CFF2ABD88E36}" destId="{27E6628E-457E-4DB3-ABF0-5DC82EFA73AC}"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BBFB3F2E-9447-4349-838C-0E3FAA2FB94F}" type="presOf" srcId="{519ED0C6-3489-49A9-B0CC-FEFC0798E5A7}" destId="{5CAE095B-DDF8-4596-97C4-EB11880559FF}"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A4637331-C1B6-45F2-86E5-283186DD3DB0}" type="presOf" srcId="{9F5F0D82-F98E-4181-81E7-34053C7F1666}" destId="{BF935BA8-898F-4201-9EA0-A7D2A8836A29}" srcOrd="0" destOrd="0" presId="urn:microsoft.com/office/officeart/2005/8/layout/chevron1"/>
    <dgm:cxn modelId="{FAD95B23-451E-43F0-A822-0698DB80DE4D}" type="presOf" srcId="{1D35A5D8-83EF-44A6-AC7F-BF453A45A1B3}" destId="{7CB27C75-2E40-4F4B-8FBB-37D1F0AD0371}"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315EBCA-F53B-471A-9AB4-CBA44E28A8D2}" type="presOf" srcId="{0E2DF559-F7AC-45DD-BE7C-FAAF027A5498}" destId="{6EBA607F-91CA-4C15-BB6D-968EAF728820}" srcOrd="0" destOrd="0" presId="urn:microsoft.com/office/officeart/2005/8/layout/chevron1"/>
    <dgm:cxn modelId="{30CA70FA-8089-427C-9F32-89199E9CA513}" srcId="{0E2DF559-F7AC-45DD-BE7C-FAAF027A5498}" destId="{1D35A5D8-83EF-44A6-AC7F-BF453A45A1B3}" srcOrd="1" destOrd="0" parTransId="{1EA12EDA-2223-4785-9AE3-8743CA723796}" sibTransId="{0CD9C6ED-D6C9-49C6-B00D-D30E06B349CA}"/>
    <dgm:cxn modelId="{27C53FFE-A17C-4893-B7DF-A17278B31870}" srcId="{0E2DF559-F7AC-45DD-BE7C-FAAF027A5498}" destId="{60DF42AE-489D-4EA8-8D56-5D19D10C7E65}" srcOrd="7" destOrd="0" parTransId="{CB81EF40-506C-4553-A56A-3ACCBF81A478}" sibTransId="{9CE388AC-6295-4219-B6DD-92E112AF05AC}"/>
    <dgm:cxn modelId="{01CB21B9-2B28-47C3-A435-C26D7C99CC07}" type="presOf" srcId="{B93F83A7-B3AE-458E-B478-E2A2A335DADE}" destId="{8F3D9C8B-D79B-456B-9165-EC72668B892E}" srcOrd="0" destOrd="0" presId="urn:microsoft.com/office/officeart/2005/8/layout/chevron1"/>
    <dgm:cxn modelId="{BAB8EBBC-E21D-422B-9551-84A253E01CE6}" type="presOf" srcId="{D6A9870B-0A51-4EA0-A62B-EC155BEC091D}" destId="{A3048975-D567-4CC1-9F71-B6283BA54ECA}"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C08AD554-C6B5-457D-AC76-4B4144D679EB}" srcId="{0E2DF559-F7AC-45DD-BE7C-FAAF027A5498}" destId="{CC162C2D-872F-4BC4-9727-CFF2ABD88E36}" srcOrd="13" destOrd="0" parTransId="{F6CB0528-41E7-4463-B20B-58DC0EE147C1}" sibTransId="{40138959-3B0C-4F3C-9CC4-6C97CC89A9CE}"/>
    <dgm:cxn modelId="{E6D8FD3F-25A5-48B8-B2A6-1142D0F3A1F9}" type="presOf" srcId="{A4D34091-CD7E-4A9C-89CD-42490C13A12A}" destId="{47F935AF-9970-4000-A196-1B424DCC8311}" srcOrd="0" destOrd="0" presId="urn:microsoft.com/office/officeart/2005/8/layout/chevron1"/>
    <dgm:cxn modelId="{D7CE8850-8467-4E59-94A2-A7824925CC86}" type="presOf" srcId="{7AF7CF7C-114D-47CC-BE01-B62FE1E770D9}" destId="{7753317E-8E6B-4422-9BC9-9D6F12DC4FCE}"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92E6F1E3-5261-469E-906F-C34D1D8457A2}" srcId="{0E2DF559-F7AC-45DD-BE7C-FAAF027A5498}" destId="{E262B30B-4B64-446F-84EC-6E3BCBE112CA}" srcOrd="0" destOrd="0" parTransId="{DC2C7255-EC8A-47A6-8872-0D9EF554E13D}" sibTransId="{5C68DC27-32DC-4BC2-99F7-5A5153FD3AC7}"/>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1/9/2018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a:t>
            </a:r>
            <a:r>
              <a:rPr lang="en-US" altLang="en-US" i="1" dirty="0" smtClean="0"/>
              <a:t>Wellbeing</a:t>
            </a:r>
            <a:r>
              <a:rPr lang="en-US" altLang="en-US" i="1" baseline="0" dirty="0" smtClean="0"/>
              <a:t> &amp; </a:t>
            </a:r>
            <a:r>
              <a:rPr lang="en-US" altLang="en-US" i="1" dirty="0" smtClean="0"/>
              <a:t>Health </a:t>
            </a:r>
            <a:r>
              <a:rPr lang="en-US" altLang="en-US" i="0" dirty="0" smtClean="0"/>
              <a:t>climate change </a:t>
            </a:r>
            <a:r>
              <a:rPr lang="en-US" altLang="en-US" dirty="0" smtClean="0"/>
              <a:t>training module is one of six one-hour introductions to the health effects of climate changes in Minnesota. The other training modules are:</a:t>
            </a:r>
          </a:p>
          <a:p>
            <a:pPr marL="171450" indent="-171450" eaLnBrk="1" hangingPunct="1">
              <a:spcBef>
                <a:spcPct val="0"/>
              </a:spcBef>
              <a:buFont typeface="Arial" panose="020B0604020202020204" pitchFamily="34" charset="0"/>
              <a:buChar char="•"/>
            </a:pPr>
            <a:r>
              <a:rPr lang="en-US" altLang="en-US" i="1" baseline="0" dirty="0" smtClean="0"/>
              <a:t>Climate Change &amp; Health 101</a:t>
            </a:r>
          </a:p>
          <a:p>
            <a:pPr marL="171450" indent="-171450" eaLnBrk="1" hangingPunct="1">
              <a:spcBef>
                <a:spcPct val="0"/>
              </a:spcBef>
              <a:buFont typeface="Arial" panose="020B0604020202020204" pitchFamily="34" charset="0"/>
              <a:buChar char="•"/>
            </a:pPr>
            <a:r>
              <a:rPr lang="en-US" altLang="en-US" i="1" baseline="0" dirty="0" smtClean="0"/>
              <a:t>Agriculture &amp; Food Security</a:t>
            </a:r>
          </a:p>
          <a:p>
            <a:pPr marL="171450" indent="-171450" eaLnBrk="1" hangingPunct="1">
              <a:spcBef>
                <a:spcPct val="0"/>
              </a:spcBef>
              <a:buFont typeface="Arial" panose="020B0604020202020204" pitchFamily="34" charset="0"/>
              <a:buChar char="•"/>
            </a:pPr>
            <a:r>
              <a:rPr lang="en-US" altLang="en-US" i="1" dirty="0" smtClean="0"/>
              <a:t>Air Quality</a:t>
            </a:r>
            <a:r>
              <a:rPr lang="en-US" altLang="en-US" i="1" baseline="0" dirty="0" smtClean="0"/>
              <a:t> &amp; </a:t>
            </a:r>
            <a:r>
              <a:rPr lang="en-US" altLang="en-US" i="1" dirty="0" smtClean="0"/>
              <a:t>Health </a:t>
            </a:r>
          </a:p>
          <a:p>
            <a:pPr marL="171450" indent="-171450" eaLnBrk="1" hangingPunct="1">
              <a:spcBef>
                <a:spcPct val="0"/>
              </a:spcBef>
              <a:buFont typeface="Arial" panose="020B0604020202020204" pitchFamily="34" charset="0"/>
              <a:buChar char="•"/>
            </a:pPr>
            <a:r>
              <a:rPr lang="en-US" altLang="en-US" i="1" dirty="0" smtClean="0"/>
              <a:t>Extreme Heat Events &amp; Health</a:t>
            </a:r>
          </a:p>
          <a:p>
            <a:pPr marL="171450" indent="-171450" eaLnBrk="1" hangingPunct="1">
              <a:spcBef>
                <a:spcPct val="0"/>
              </a:spcBef>
              <a:buFont typeface="Arial" panose="020B0604020202020204" pitchFamily="34" charset="0"/>
              <a:buChar char="•"/>
            </a:pPr>
            <a:r>
              <a:rPr lang="en-US" altLang="en-US" i="1" dirty="0" smtClean="0"/>
              <a:t>Water Quality and Quantity &amp;</a:t>
            </a:r>
            <a:r>
              <a:rPr lang="en-US" altLang="en-US" i="1" baseline="0" dirty="0" smtClean="0"/>
              <a:t> Health</a:t>
            </a:r>
            <a:endParaRPr lang="en-US" altLang="en-US" baseline="0" dirty="0" smtClean="0"/>
          </a:p>
          <a:p>
            <a:pPr marL="0" indent="0" eaLnBrk="1" hangingPunct="1">
              <a:spcBef>
                <a:spcPct val="0"/>
              </a:spcBef>
              <a:buFont typeface="Arial" panose="020B0604020202020204" pitchFamily="34" charset="0"/>
              <a:buNone/>
            </a:pPr>
            <a:endParaRPr lang="en-US" altLang="en-US" baseline="0" dirty="0" smtClean="0"/>
          </a:p>
          <a:p>
            <a:pPr marL="0" indent="0" eaLnBrk="1" hangingPunct="1">
              <a:spcBef>
                <a:spcPct val="0"/>
              </a:spcBef>
              <a:buFont typeface="Arial" panose="020B0604020202020204" pitchFamily="34" charset="0"/>
              <a:buNone/>
            </a:pPr>
            <a:r>
              <a:rPr lang="en-US" altLang="en-US" dirty="0" smtClean="0"/>
              <a:t>These modules have been designed for public health professionals, as well as others concerned about climate change, to provide a basic level of information about the observed climate changes in Minnesota and their health impacts. </a:t>
            </a:r>
          </a:p>
          <a:p>
            <a:pPr eaLnBrk="1" hangingPunct="1">
              <a:spcBef>
                <a:spcPct val="0"/>
              </a:spcBef>
            </a:pPr>
            <a:endParaRPr lang="en-US" altLang="en-US" dirty="0" smtClean="0"/>
          </a:p>
          <a:p>
            <a:pPr eaLnBrk="1" hangingPunct="1">
              <a:spcBef>
                <a:spcPct val="0"/>
              </a:spcBef>
            </a:pPr>
            <a:r>
              <a:rPr lang="en-US" altLang="en-US" dirty="0" smtClean="0"/>
              <a:t>The training modules generally focus on climate adaptation (preparing for and adjusting to new conditions to reduce harm or risk of negative health outcomes), and includes some references to climate mitigation (reducing harmful greenhouse gas emissions) as well.</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a warming atmosphere, more evaporation occurs. Warmer air can also hold more water vapor than cool air. The water holding capacity of air increases by about 7% per 1°C warming.</a:t>
            </a:r>
          </a:p>
          <a:p>
            <a:pPr eaLnBrk="1" hangingPunct="1">
              <a:spcBef>
                <a:spcPct val="0"/>
              </a:spcBef>
            </a:pPr>
            <a:endParaRPr lang="en-US" altLang="en-US" dirty="0" smtClean="0"/>
          </a:p>
          <a:p>
            <a:pPr eaLnBrk="1" hangingPunct="1">
              <a:spcBef>
                <a:spcPct val="0"/>
              </a:spcBef>
            </a:pPr>
            <a:r>
              <a:rPr lang="en-US" altLang="en-US" dirty="0" smtClean="0"/>
              <a:t>The graph on this slide shows Minnesota's average annual precipitation from 1895 to 2016. The graph on the left highlights the trend for the early part of the last century, 1895-1959, while the graph on the right highlights the trend for the most recent half century, 1960-2016. For most of the first half of the 20th century, the trend in precipitation was slightly downward, at a loss of 0.2 inches per decade or</a:t>
            </a:r>
            <a:r>
              <a:rPr lang="en-US" altLang="en-US" baseline="0" dirty="0" smtClean="0"/>
              <a:t> the equivalent of </a:t>
            </a:r>
            <a:r>
              <a:rPr lang="en-US" altLang="en-US" dirty="0" smtClean="0"/>
              <a:t>-2 inches per century.</a:t>
            </a:r>
            <a:r>
              <a:rPr lang="en-US" altLang="en-US" baseline="0" dirty="0" smtClean="0"/>
              <a:t> This downward trend was</a:t>
            </a:r>
            <a:r>
              <a:rPr lang="en-US" altLang="en-US" dirty="0" smtClean="0"/>
              <a:t> influenced by the Dust Bowl years of the 1930s. However, the rate of precipitation across the state has increased by nearly 0.5 inches per decade or</a:t>
            </a:r>
            <a:r>
              <a:rPr lang="en-US" altLang="en-US" baseline="0" dirty="0" smtClean="0"/>
              <a:t> the equivalent of </a:t>
            </a:r>
            <a:r>
              <a:rPr lang="en-US" altLang="en-US" dirty="0" smtClean="0"/>
              <a:t>5 inches per century over the last 50+ years. </a:t>
            </a:r>
          </a:p>
          <a:p>
            <a:pPr eaLnBrk="1" hangingPunct="1">
              <a:spcBef>
                <a:spcPct val="0"/>
              </a:spcBef>
            </a:pPr>
            <a:endParaRPr lang="en-US" altLang="en-US" dirty="0" smtClean="0"/>
          </a:p>
          <a:p>
            <a:pPr eaLnBrk="1" hangingPunct="1">
              <a:spcBef>
                <a:spcPct val="0"/>
              </a:spcBef>
            </a:pPr>
            <a:r>
              <a:rPr lang="en-US" altLang="en-US" dirty="0" smtClean="0"/>
              <a:t>Source: Trenberth, 2011;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 NOAA National Centers for Environmental information, Climate at a Glance: U.S. Time Series, Precipitation, published February 2017, retrieved on February 9, 2017 from </a:t>
            </a:r>
            <a:r>
              <a:rPr lang="en-US" dirty="0" smtClean="0">
                <a:hlinkClick r:id="rId3"/>
              </a:rPr>
              <a:t>http://www.ncdc.noaa.gov/cag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44078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Overall our average annual precipitation is slightly increasing and this increase is being driven by </a:t>
            </a:r>
            <a:r>
              <a:rPr lang="en-US" b="1" dirty="0" smtClean="0"/>
              <a:t>heavy precipitation events</a:t>
            </a:r>
            <a:r>
              <a:rPr lang="en-US" dirty="0" smtClean="0"/>
              <a:t>. This timeline captures the </a:t>
            </a:r>
            <a:r>
              <a:rPr lang="en-US" b="1" dirty="0" smtClean="0"/>
              <a:t>historic mega-rain events in Minnesota that have occurred since 1858</a:t>
            </a:r>
            <a:r>
              <a:rPr lang="en-US" dirty="0" smtClean="0"/>
              <a:t>. These events constitute a six-inch rainfall that covers more than 1,000 square miles, with the core of the event topping eight inches. </a:t>
            </a:r>
            <a:r>
              <a:rPr lang="en-US" b="1" dirty="0" smtClean="0"/>
              <a:t>15 mega-rain events have been identified </a:t>
            </a:r>
            <a:r>
              <a:rPr lang="en-US" dirty="0" smtClean="0"/>
              <a:t>in Minnesota since 1858 and </a:t>
            </a:r>
            <a:r>
              <a:rPr lang="en-US" b="1" dirty="0" smtClean="0"/>
              <a:t>7 of these events have occurred since 2002</a:t>
            </a:r>
            <a:r>
              <a:rPr lang="en-US" dirty="0" smtClean="0"/>
              <a:t>.</a:t>
            </a:r>
          </a:p>
          <a:p>
            <a:pPr eaLnBrk="1" hangingPunct="1">
              <a:spcBef>
                <a:spcPct val="0"/>
              </a:spcBef>
              <a:defRPr/>
            </a:pPr>
            <a:endParaRPr lang="en-US" altLang="en-US" dirty="0" smtClean="0"/>
          </a:p>
          <a:p>
            <a:pPr eaLnBrk="1" fontAlgn="auto" hangingPunct="1">
              <a:spcBef>
                <a:spcPct val="0"/>
              </a:spcBef>
              <a:spcAft>
                <a:spcPts val="0"/>
              </a:spcAft>
              <a:defRPr/>
            </a:pPr>
            <a:r>
              <a:rPr lang="en-US" altLang="en-US" b="1" dirty="0" smtClean="0">
                <a:ea typeface="ＭＳ Ｐゴシック" pitchFamily="34" charset="-128"/>
              </a:rPr>
              <a:t>A recent study of precipitation in Minnesota found that storms with 3+ inches of rainfall has increased 104% in last 50 years.</a:t>
            </a:r>
            <a:endParaRPr lang="en-US" b="1" dirty="0" smtClean="0"/>
          </a:p>
          <a:p>
            <a:pPr eaLnBrk="1" hangingPunct="1">
              <a:spcBef>
                <a:spcPct val="0"/>
              </a:spcBef>
              <a:defRPr/>
            </a:pPr>
            <a:endParaRPr lang="en-US" altLang="en-US" dirty="0" smtClean="0"/>
          </a:p>
          <a:p>
            <a:pPr eaLnBrk="1" fontAlgn="auto" hangingPunct="1">
              <a:spcBef>
                <a:spcPts val="0"/>
              </a:spcBef>
              <a:spcAft>
                <a:spcPts val="0"/>
              </a:spcAft>
              <a:defRPr/>
            </a:pPr>
            <a:r>
              <a:rPr lang="en-US" dirty="0" smtClean="0"/>
              <a:t>[Reference] These seven mega-rain events since 2002 include: </a:t>
            </a:r>
          </a:p>
          <a:p>
            <a:pPr marL="285750" indent="-285750" eaLnBrk="1" fontAlgn="auto" hangingPunct="1">
              <a:spcBef>
                <a:spcPts val="0"/>
              </a:spcBef>
              <a:spcAft>
                <a:spcPts val="0"/>
              </a:spcAft>
              <a:buFont typeface="Arial" pitchFamily="34" charset="0"/>
              <a:buChar char="•"/>
              <a:defRPr/>
            </a:pPr>
            <a:r>
              <a:rPr lang="en-US" dirty="0" smtClean="0"/>
              <a:t>June 2002 – where rainfall topped 12 inches over 48 hours in Roseau and Lake of the Woods Counties of Northern MN</a:t>
            </a:r>
          </a:p>
          <a:p>
            <a:pPr marL="285750" indent="-285750" eaLnBrk="1" fontAlgn="auto" hangingPunct="1">
              <a:spcBef>
                <a:spcPts val="0"/>
              </a:spcBef>
              <a:spcAft>
                <a:spcPts val="0"/>
              </a:spcAft>
              <a:buFont typeface="Arial" pitchFamily="34" charset="0"/>
              <a:buChar char="•"/>
              <a:defRPr/>
            </a:pPr>
            <a:r>
              <a:rPr lang="en-US" dirty="0" smtClean="0"/>
              <a:t>September 2004 – with more than 10 inches of rain in a 36-hour period in Faribault and Freeborn Counties of Southern MN</a:t>
            </a:r>
          </a:p>
          <a:p>
            <a:pPr marL="285750" indent="-285750" eaLnBrk="1" fontAlgn="auto" hangingPunct="1">
              <a:spcBef>
                <a:spcPts val="0"/>
              </a:spcBef>
              <a:spcAft>
                <a:spcPts val="0"/>
              </a:spcAft>
              <a:buFont typeface="Arial" pitchFamily="34" charset="0"/>
              <a:buChar char="•"/>
              <a:defRPr/>
            </a:pPr>
            <a:r>
              <a:rPr lang="en-US" dirty="0" smtClean="0"/>
              <a:t>August 2007 – in South East Minnesota, after 15.1 inches of rain fell in 24 hours</a:t>
            </a:r>
          </a:p>
          <a:p>
            <a:pPr marL="285750" indent="-285750" eaLnBrk="1" fontAlgn="auto" hangingPunct="1">
              <a:spcBef>
                <a:spcPts val="0"/>
              </a:spcBef>
              <a:spcAft>
                <a:spcPts val="0"/>
              </a:spcAft>
              <a:buFont typeface="Arial" pitchFamily="34" charset="0"/>
              <a:buChar char="•"/>
              <a:defRPr/>
            </a:pPr>
            <a:r>
              <a:rPr lang="en-US" dirty="0" smtClean="0"/>
              <a:t>September 2010 – in South Central Minnesota, after 9.5 inches of rain fell in one day</a:t>
            </a:r>
          </a:p>
          <a:p>
            <a:pPr marL="285750" indent="-285750" eaLnBrk="1" fontAlgn="auto" hangingPunct="1">
              <a:spcBef>
                <a:spcPts val="0"/>
              </a:spcBef>
              <a:spcAft>
                <a:spcPts val="0"/>
              </a:spcAft>
              <a:buFont typeface="Arial" pitchFamily="34" charset="0"/>
              <a:buChar char="•"/>
              <a:defRPr/>
            </a:pPr>
            <a:r>
              <a:rPr lang="en-US" dirty="0" smtClean="0"/>
              <a:t>June 2012 – in North East Minnesota, after over 10 inches of rain fell over 2 days, causing severe flash flooding and river flooding; the St. Louis River crested at over 16 feet after rising 10 feet in 24 hours</a:t>
            </a:r>
          </a:p>
          <a:p>
            <a:pPr marL="285750" indent="-285750" eaLnBrk="1" fontAlgn="auto" hangingPunct="1">
              <a:spcBef>
                <a:spcPts val="0"/>
              </a:spcBef>
              <a:spcAft>
                <a:spcPts val="0"/>
              </a:spcAft>
              <a:buFont typeface="Arial" pitchFamily="34" charset="0"/>
              <a:buChar char="•"/>
              <a:defRPr/>
            </a:pPr>
            <a:r>
              <a:rPr lang="en-US" dirty="0" smtClean="0"/>
              <a:t>July 2016 – in Central Minnesota, especially Pine County, with a two-day total of 9.3 inches </a:t>
            </a:r>
          </a:p>
          <a:p>
            <a:pPr marL="285750" indent="-285750" eaLnBrk="1" fontAlgn="auto" hangingPunct="1">
              <a:spcBef>
                <a:spcPts val="0"/>
              </a:spcBef>
              <a:spcAft>
                <a:spcPts val="0"/>
              </a:spcAft>
              <a:buFont typeface="Arial" pitchFamily="34" charset="0"/>
              <a:buChar char="•"/>
              <a:defRPr/>
            </a:pPr>
            <a:r>
              <a:rPr lang="en-US" dirty="0" smtClean="0"/>
              <a:t>August 2016 – in Central and South East Minnesota, with rainfall rates of two-three inches per hour.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MDNR,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99231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a:r>
              <a:rPr lang="en-US" altLang="en-US" dirty="0" smtClean="0"/>
              <a:t>However, more moisture in the atmosphere doesn’t necessarily mean a consistent rise in rain and snow. The character of precipitation in Minnesota is changing, increasing the potential for both extreme wet and dry spells. Minnesota is starting to experience increases in localized, heavy precipitation events. Observed trends have the potential to cause both increased flooding and drought, based on the localized nature of storms and their intensity, leaving some areas of the state drenched and other areas without any precipitation. For example, in 2012, 75 counties were declared primary or contiguous disaster areas for drought. However, in that same year 15 counties and three tribal reservations were declared disaster areas for flooding, with eight counties receiving disaster designation for both, underscoring the intensification of precipitation extremes in both directions. </a:t>
            </a:r>
          </a:p>
          <a:p>
            <a:pPr defTabSz="912813"/>
            <a:endParaRPr lang="en-US" altLang="en-US" dirty="0" smtClean="0"/>
          </a:p>
          <a:p>
            <a:pPr defTabSz="912813"/>
            <a:r>
              <a:rPr lang="en-US" altLang="en-US" dirty="0" smtClean="0"/>
              <a:t>Source: MDH,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954294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Humidity levels are a function of both temperature and water levels in the atmosphere. Health professionals are particularly interested in humidity, since this affects the skin’s ability to evaporate moisture and cool the body. Dew point is a measure of water vapor in the air. Specifically, the dew point temperature is the temperature to which air must be cooled at constant pressure for it to become fully saturated with water. The higher the dew point is, the more uncomfortable and physically stressed a person feels. This is because people cool themselves by sweating, and if the dew point is high, it becomes more difficult for sweat to evaporate off the skin. </a:t>
            </a:r>
          </a:p>
          <a:p>
            <a:endParaRPr lang="en-US" altLang="en-US" dirty="0" smtClean="0"/>
          </a:p>
          <a:p>
            <a:r>
              <a:rPr lang="en-US" altLang="en-US" dirty="0" smtClean="0"/>
              <a:t>While many measures of dew point and humidity in Minnesota do not yet show evidence of increasing, the most extreme dew point values are becoming more frequent and more extreme over time. Based on historical data, annual maximum dew point temperatures (measured at 6pm CST) are increasing in Minnesota. This trend is modest but significant, about 0.12 degrees per decade. We are also experiencing an increase in the frequency of dew point readings at or above 75°F, a level that is extremely uncomfortable and oppressive. In fact, the frequency of these extreme dew point temperatures is 51% more common in the second half of Minnesota’s weather record (1960-2015) than in the first half (1903-1959).</a:t>
            </a:r>
          </a:p>
          <a:p>
            <a:endParaRPr lang="en-US" altLang="en-US" dirty="0" smtClean="0"/>
          </a:p>
          <a:p>
            <a:r>
              <a:rPr lang="en-US" altLang="en-US" dirty="0" smtClean="0"/>
              <a:t>Source: Trenberth, K.E., 2011; personal communication with Kenny Blumenfeld, Minnesota DNR State Climatology Office on August 9, 2016</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94939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 how do these changes in temperature and precipitation impact our health, and in particular, our wellbeing?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66348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As this graphic shows, the rise in greenhouse gases is leading to increases in temperature and changes in precipitation. These changes are causing changes in air quality, weather patterns, water quality and quantity, and ecosystems which, in turn, are leading to more air pollution, extreme heat, floods &amp; drought, and ecosystem threats. </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dirty="0" smtClean="0"/>
              <a:t>Source: EQB, 2015; MDH, 2015; NASA,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815576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While the physical health impacts of these climate hazards (air, weather, water, and ecosystems) will be felt everywhere — and by everyone — vulnerability to the psychological impacts of these climate hazards will vary across individuals and communities. That’s because a range of factors make individuals and communities more or less vulnerable to experiencing the negative impacts. The framework that we’ll walk through on this and subsequent slides, which was adapted from the 2014 and 2016 Climate Assessments, will help illustrate the factors that impact vulnerability as it specifically relates to wellbeing. </a:t>
            </a:r>
          </a:p>
          <a:p>
            <a:pPr eaLnBrk="1" hangingPunct="1">
              <a:spcBef>
                <a:spcPct val="0"/>
              </a:spcBef>
            </a:pPr>
            <a:endParaRPr lang="en-US" altLang="en-US" dirty="0" smtClean="0"/>
          </a:p>
          <a:p>
            <a:pPr eaLnBrk="1" hangingPunct="1">
              <a:spcBef>
                <a:spcPct val="0"/>
              </a:spcBef>
            </a:pPr>
            <a:r>
              <a:rPr lang="en-US" altLang="en-US" dirty="0" smtClean="0"/>
              <a:t>Source: MDH, 2014; </a:t>
            </a:r>
            <a:r>
              <a:rPr lang="en-US" altLang="en-US" dirty="0" err="1" smtClean="0"/>
              <a:t>Melillo</a:t>
            </a:r>
            <a:r>
              <a:rPr lang="en-US" altLang="en-US" dirty="0" smtClean="0"/>
              <a:t>, J., Richmond, T., &amp; </a:t>
            </a:r>
            <a:r>
              <a:rPr lang="en-US" altLang="en-US" dirty="0" err="1" smtClean="0"/>
              <a:t>Yohe</a:t>
            </a:r>
            <a:r>
              <a:rPr lang="en-US" altLang="en-US" dirty="0" smtClean="0"/>
              <a:t>, G., 2014; Clayton, S., Manning, C. M. &amp; Hodge, C., 2014; </a:t>
            </a:r>
            <a:r>
              <a:rPr lang="en-US" altLang="en-US" dirty="0" err="1" smtClean="0"/>
              <a:t>Dodgen</a:t>
            </a:r>
            <a:r>
              <a:rPr lang="en-US" altLang="en-US" dirty="0" smtClean="0"/>
              <a:t>, et. al, 2016</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4274926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b="1" dirty="0" smtClean="0"/>
              <a:t>First, vulnerability to experiencing negative wellbeing effects from climate hazards may increase the more that individuals or communities are exposed</a:t>
            </a:r>
            <a:r>
              <a:rPr lang="en-US" altLang="en-US" sz="1200" dirty="0" smtClean="0"/>
              <a:t>. Exposure specifically encompasses the severity of the climate hazard, along with the frequency and length of exposure the individual or community experiences. For example, communities that are geographically located in disaster-prone areas, such as those that experience repeated instances of river flooding or drought, could be more vulnerable because they are exposed more often. </a:t>
            </a:r>
          </a:p>
          <a:p>
            <a:pPr eaLnBrk="1" hangingPunct="1">
              <a:spcBef>
                <a:spcPct val="0"/>
              </a:spcBef>
            </a:pPr>
            <a:endParaRPr lang="en-US" altLang="en-US" sz="1200" i="1" dirty="0" smtClean="0">
              <a:solidFill>
                <a:srgbClr val="FF0000"/>
              </a:solidFill>
            </a:endParaRPr>
          </a:p>
          <a:p>
            <a:pPr eaLnBrk="1" hangingPunct="1">
              <a:spcBef>
                <a:spcPct val="0"/>
              </a:spcBef>
            </a:pPr>
            <a:r>
              <a:rPr lang="en-US" altLang="en-US" sz="1200" b="1" dirty="0" smtClean="0"/>
              <a:t>Second, the individual or community’s sensitivity to becoming disrupted </a:t>
            </a:r>
            <a:r>
              <a:rPr lang="en-US" altLang="en-US" sz="1200" dirty="0" smtClean="0"/>
              <a:t>by the climate hazard also plays a role in vulnerability. </a:t>
            </a:r>
            <a:r>
              <a:rPr lang="en-US" altLang="en-US" sz="1200" b="1" dirty="0" smtClean="0"/>
              <a:t>Like</a:t>
            </a:r>
            <a:r>
              <a:rPr lang="en-US" altLang="en-US" sz="1200" b="1" baseline="0" dirty="0" smtClean="0"/>
              <a:t> exposure, sensitivity is nuanced and encompasses a number of factors, including:</a:t>
            </a:r>
          </a:p>
          <a:p>
            <a:pPr marL="171450" indent="-171450" eaLnBrk="1" hangingPunct="1">
              <a:spcBef>
                <a:spcPct val="0"/>
              </a:spcBef>
              <a:buFont typeface="Arial" panose="020B0604020202020204" pitchFamily="34" charset="0"/>
              <a:buChar char="•"/>
            </a:pPr>
            <a:r>
              <a:rPr lang="en-US" altLang="en-US" sz="1200" b="1" baseline="0" dirty="0" smtClean="0"/>
              <a:t>The</a:t>
            </a:r>
            <a:r>
              <a:rPr lang="en-US" altLang="en-US" sz="1200" b="1" dirty="0" smtClean="0"/>
              <a:t> ability to withstand exposure</a:t>
            </a:r>
            <a:r>
              <a:rPr lang="en-US" altLang="en-US" sz="1200" dirty="0" smtClean="0"/>
              <a:t>, such as having flood protection measures in place;</a:t>
            </a:r>
            <a:r>
              <a:rPr lang="en-US" altLang="en-US" sz="1200" baseline="0" dirty="0" smtClean="0"/>
              <a:t> </a:t>
            </a:r>
          </a:p>
          <a:p>
            <a:pPr marL="171450" indent="-171450" eaLnBrk="1" hangingPunct="1">
              <a:spcBef>
                <a:spcPct val="0"/>
              </a:spcBef>
              <a:buFont typeface="Arial" panose="020B0604020202020204" pitchFamily="34" charset="0"/>
              <a:buChar char="•"/>
            </a:pPr>
            <a:r>
              <a:rPr lang="en-US" altLang="en-US" sz="1200" b="1" dirty="0" smtClean="0"/>
              <a:t>The environmental and institutional context that positively or negatively impact health outcomes, </a:t>
            </a:r>
            <a:r>
              <a:rPr lang="en-US" altLang="en-US" sz="1200" dirty="0" smtClean="0"/>
              <a:t>such as access to mental health services or the status of disaster planning as it relates to mental health; and</a:t>
            </a:r>
          </a:p>
          <a:p>
            <a:pPr marL="171450" indent="-171450" eaLnBrk="1" hangingPunct="1">
              <a:spcBef>
                <a:spcPct val="0"/>
              </a:spcBef>
              <a:buFont typeface="Arial" panose="020B0604020202020204" pitchFamily="34" charset="0"/>
              <a:buChar char="•"/>
            </a:pPr>
            <a:r>
              <a:rPr lang="en-US" altLang="en-US" sz="1200" b="1" dirty="0" smtClean="0"/>
              <a:t>Lastly, social and behavioral factors,</a:t>
            </a:r>
            <a:r>
              <a:rPr lang="en-US" altLang="en-US" sz="1200" dirty="0" smtClean="0"/>
              <a:t> such as having a pre-existing mental health condition, socioeconomic status, family stability, and prior exposure to trauma. </a:t>
            </a:r>
          </a:p>
          <a:p>
            <a:pPr eaLnBrk="1" hangingPunct="1">
              <a:spcBef>
                <a:spcPct val="0"/>
              </a:spcBef>
            </a:pPr>
            <a:endParaRPr lang="en-US" altLang="en-US" sz="1200" dirty="0" smtClean="0"/>
          </a:p>
          <a:p>
            <a:pPr eaLnBrk="1" hangingPunct="1">
              <a:spcBef>
                <a:spcPct val="0"/>
              </a:spcBef>
            </a:pPr>
            <a:r>
              <a:rPr lang="en-US" altLang="en-US" sz="1200" dirty="0" smtClean="0"/>
              <a:t>Source:  MDH, 2014; </a:t>
            </a:r>
            <a:r>
              <a:rPr lang="en-US" altLang="en-US" sz="1200" dirty="0" err="1" smtClean="0"/>
              <a:t>Melillo</a:t>
            </a:r>
            <a:r>
              <a:rPr lang="en-US" altLang="en-US" sz="1200" dirty="0" smtClean="0"/>
              <a:t>, J., Richmond, T., &amp; </a:t>
            </a:r>
            <a:r>
              <a:rPr lang="en-US" altLang="en-US" sz="1200" dirty="0" err="1" smtClean="0"/>
              <a:t>Yohe</a:t>
            </a:r>
            <a:r>
              <a:rPr lang="en-US" altLang="en-US" sz="1200" dirty="0" smtClean="0"/>
              <a:t>, G., 2014; Clayton, S., Manning, C. M. &amp; Hodge, C., 2014; </a:t>
            </a:r>
            <a:r>
              <a:rPr lang="en-US" altLang="en-US" sz="1200" dirty="0" err="1" smtClean="0"/>
              <a:t>Dodgen</a:t>
            </a:r>
            <a:r>
              <a:rPr lang="en-US" altLang="en-US" sz="1200" dirty="0" smtClean="0"/>
              <a:t>, et. al, 2016</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1398518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Following the diagram logic, you can see that the </a:t>
            </a:r>
            <a:r>
              <a:rPr lang="en-US" altLang="en-US" b="1" dirty="0" smtClean="0"/>
              <a:t>potential impact as it specifically relates to wellbeing (outlined in the</a:t>
            </a:r>
            <a:r>
              <a:rPr lang="en-US" altLang="en-US" b="1" baseline="0" dirty="0" smtClean="0"/>
              <a:t> green box at left</a:t>
            </a:r>
            <a:r>
              <a:rPr lang="en-US" altLang="en-US" b="1" dirty="0" smtClean="0"/>
              <a:t>), is jointly produced by the exposure and sensitivity factors we just discussed</a:t>
            </a:r>
            <a:r>
              <a:rPr lang="en-US" altLang="en-US" dirty="0" smtClean="0"/>
              <a:t>. In regards to wellbeing, potential health outcomes range from minimal stress and distress symptoms to clinical disorders, such as anxiety, depression, post-traumatic stress, and suicidal thoughts. Other negative wellbeing impacts include effects on everyday life, perceptions, and social network strains.</a:t>
            </a:r>
          </a:p>
          <a:p>
            <a:pPr eaLnBrk="1" hangingPunct="1">
              <a:spcBef>
                <a:spcPct val="0"/>
              </a:spcBef>
            </a:pPr>
            <a:endParaRPr lang="en-US" altLang="en-US" dirty="0" smtClean="0"/>
          </a:p>
          <a:p>
            <a:pPr eaLnBrk="1" hangingPunct="1">
              <a:spcBef>
                <a:spcPct val="0"/>
              </a:spcBef>
            </a:pPr>
            <a:r>
              <a:rPr lang="en-US" altLang="en-US" b="1" dirty="0" smtClean="0"/>
              <a:t>The good news here is that the potential health impacts just highlighted </a:t>
            </a:r>
            <a:r>
              <a:rPr lang="en-US" altLang="en-US" b="1" u="sng" dirty="0" smtClean="0"/>
              <a:t>can be offset by increasing adaptive capacity</a:t>
            </a:r>
            <a:r>
              <a:rPr lang="en-US" altLang="en-US" b="1" u="none" dirty="0" smtClean="0"/>
              <a:t>,</a:t>
            </a:r>
            <a:r>
              <a:rPr lang="en-US" altLang="en-US" b="1" u="none" baseline="0" dirty="0" smtClean="0"/>
              <a:t> which is highlighted in the green box at right</a:t>
            </a:r>
            <a:r>
              <a:rPr lang="en-US" altLang="en-US" b="1" u="none" dirty="0" smtClean="0"/>
              <a:t>.</a:t>
            </a:r>
            <a:r>
              <a:rPr lang="en-US" altLang="en-US" b="1" dirty="0" smtClean="0"/>
              <a:t> </a:t>
            </a:r>
            <a:r>
              <a:rPr lang="en-US" altLang="en-US" dirty="0" smtClean="0"/>
              <a:t>Adaptive capacity refers to the social/behavioral, institutional, and technological responses and adjustments that are used to lessen the potential impact — in essence our ability to prepare, respond, and build resilience. C</a:t>
            </a:r>
            <a:r>
              <a:rPr lang="en-US" altLang="en-US" baseline="0" dirty="0" smtClean="0"/>
              <a:t>onsidering this full framework of vulnerability</a:t>
            </a:r>
            <a:r>
              <a:rPr lang="en-US" altLang="en-US" dirty="0" smtClean="0"/>
              <a:t> allows us to holistically</a:t>
            </a:r>
            <a:r>
              <a:rPr lang="en-US" altLang="en-US" baseline="0" dirty="0" smtClean="0"/>
              <a:t> strengthen </a:t>
            </a:r>
            <a:r>
              <a:rPr lang="en-US" altLang="en-US" dirty="0" smtClean="0"/>
              <a:t>our capacity to thrive.</a:t>
            </a:r>
          </a:p>
          <a:p>
            <a:pPr eaLnBrk="1" hangingPunct="1">
              <a:spcBef>
                <a:spcPct val="0"/>
              </a:spcBef>
            </a:pPr>
            <a:endParaRPr lang="en-US" altLang="en-US" dirty="0" smtClean="0"/>
          </a:p>
          <a:p>
            <a:pPr eaLnBrk="1" hangingPunct="1">
              <a:spcBef>
                <a:spcPct val="0"/>
              </a:spcBef>
            </a:pPr>
            <a:r>
              <a:rPr lang="en-US" altLang="en-US" dirty="0" smtClean="0"/>
              <a:t>Source:  MDH, 2014; </a:t>
            </a:r>
            <a:r>
              <a:rPr lang="en-US" altLang="en-US" dirty="0" err="1" smtClean="0"/>
              <a:t>Melillo</a:t>
            </a:r>
            <a:r>
              <a:rPr lang="en-US" altLang="en-US" dirty="0" smtClean="0"/>
              <a:t>, J., Richmond, T., &amp; </a:t>
            </a:r>
            <a:r>
              <a:rPr lang="en-US" altLang="en-US" dirty="0" err="1" smtClean="0"/>
              <a:t>Yohe</a:t>
            </a:r>
            <a:r>
              <a:rPr lang="en-US" altLang="en-US" dirty="0" smtClean="0"/>
              <a:t>, G., 2014; Clayton, S., Manning, C. M. &amp; Hodge, C., 2014; </a:t>
            </a:r>
            <a:r>
              <a:rPr lang="en-US" altLang="en-US" dirty="0" err="1" smtClean="0"/>
              <a:t>Dodgen</a:t>
            </a:r>
            <a:r>
              <a:rPr lang="en-US" altLang="en-US" dirty="0" smtClean="0"/>
              <a:t>, et. al, 2016</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04114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dirty="0" smtClean="0"/>
              <a:t>So what negative health outcomes are people vulnerable to when it comes to wellbeing and climate change? We’ll start by taking a look at the outcomes under the umbrella of distress. Each individual will react differently to climate change based on a variety of personal factors that may include where they live, where they work, the influences of their community and social networks, and any previous significant interactions with their environment (good or bad). Some of the emotional reactions to direct or gradual impacts of climate change can include:</a:t>
            </a:r>
          </a:p>
          <a:p>
            <a:pPr marL="171450" indent="-171450" eaLnBrk="1" fontAlgn="auto" hangingPunct="1">
              <a:spcBef>
                <a:spcPts val="0"/>
              </a:spcBef>
              <a:spcAft>
                <a:spcPts val="0"/>
              </a:spcAft>
              <a:buFont typeface="Arial" panose="020B0604020202020204" pitchFamily="34" charset="0"/>
              <a:buChar char="•"/>
              <a:defRPr/>
            </a:pPr>
            <a:r>
              <a:rPr lang="en-US" sz="1200" b="1" dirty="0" smtClean="0"/>
              <a:t>Anxiety &amp; Depression: </a:t>
            </a:r>
            <a:r>
              <a:rPr lang="en-US" sz="1200" dirty="0" smtClean="0"/>
              <a:t>High levels of distress and anxiety are often prevalent among people who have recently experienced an acute trauma and can include reactions like feeling overwhelmed, isolated, and worried about the future. This acute trauma impact is often replaced with a set of long-term psychological stressors, such as depression. Several studies have found that many victims of a flood disaster express psychological distress even years following the flood. High levels of distress and anxiety can be linked to negative health effects, such as lowered immune system response and greater risk of physical ailments.</a:t>
            </a:r>
          </a:p>
          <a:p>
            <a:pPr marL="171450" indent="-171450" eaLnBrk="1" fontAlgn="auto" hangingPunct="1">
              <a:spcBef>
                <a:spcPts val="0"/>
              </a:spcBef>
              <a:spcAft>
                <a:spcPts val="0"/>
              </a:spcAft>
              <a:buFont typeface="Arial" panose="020B0604020202020204" pitchFamily="34" charset="0"/>
              <a:buChar char="•"/>
              <a:defRPr/>
            </a:pPr>
            <a:r>
              <a:rPr lang="en-US" sz="1200" b="1" dirty="0" smtClean="0"/>
              <a:t>Grief :</a:t>
            </a:r>
            <a:r>
              <a:rPr lang="en-US" sz="1200" dirty="0" smtClean="0"/>
              <a:t> Grief is a normal reaction to trauma or disaster, but in some cases, feelings of loss persist for so long, and so severely, that people have trouble resuming their normal lives. For example, a study of Hurricane Katrina victims found that 29% of respondents experienced a phenomenon known as complicated grief, which is a more intense and longer-lasting form of grief than is typically experienced. </a:t>
            </a:r>
          </a:p>
          <a:p>
            <a:pPr marL="171450" indent="-171450" eaLnBrk="1" fontAlgn="auto" hangingPunct="1">
              <a:spcBef>
                <a:spcPts val="0"/>
              </a:spcBef>
              <a:spcAft>
                <a:spcPts val="0"/>
              </a:spcAft>
              <a:buFont typeface="Arial" panose="020B0604020202020204" pitchFamily="34" charset="0"/>
              <a:buChar char="•"/>
              <a:defRPr/>
            </a:pPr>
            <a:r>
              <a:rPr lang="en-US" sz="1200" b="1" dirty="0" smtClean="0"/>
              <a:t>Helplessness &amp; Resignation</a:t>
            </a:r>
            <a:r>
              <a:rPr lang="en-US" sz="1200" dirty="0" smtClean="0"/>
              <a:t>: Watching the slow and largely irrevocable impacts of climate change unfold, and worrying about the future for later generations, can be an additional source of distress. Qualitative research has found evidence of some people being deeply affected by feelings of loss, helplessness, and frustration due to their inability to feel like they’re making a difference in stopping climate change. </a:t>
            </a:r>
          </a:p>
          <a:p>
            <a:pPr eaLnBrk="1" fontAlgn="auto" hangingPunct="1">
              <a:spcBef>
                <a:spcPts val="0"/>
              </a:spcBef>
              <a:spcAft>
                <a:spcPts val="0"/>
              </a:spcAft>
              <a:defRPr/>
            </a:pPr>
            <a:endParaRPr lang="en-US" sz="1200" dirty="0" smtClean="0"/>
          </a:p>
          <a:p>
            <a:pPr eaLnBrk="1" hangingPunct="1">
              <a:spcBef>
                <a:spcPct val="0"/>
              </a:spcBef>
              <a:defRPr/>
            </a:pPr>
            <a:r>
              <a:rPr lang="en-US" altLang="en-US" sz="1200" dirty="0" smtClean="0"/>
              <a:t>Because some level of stress is normal during and after a disaster, it can be difficult for responders, friends, family, or coworkers to recognize when an individual is going through normal stress and is capable of coping or when that person is dealing with something much more serious. However, most people who experience disasters are resilient and basic support after an event will be sufficient to prevent negative mental health outcomes. Stress, anxiety, or fear that lasts for several weeks or impacts an individual’s daily activities and quality of life may indicate that that individual would benefit from additional mental health resources and support.</a:t>
            </a:r>
          </a:p>
          <a:p>
            <a:pPr eaLnBrk="1" fontAlgn="auto" hangingPunct="1">
              <a:spcBef>
                <a:spcPts val="0"/>
              </a:spcBef>
              <a:spcAft>
                <a:spcPts val="0"/>
              </a:spcAft>
              <a:buFont typeface="Arial" pitchFamily="34" charset="0"/>
              <a:buNone/>
              <a:defRPr/>
            </a:pPr>
            <a:endParaRPr lang="en-US" sz="1200" dirty="0" smtClean="0"/>
          </a:p>
          <a:p>
            <a:pPr eaLnBrk="1" fontAlgn="auto" hangingPunct="1">
              <a:spcBef>
                <a:spcPts val="0"/>
              </a:spcBef>
              <a:spcAft>
                <a:spcPts val="0"/>
              </a:spcAft>
              <a:defRPr/>
            </a:pPr>
            <a:r>
              <a:rPr lang="en-US" altLang="en-US" sz="1200" dirty="0" smtClean="0"/>
              <a:t>Source: Clayton, S., et. al, 2014; </a:t>
            </a:r>
            <a:r>
              <a:rPr lang="en-US" altLang="en-US" sz="1200" dirty="0" err="1" smtClean="0"/>
              <a:t>Dodgen</a:t>
            </a:r>
            <a:r>
              <a:rPr lang="en-US" altLang="en-US" sz="1200" dirty="0" smtClean="0"/>
              <a:t>, et. al, 2016</a:t>
            </a:r>
          </a:p>
          <a:p>
            <a:pPr eaLnBrk="1" fontAlgn="auto" hangingPunct="1">
              <a:spcBef>
                <a:spcPts val="0"/>
              </a:spcBef>
              <a:spcAft>
                <a:spcPts val="0"/>
              </a:spcAft>
              <a:defRPr/>
            </a:pPr>
            <a:r>
              <a:rPr lang="en-US" altLang="en-US" sz="1200" dirty="0" smtClean="0"/>
              <a:t>Image source: </a:t>
            </a:r>
            <a:r>
              <a:rPr lang="en-US" altLang="en-US" sz="1200" dirty="0" err="1" smtClean="0"/>
              <a:t>Pexels</a:t>
            </a:r>
            <a:r>
              <a:rPr lang="en-US" altLang="en-US" sz="1200" dirty="0" smtClean="0"/>
              <a:t>,</a:t>
            </a:r>
            <a:r>
              <a:rPr lang="en-US" altLang="en-US" sz="1200" baseline="0" dirty="0" smtClean="0"/>
              <a:t> https://www.pexels.com/photo/black-and-white-person-woman-girl-3351/</a:t>
            </a:r>
            <a:endParaRPr lang="en-US" altLang="en-US" sz="12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54880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altLang="en-US" sz="105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05914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As climate change irrevocably impacts traditional landscapes and places where people call home, larger numbers of people are likely to experience the type of stress and negative emotions from a psychological phenomenon called ‘</a:t>
            </a:r>
            <a:r>
              <a:rPr lang="en-US" altLang="en-US" sz="1200" dirty="0" err="1" smtClean="0"/>
              <a:t>Solastalgia</a:t>
            </a:r>
            <a:r>
              <a:rPr lang="en-US" altLang="en-US" sz="1200" dirty="0" smtClean="0"/>
              <a:t>.’ </a:t>
            </a:r>
            <a:r>
              <a:rPr lang="en-US" altLang="en-US" sz="1200" b="1" dirty="0" err="1" smtClean="0"/>
              <a:t>Solastalgia</a:t>
            </a:r>
            <a:r>
              <a:rPr lang="en-US" altLang="en-US" sz="1200" dirty="0" smtClean="0"/>
              <a:t> is a new concept developed to give greater meaning and clarity to environmentally-induced distress and </a:t>
            </a:r>
            <a:r>
              <a:rPr lang="en-US" altLang="en-US" sz="1200" b="1" dirty="0" smtClean="0"/>
              <a:t>is characterized by a sense of distress or emotional pain felt when someone’s homeland</a:t>
            </a:r>
            <a:r>
              <a:rPr lang="en-US" altLang="en-US" sz="1200" b="1" baseline="0" dirty="0" smtClean="0"/>
              <a:t> </a:t>
            </a:r>
            <a:r>
              <a:rPr lang="en-US" altLang="en-US" sz="1200" b="1" dirty="0" smtClean="0"/>
              <a:t>is diminished or destroyed.</a:t>
            </a:r>
          </a:p>
          <a:p>
            <a:endParaRPr lang="en-US" altLang="en-US" sz="1200" dirty="0" smtClean="0"/>
          </a:p>
          <a:p>
            <a:r>
              <a:rPr lang="en-US" altLang="en-US" sz="1200" dirty="0" smtClean="0"/>
              <a:t>Climate is fundamental to an individual’s understanding of place. Places with dramatically changing seasons provides a signal for certain recreation and economic activities, such as the beginning and end of the ice fishing season, planting and harvesting times, tourism to ski areas, and the availability of outdoor markets. </a:t>
            </a:r>
            <a:r>
              <a:rPr lang="en-US" altLang="en-US" sz="1200" b="1" dirty="0" smtClean="0"/>
              <a:t>Our attachment to place is what makes environmental changes and disasters particularly distressing</a:t>
            </a:r>
            <a:r>
              <a:rPr lang="en-US" altLang="en-US" sz="1200" dirty="0" smtClean="0"/>
              <a:t>. Our ties to places – and the environments, traditions, and customs of those places – are very deep and are part of our own identity. This is why we say “I’m a Minnesotan” or even “I’ve lived in Minnesota for 20 years, but I am a New Yorker at heart.” We achieve a sense of belonging within a place through familiarity and attachment to all of the characteristics of that place (i.e., We are “hardy Minnesotans” because each winter our ‘place’ gives us some challenging weather conditions). </a:t>
            </a:r>
          </a:p>
          <a:p>
            <a:endParaRPr lang="en-US" altLang="en-US" sz="1200" dirty="0" smtClean="0"/>
          </a:p>
          <a:p>
            <a:pPr eaLnBrk="1" hangingPunct="1">
              <a:spcBef>
                <a:spcPct val="0"/>
              </a:spcBef>
            </a:pPr>
            <a:r>
              <a:rPr lang="en-US" altLang="en-US" sz="1200" dirty="0" smtClean="0"/>
              <a:t>The impacts of climate change will not have a uniform geographical distribution (some areas will be more severely and/or frequently impacted than others) and thus one’s place will be a key determinant of exposure to environmental changes or natural disasters. These impacts of climate change may change the look or feel of defining attributes of our place, including the inability for currently native plants and trees to continue to grow, invasive species able to thrive in areas they once could not, and the loss of habitat for birds and other wildlife. When the ecology of a place changes, it alters our connection to that place and what we know and understand about it. </a:t>
            </a:r>
          </a:p>
          <a:p>
            <a:pPr eaLnBrk="1" hangingPunct="1">
              <a:spcBef>
                <a:spcPct val="0"/>
              </a:spcBef>
            </a:pPr>
            <a:endParaRPr lang="en-US" altLang="en-US" sz="1200" dirty="0" smtClean="0"/>
          </a:p>
          <a:p>
            <a:pPr eaLnBrk="1" hangingPunct="1">
              <a:spcBef>
                <a:spcPct val="0"/>
              </a:spcBef>
            </a:pPr>
            <a:r>
              <a:rPr lang="en-US" sz="1200" i="1" kern="1200" dirty="0" smtClean="0">
                <a:solidFill>
                  <a:schemeClr val="tx1"/>
                </a:solidFill>
                <a:effectLst/>
                <a:latin typeface="NeueHaasGroteskText Std" panose="020B0504020202020204" pitchFamily="34" charset="0"/>
                <a:ea typeface="+mn-ea"/>
                <a:cs typeface="+mn-cs"/>
              </a:rPr>
              <a:t>Direct quote:</a:t>
            </a:r>
            <a:r>
              <a:rPr lang="en-US" sz="1200" i="1" kern="1200" baseline="0" dirty="0" smtClean="0">
                <a:solidFill>
                  <a:schemeClr val="tx1"/>
                </a:solidFill>
                <a:effectLst/>
                <a:latin typeface="NeueHaasGroteskText Std" panose="020B0504020202020204" pitchFamily="34" charset="0"/>
                <a:ea typeface="+mn-ea"/>
                <a:cs typeface="+mn-cs"/>
              </a:rPr>
              <a:t> </a:t>
            </a:r>
            <a:r>
              <a:rPr lang="en-US" sz="1200" i="1" kern="1200" dirty="0" smtClean="0">
                <a:solidFill>
                  <a:schemeClr val="tx1"/>
                </a:solidFill>
                <a:effectLst/>
                <a:latin typeface="NeueHaasGroteskText Std" panose="020B0504020202020204" pitchFamily="34" charset="0"/>
                <a:ea typeface="+mn-ea"/>
                <a:cs typeface="+mn-cs"/>
              </a:rPr>
              <a:t>‘</a:t>
            </a:r>
            <a:r>
              <a:rPr lang="en-US" sz="1200" i="1" kern="1200" dirty="0" err="1" smtClean="0">
                <a:solidFill>
                  <a:schemeClr val="tx1"/>
                </a:solidFill>
                <a:effectLst/>
                <a:latin typeface="NeueHaasGroteskText Std" panose="020B0504020202020204" pitchFamily="34" charset="0"/>
                <a:ea typeface="+mn-ea"/>
                <a:cs typeface="+mn-cs"/>
              </a:rPr>
              <a:t>Solastalgia</a:t>
            </a:r>
            <a:r>
              <a:rPr lang="en-US" sz="1200" i="1" kern="1200" dirty="0" smtClean="0">
                <a:solidFill>
                  <a:schemeClr val="tx1"/>
                </a:solidFill>
                <a:effectLst/>
                <a:latin typeface="NeueHaasGroteskText Std" panose="020B0504020202020204" pitchFamily="34" charset="0"/>
                <a:ea typeface="+mn-ea"/>
                <a:cs typeface="+mn-cs"/>
              </a:rPr>
              <a:t>’ was created to describe the specific form of melancholia connected to lack of solace and sense of desolation in the everyday and lived experience of people within their ‘home’. (http://healthearth.blogspot.com/2008/01/solastalgia-history-and-definition.html)</a:t>
            </a:r>
            <a:endParaRPr lang="en-US" altLang="en-US" sz="1200" i="1" dirty="0" smtClean="0"/>
          </a:p>
          <a:p>
            <a:pPr eaLnBrk="1" hangingPunct="1">
              <a:spcBef>
                <a:spcPct val="0"/>
              </a:spcBef>
            </a:pPr>
            <a:r>
              <a:rPr lang="en-US" altLang="en-US" sz="1200" dirty="0" smtClean="0"/>
              <a:t>Source: </a:t>
            </a:r>
            <a:r>
              <a:rPr lang="en-US" altLang="en-US" sz="1200" dirty="0" smtClean="0">
                <a:solidFill>
                  <a:schemeClr val="accent2"/>
                </a:solidFill>
              </a:rPr>
              <a:t>Albrecht, 2005; </a:t>
            </a:r>
            <a:r>
              <a:rPr lang="en-US" altLang="en-US" sz="1200" dirty="0" smtClean="0"/>
              <a:t>Clayton, S., et. al. 2014</a:t>
            </a:r>
          </a:p>
          <a:p>
            <a:pPr eaLnBrk="1" hangingPunct="1">
              <a:spcBef>
                <a:spcPct val="0"/>
              </a:spcBef>
            </a:pPr>
            <a:r>
              <a:rPr lang="en-US" altLang="en-US" sz="1200" dirty="0" smtClean="0"/>
              <a:t>Image source: Public Domain Pictures</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2603163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mj-lt"/>
              <a:buNone/>
            </a:pPr>
            <a:r>
              <a:rPr lang="en-US" altLang="en-US" sz="1200" dirty="0" smtClean="0"/>
              <a:t>In addition to actual exposure to climate change events, the </a:t>
            </a:r>
            <a:r>
              <a:rPr lang="en-US" altLang="en-US" sz="1200" i="1" dirty="0" smtClean="0"/>
              <a:t>threat and perception </a:t>
            </a:r>
            <a:r>
              <a:rPr lang="en-US" altLang="en-US" sz="1200" dirty="0" smtClean="0"/>
              <a:t>of climate change can also adversely impact a person’s level of distress and state of wellbeing. The threat and perception of the negative impacts of climate change can be a key psychological and emotional stressor. The ongoing exposure to information regarding climate change and its impacts can also be a source of adverse wellbeing impacts. For example, mass media messages about climate change and its projected consequences can affect perceptions of physical and societal risks, and consequently affect mental health and wellbeing.</a:t>
            </a:r>
          </a:p>
          <a:p>
            <a:pPr eaLnBrk="1" hangingPunct="1">
              <a:spcBef>
                <a:spcPct val="0"/>
              </a:spcBef>
            </a:pPr>
            <a:endParaRPr lang="en-US" altLang="en-US" sz="1200" dirty="0" smtClean="0"/>
          </a:p>
          <a:p>
            <a:pPr eaLnBrk="1" hangingPunct="1">
              <a:spcBef>
                <a:spcPct val="0"/>
              </a:spcBef>
            </a:pPr>
            <a:r>
              <a:rPr lang="en-US" altLang="en-US" sz="1200" dirty="0" smtClean="0"/>
              <a:t>This stress can also manifest through repeated, cumulative exposure to natural disasters, such as annual floods or frequent wildfire. The ongoing uncertainty, anxiety, and dread experienced while anticipating a seasonal or frequent disaster (whether or not that disaster actually happens) is a significant source of background stress and anxiety. </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pPr>
            <a:r>
              <a:rPr lang="en-US" altLang="en-US" sz="1200" dirty="0" smtClean="0"/>
              <a:t>Image: </a:t>
            </a:r>
            <a:r>
              <a:rPr lang="en-US" altLang="en-US" sz="1200" dirty="0" err="1" smtClean="0"/>
              <a:t>Pexels</a:t>
            </a:r>
            <a:r>
              <a:rPr lang="en-US" altLang="en-US" sz="1200" dirty="0" smtClean="0"/>
              <a:t>, https://www.pexels.com/photo/field-agriculture-lawn-meadow-7500/</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2846842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Of particular relevance to Minnesotans are the wellbeing impacts from drought conditions. Unlike other acute disasters, the onset of drought is difficult to determine (several dry years may or may not be the beginnings of a long and significant drought phase), and long-term drought conditions interact over time with multiple environmental, economic, and social stressors to disrupt livelihoods and the functioning of individuals and communities. Rural farming communities in particular are prone to the long-term effects of drought; and drought has been linked to increased incidence of suicide among male farmers. </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pPr>
            <a:endParaRPr lang="en-US" altLang="en-US" sz="1200" dirty="0" smtClean="0"/>
          </a:p>
          <a:p>
            <a:pPr eaLnBrk="1" hangingPunct="1">
              <a:spcBef>
                <a:spcPct val="0"/>
              </a:spcBef>
            </a:pPr>
            <a:r>
              <a:rPr lang="en-US" altLang="en-US" sz="1200" dirty="0" smtClean="0"/>
              <a:t>Image: Scott Olson, Getty Images. Available online at: https://img.thedailybeast.com/image/upload/d_placeholder_euli9k/dpr_2.0/c_limit,w_585/fl_lossy,q_auto/v1/galleries/2012/07/17/photos-of-the-midwest-drought/midwest-drought-dried-ground_uoea9r </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411481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sz="1200" dirty="0" smtClean="0"/>
              <a:t>In addition to influencing individual distress, climate change also has the potential to strain relationships – impacting how individuals interact with each other and within their communities. This can impact individual and community wellbeing in a number of ways, including:</a:t>
            </a:r>
          </a:p>
          <a:p>
            <a:pPr marL="171450" indent="-171450" eaLnBrk="1" hangingPunct="1">
              <a:spcBef>
                <a:spcPct val="0"/>
              </a:spcBef>
              <a:buFont typeface="Arial" panose="020B0604020202020204" pitchFamily="34" charset="0"/>
              <a:buChar char="•"/>
              <a:defRPr/>
            </a:pPr>
            <a:r>
              <a:rPr lang="en-US" altLang="en-US" sz="1200" dirty="0" smtClean="0"/>
              <a:t>Decreased community cohesion</a:t>
            </a:r>
          </a:p>
          <a:p>
            <a:pPr marL="171450" indent="-171450" eaLnBrk="1" hangingPunct="1">
              <a:spcBef>
                <a:spcPct val="0"/>
              </a:spcBef>
              <a:buFont typeface="Arial" panose="020B0604020202020204" pitchFamily="34" charset="0"/>
              <a:buChar char="•"/>
              <a:defRPr/>
            </a:pPr>
            <a:r>
              <a:rPr lang="en-US" altLang="en-US" sz="1200" dirty="0" smtClean="0"/>
              <a:t>Disrupted sense of continuity and belonging</a:t>
            </a:r>
          </a:p>
          <a:p>
            <a:pPr marL="171450" indent="-171450" eaLnBrk="1" hangingPunct="1">
              <a:spcBef>
                <a:spcPct val="0"/>
              </a:spcBef>
              <a:buFont typeface="Arial" panose="020B0604020202020204" pitchFamily="34" charset="0"/>
              <a:buChar char="•"/>
              <a:defRPr/>
            </a:pPr>
            <a:r>
              <a:rPr lang="en-US" altLang="en-US" sz="1200" dirty="0" smtClean="0"/>
              <a:t>Increased violence and crime</a:t>
            </a:r>
          </a:p>
          <a:p>
            <a:pPr marL="171450" indent="-171450" eaLnBrk="1" hangingPunct="1">
              <a:spcBef>
                <a:spcPct val="0"/>
              </a:spcBef>
              <a:buFont typeface="Arial" panose="020B0604020202020204" pitchFamily="34" charset="0"/>
              <a:buChar char="•"/>
              <a:defRPr/>
            </a:pPr>
            <a:r>
              <a:rPr lang="en-US" altLang="en-US" sz="1200" dirty="0" smtClean="0"/>
              <a:t>Increased social instability</a:t>
            </a:r>
          </a:p>
          <a:p>
            <a:pPr marL="171450" indent="-171450" eaLnBrk="1" hangingPunct="1">
              <a:spcBef>
                <a:spcPct val="0"/>
              </a:spcBef>
              <a:buFont typeface="Arial" panose="020B0604020202020204" pitchFamily="34" charset="0"/>
              <a:buChar char="•"/>
              <a:defRPr/>
            </a:pPr>
            <a:r>
              <a:rPr lang="en-US" altLang="en-US" sz="1200" dirty="0" smtClean="0"/>
              <a:t>Increased interpersonal aggression and domestic abuse</a:t>
            </a:r>
          </a:p>
          <a:p>
            <a:pPr eaLnBrk="1" hangingPunct="1">
              <a:spcBef>
                <a:spcPct val="0"/>
              </a:spcBef>
              <a:defRPr/>
            </a:pPr>
            <a:endParaRPr lang="en-US" altLang="en-US" sz="1200" dirty="0" smtClean="0"/>
          </a:p>
          <a:p>
            <a:pPr eaLnBrk="1" hangingPunct="1">
              <a:spcBef>
                <a:spcPct val="0"/>
              </a:spcBef>
              <a:defRPr/>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defRPr/>
            </a:pPr>
            <a:endParaRPr lang="en-US" altLang="en-US" sz="1200" dirty="0" smtClean="0"/>
          </a:p>
          <a:p>
            <a:pPr eaLnBrk="1" hangingPunct="1">
              <a:spcBef>
                <a:spcPct val="0"/>
              </a:spcBef>
              <a:defRPr/>
            </a:pPr>
            <a:r>
              <a:rPr lang="en-US" altLang="en-US" sz="1200" dirty="0" smtClean="0"/>
              <a:t>Image:</a:t>
            </a:r>
            <a:r>
              <a:rPr lang="en-US" altLang="en-US" sz="1200" baseline="0" dirty="0" smtClean="0"/>
              <a:t> </a:t>
            </a:r>
            <a:r>
              <a:rPr lang="en-US" altLang="en-US" sz="1200" baseline="0" dirty="0" err="1" smtClean="0"/>
              <a:t>Pexels</a:t>
            </a:r>
            <a:r>
              <a:rPr lang="en-US" altLang="en-US" sz="1200" baseline="0" dirty="0" smtClean="0"/>
              <a:t>, https://www.pexels.com/photo/adult-black-and-white-close-up-couple-347988/</a:t>
            </a:r>
            <a:endParaRPr lang="en-US" altLang="en-US" sz="12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615345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It’s important to note that relationship impacts from direct climate change events are not only attributable to exposure during the time of the initial event.  Impacts are likely to accelerate the occurrence of additional stressors that can produce strains on relationships. For example, families whose homes are severely damaged or destroyed by a flood or wildfire must be relocated before settling permanently. They may have to be separated from their systems of social support. Parents may find themselves less able to be effective caregivers. Family relationships may suffer. This can have implications for interpersonal connections, as the home provides the context for social relationships. When the physical home is damaged, it changes the dynamic of the social relationships, often negatively.</a:t>
            </a:r>
          </a:p>
          <a:p>
            <a:pPr eaLnBrk="1" hangingPunct="1">
              <a:spcBef>
                <a:spcPct val="0"/>
              </a:spcBef>
            </a:pPr>
            <a:endParaRPr lang="en-US" altLang="en-US" sz="1200" dirty="0" smtClean="0"/>
          </a:p>
          <a:p>
            <a:pPr eaLnBrk="1" hangingPunct="1">
              <a:spcBef>
                <a:spcPct val="0"/>
              </a:spcBef>
            </a:pPr>
            <a:r>
              <a:rPr lang="en-US" altLang="en-US" sz="1200" dirty="0" smtClean="0"/>
              <a:t>Hurricane Katrina has served as a very thorough case study of the lasting mental health impacts of disaster. Six years after Katrina, many victims are still experiencing stress disorders, some as severe as post-traumatic stress disorder. Populations directly impacted by Hurricane Katrina also have rates of suicide attempt and suicide that are startling. Rates of suicide attempt are 78.6 times higher than pre-Katrina rates and suicide completion rates are 14.7 times higher. Victims of Katrina and their communities are still battling high rates of depression and an increase in domestic violence and child abuse.</a:t>
            </a:r>
          </a:p>
          <a:p>
            <a:pPr eaLnBrk="1" hangingPunct="1">
              <a:spcBef>
                <a:spcPct val="0"/>
              </a:spcBef>
            </a:pPr>
            <a:endParaRPr lang="en-US" altLang="en-US" sz="1200" dirty="0" smtClean="0"/>
          </a:p>
          <a:p>
            <a:pPr eaLnBrk="1" hangingPunct="1">
              <a:spcBef>
                <a:spcPct val="0"/>
              </a:spcBef>
            </a:pPr>
            <a:r>
              <a:rPr lang="en-US" altLang="en-US" sz="1200" dirty="0" smtClean="0"/>
              <a:t>While Hurricane Katrina serves as a “worst-case scenario” example, these types of outcomes are not specific to victims of Katrina alone. A 1999 study after the Grand Forks area flood of 1997 in Minnesota found a 24% increase in domestic violence among the affected population. </a:t>
            </a:r>
          </a:p>
          <a:p>
            <a:pPr eaLnBrk="1" hangingPunct="1">
              <a:spcBef>
                <a:spcPct val="0"/>
              </a:spcBef>
            </a:pPr>
            <a:endParaRPr lang="en-US" altLang="en-US" sz="1200" dirty="0" smtClean="0"/>
          </a:p>
          <a:p>
            <a:pPr eaLnBrk="1" hangingPunct="1">
              <a:spcBef>
                <a:spcPct val="0"/>
              </a:spcBef>
            </a:pPr>
            <a:r>
              <a:rPr lang="en-US" altLang="en-US" sz="1200" dirty="0" smtClean="0"/>
              <a:t>Image source:</a:t>
            </a:r>
            <a:r>
              <a:rPr lang="en-US" altLang="en-US" sz="1200" baseline="0" dirty="0" smtClean="0"/>
              <a:t> “Hurricane Katrina,” Good Free Photos, https://www.goodfreephotos.com/albums/united-states/louisiana/new-orleans/new-orleans-louisiana-after-the-flooding-of-hurricane-katrina.jpg </a:t>
            </a:r>
            <a:endParaRPr lang="en-US" altLang="en-US" sz="120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88644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While the linkages between climate change and aggression are complex and the evidence is still emerging, </a:t>
            </a:r>
            <a:r>
              <a:rPr lang="en-US" altLang="en-US" sz="1200" b="1" dirty="0" smtClean="0"/>
              <a:t>one of the consequences most frequently mentioned is the potential for increased violence</a:t>
            </a:r>
            <a:r>
              <a:rPr lang="en-US" altLang="en-US" sz="1200" dirty="0" smtClean="0"/>
              <a:t>. Both lab-based and quasi-experiments have demonstrated a relationship between heat and aggression. This could impact healthcare use, direct healthcare costs, and other indirect costs associated with disability, lost productivity, and decrease of quality of life.</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pPr>
            <a:endParaRPr lang="en-US" altLang="en-US" sz="1200" dirty="0" smtClean="0"/>
          </a:p>
          <a:p>
            <a:pPr eaLnBrk="1" hangingPunct="1">
              <a:spcBef>
                <a:spcPct val="0"/>
              </a:spcBef>
            </a:pPr>
            <a:r>
              <a:rPr lang="en-US" altLang="en-US" sz="1200" dirty="0" smtClean="0"/>
              <a:t>Image:</a:t>
            </a:r>
            <a:r>
              <a:rPr lang="en-US" altLang="en-US" sz="1200" baseline="0" dirty="0" smtClean="0"/>
              <a:t> </a:t>
            </a:r>
            <a:r>
              <a:rPr lang="en-US" altLang="en-US" sz="1200" baseline="0" dirty="0" err="1" smtClean="0"/>
              <a:t>Pixabay</a:t>
            </a:r>
            <a:r>
              <a:rPr lang="en-US" altLang="en-US" sz="1200" baseline="0" dirty="0" smtClean="0"/>
              <a:t>, https://pixabay.com/en/weather-temperature-hot-summer-120-1216041/</a:t>
            </a:r>
            <a:endParaRPr lang="en-US" altLang="en-US" sz="120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496450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Moving on to substance abuse, climate change can increase overall stress levels, which can lead to increases in high-risk coping behaviors, such as substance abuse, anxiety disorders, and depression. In general, individuals who use alcohol to cope with stress and those with preexisting alcohol use disorders are most at-risk to increased alcohol use following extreme weather events. Like many other facets of climate change and wellbeing, this is an emerging issue of concern that can benefit from additional, focused research activities.</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pPr>
            <a:endParaRPr lang="en-US" altLang="en-US" sz="1200" dirty="0" smtClean="0"/>
          </a:p>
          <a:p>
            <a:pPr eaLnBrk="1" hangingPunct="1">
              <a:spcBef>
                <a:spcPct val="0"/>
              </a:spcBef>
            </a:pPr>
            <a:r>
              <a:rPr lang="en-US" altLang="en-US" sz="1200" dirty="0" smtClean="0"/>
              <a:t>Image:</a:t>
            </a:r>
            <a:r>
              <a:rPr lang="en-US" altLang="en-US" sz="1200" baseline="0" dirty="0" smtClean="0"/>
              <a:t> </a:t>
            </a:r>
            <a:r>
              <a:rPr lang="en-US" altLang="en-US" sz="1200" baseline="0" dirty="0" err="1" smtClean="0"/>
              <a:t>Pexels</a:t>
            </a:r>
            <a:r>
              <a:rPr lang="en-US" altLang="en-US" sz="1200" baseline="0" dirty="0" smtClean="0"/>
              <a:t>, https://www.pexels.com/photo/cold-alcohol-drink-glass-12591/</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700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The wellbeing impacts of climate change can also include serious mental health consequences, including post-traumatic stress disorder (PTSD) and anxiety. This especially pertains to extreme weather events, such as floods, wildfires, or prolonged periods of drought, that involve loss of life, resources, or disruptions to social or economic networks. </a:t>
            </a:r>
          </a:p>
          <a:p>
            <a:pPr eaLnBrk="1" hangingPunct="1">
              <a:spcBef>
                <a:spcPct val="0"/>
              </a:spcBef>
            </a:pPr>
            <a:endParaRPr lang="en-US" altLang="en-US" sz="1200" dirty="0" smtClean="0"/>
          </a:p>
          <a:p>
            <a:pPr eaLnBrk="1" hangingPunct="1">
              <a:spcBef>
                <a:spcPct val="0"/>
              </a:spcBef>
            </a:pPr>
            <a:r>
              <a:rPr lang="en-US" altLang="en-US" sz="1200" dirty="0" smtClean="0"/>
              <a:t>PTSD is often linked to higher suicide levels and can increase the likelihood of substance abuse, depression and anxiety, violence and aggression, relationship strain, and job-related difficulties.  Individuals who experience multiple acute events – such as more than one natural disaster or multiple years of drought – are likely to experience even more severe trauma and may be even more susceptible to PTSD.</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pPr>
            <a:endParaRPr lang="en-US" altLang="en-US" sz="1200" dirty="0" smtClean="0"/>
          </a:p>
          <a:p>
            <a:pPr eaLnBrk="1" hangingPunct="1">
              <a:spcBef>
                <a:spcPct val="0"/>
              </a:spcBef>
            </a:pPr>
            <a:r>
              <a:rPr lang="en-US" altLang="en-US" sz="1200" dirty="0" smtClean="0"/>
              <a:t>Image: </a:t>
            </a:r>
            <a:r>
              <a:rPr lang="en-US" altLang="en-US" sz="1200" dirty="0" err="1" smtClean="0"/>
              <a:t>Pixabay</a:t>
            </a:r>
            <a:r>
              <a:rPr lang="en-US" altLang="en-US" sz="1200" dirty="0" smtClean="0"/>
              <a:t>,</a:t>
            </a:r>
            <a:r>
              <a:rPr lang="en-US" altLang="en-US" sz="1200" baseline="0" dirty="0" smtClean="0"/>
              <a:t> https://pixabay.com/en/anxiety-fear-stress-emotion-wooden-2019928/</a:t>
            </a:r>
            <a:endParaRPr lang="en-US" altLang="en-US" sz="120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32627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The good news is that </a:t>
            </a:r>
            <a:r>
              <a:rPr lang="en-US" altLang="en-US" sz="1200" b="1" dirty="0" smtClean="0"/>
              <a:t>long-term psychological trauma due to direct or indirect climate change-related exposures is </a:t>
            </a:r>
            <a:r>
              <a:rPr lang="en-US" altLang="en-US" sz="1200" b="1" u="sng" dirty="0" smtClean="0"/>
              <a:t>not inevitable. </a:t>
            </a:r>
            <a:r>
              <a:rPr lang="en-US" altLang="en-US" sz="1200" b="1" dirty="0" smtClean="0"/>
              <a:t> </a:t>
            </a:r>
            <a:r>
              <a:rPr lang="en-US" altLang="en-US" sz="1200" dirty="0" smtClean="0"/>
              <a:t>Studies show that a majority of individuals psychologically affected by a traumatic event will recover over time. These individuals likely possess a combination of personal qualities that make post-traumatic growth more likely, including good self-esteem, willingness to problem-solve, flexibility, and optimism. In fact, a study of low-income mothers who survived Hurricane Katrina found that optimism helped the mothers adjust and grow after the disaster.</a:t>
            </a:r>
          </a:p>
          <a:p>
            <a:pPr eaLnBrk="1" hangingPunct="1">
              <a:spcBef>
                <a:spcPct val="0"/>
              </a:spcBef>
            </a:pPr>
            <a:endParaRPr lang="en-US" altLang="en-US" sz="1200" dirty="0" smtClean="0"/>
          </a:p>
          <a:p>
            <a:pPr eaLnBrk="1" hangingPunct="1">
              <a:spcBef>
                <a:spcPct val="0"/>
              </a:spcBef>
            </a:pPr>
            <a:r>
              <a:rPr lang="en-US" altLang="en-US" sz="1200" dirty="0" smtClean="0"/>
              <a:t>Emerging evidence also suggests that individuals who are actively involved in climate change adaptation or mitigation activities experience a wellbeing benefit. Taking action and becoming involved in the issue both addresses the threat and helps manage the emotional responses as people come to terms with, and adjust their understandings and daily lives, to the context of climate change.</a:t>
            </a:r>
            <a:endParaRPr lang="en-US" altLang="en-US" sz="1200" u="sng" dirty="0" smtClean="0"/>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Dodgen</a:t>
            </a:r>
            <a:r>
              <a:rPr lang="en-US" altLang="en-US" sz="1200" dirty="0" smtClean="0"/>
              <a:t>, et. al, 2016</a:t>
            </a:r>
          </a:p>
          <a:p>
            <a:pPr eaLnBrk="1" hangingPunct="1">
              <a:spcBef>
                <a:spcPct val="0"/>
              </a:spcBef>
            </a:pPr>
            <a:endParaRPr lang="en-US" altLang="en-US" sz="1200" dirty="0" smtClean="0"/>
          </a:p>
          <a:p>
            <a:pPr eaLnBrk="1" hangingPunct="1">
              <a:spcBef>
                <a:spcPct val="0"/>
              </a:spcBef>
            </a:pPr>
            <a:r>
              <a:rPr lang="en-US" altLang="en-US" sz="1200" dirty="0" smtClean="0"/>
              <a:t>Image</a:t>
            </a:r>
            <a:r>
              <a:rPr lang="en-US" altLang="en-US" sz="1200" baseline="0" dirty="0" smtClean="0"/>
              <a:t>: </a:t>
            </a:r>
            <a:r>
              <a:rPr lang="en-US" altLang="en-US" sz="1200" baseline="0" dirty="0" err="1" smtClean="0"/>
              <a:t>Pexels</a:t>
            </a:r>
            <a:r>
              <a:rPr lang="en-US" altLang="en-US" sz="1200" baseline="0" dirty="0" smtClean="0"/>
              <a:t>, https://pixabay.com/en/kids-commerce-hair-salon-family-2810999/</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2706214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In order to help promote effective action and support the ability of individuals and our communities to adapt, we need to understand the specific populations that might be more susceptible to negative impacts than others. The wellbeing impacts of climate change are compounded by risk factors at an </a:t>
            </a:r>
            <a:r>
              <a:rPr lang="en-US" altLang="en-US" sz="1200" b="1" dirty="0" smtClean="0"/>
              <a:t>individual and community scale</a:t>
            </a:r>
            <a:r>
              <a:rPr lang="en-US" altLang="en-US" sz="1200" dirty="0" smtClean="0"/>
              <a:t>. </a:t>
            </a:r>
          </a:p>
          <a:p>
            <a:pPr eaLnBrk="1" hangingPunct="1">
              <a:spcBef>
                <a:spcPct val="0"/>
              </a:spcBef>
            </a:pPr>
            <a:endParaRPr lang="en-US" altLang="en-US" sz="1200" b="1" dirty="0" smtClean="0"/>
          </a:p>
          <a:p>
            <a:pPr eaLnBrk="1" hangingPunct="1">
              <a:spcBef>
                <a:spcPct val="0"/>
              </a:spcBef>
            </a:pPr>
            <a:r>
              <a:rPr lang="en-US" altLang="en-US" sz="1200" b="1" dirty="0" smtClean="0"/>
              <a:t>The individual risk factors </a:t>
            </a:r>
            <a:r>
              <a:rPr lang="en-US" altLang="en-US" sz="1200" dirty="0" smtClean="0"/>
              <a:t>specific to wellbeing may include pre-existing mental illness, low socioeconomic status, and lack of resources to afford potential recovery costs (home repairs, replacing lost or damaged goods, loss of employment), low social connectedness, and proximity to the disaster (those directly affected are more vulnerable to poor mental health and wellbeing outcomes than those who are not directly affected). </a:t>
            </a:r>
            <a:r>
              <a:rPr lang="en-US" altLang="en-US" sz="1200" b="1" dirty="0" smtClean="0"/>
              <a:t>Community risk factors </a:t>
            </a:r>
            <a:r>
              <a:rPr lang="en-US" altLang="en-US" sz="1200" dirty="0" smtClean="0"/>
              <a:t>may include outdated emergency plans that do not address mental or behavioral health and a shortage of mental health and wellbeing resources available at the time of disaster for both victims and responders. Communities that are particularly vulnerable include disaster-prone areas (river flooding, high wildfire risk, repeated drought) and communities that are economically dependent on climate and the environment (forestry, fishing, agriculture). By understanding these risk factors, and by targeting our efforts to address those who are most vulnerable, we will bring lessons learned back to benefit greater society, inherently take care of everyone. </a:t>
            </a:r>
            <a:r>
              <a:rPr lang="en-US" altLang="en-US" sz="1200" b="1" dirty="0" smtClean="0"/>
              <a:t>We are only as resilient as our most vulnerable citizens.</a:t>
            </a:r>
          </a:p>
          <a:p>
            <a:pPr eaLnBrk="1" hangingPunct="1">
              <a:spcBef>
                <a:spcPct val="0"/>
              </a:spcBef>
            </a:pPr>
            <a:endParaRPr lang="en-US" altLang="en-US" sz="1200" dirty="0" smtClean="0"/>
          </a:p>
          <a:p>
            <a:pPr eaLnBrk="1" hangingPunct="1">
              <a:spcBef>
                <a:spcPct val="0"/>
              </a:spcBef>
            </a:pPr>
            <a:r>
              <a:rPr lang="en-US" altLang="en-US" sz="1200" dirty="0" smtClean="0"/>
              <a:t>Source: MDH, 2014</a:t>
            </a:r>
          </a:p>
          <a:p>
            <a:pPr eaLnBrk="1" hangingPunct="1">
              <a:spcBef>
                <a:spcPct val="0"/>
              </a:spcBef>
            </a:pPr>
            <a:endParaRPr lang="en-US" altLang="en-US" sz="1200" dirty="0" smtClean="0"/>
          </a:p>
          <a:p>
            <a:pPr eaLnBrk="1" hangingPunct="1">
              <a:spcBef>
                <a:spcPct val="0"/>
              </a:spcBef>
            </a:pPr>
            <a:r>
              <a:rPr lang="en-US" altLang="en-US" sz="1200" dirty="0" smtClean="0"/>
              <a:t>Image:</a:t>
            </a:r>
            <a:r>
              <a:rPr lang="en-US" altLang="en-US" sz="1200" baseline="0" dirty="0" smtClean="0"/>
              <a:t> </a:t>
            </a:r>
            <a:r>
              <a:rPr lang="en-US" altLang="en-US" sz="1200" baseline="0" dirty="0" err="1" smtClean="0"/>
              <a:t>Pexels</a:t>
            </a:r>
            <a:r>
              <a:rPr lang="en-US" altLang="en-US" sz="1200" baseline="0" dirty="0" smtClean="0"/>
              <a:t>, https://www.pexels.com/photo/adult-casual-collection-fashion-296881/</a:t>
            </a:r>
            <a:endParaRPr lang="en-US" altLang="en-US" sz="12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5604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focus of today’s presentation is on wellbeing and climate change. While the physical impacts of climate change, such as damage to city infrastructure or disruption in food production, are relatively easy to grasp, the impacts of climate change go well beyond the physical structures and systems around us. Climate change is also significantly impacting human wellbeing, a more intangible and hard to measure consequence that is just recently receiving focused attention from researchers, policymakers, health professionals, and the like.</a:t>
            </a:r>
          </a:p>
          <a:p>
            <a:pPr eaLnBrk="1" hangingPunct="1">
              <a:spcBef>
                <a:spcPct val="0"/>
              </a:spcBef>
            </a:pPr>
            <a:endParaRPr lang="en-US" altLang="en-US" dirty="0" smtClean="0"/>
          </a:p>
          <a:p>
            <a:pPr eaLnBrk="1" hangingPunct="1">
              <a:spcBef>
                <a:spcPct val="0"/>
              </a:spcBef>
            </a:pPr>
            <a:r>
              <a:rPr lang="en-US" altLang="en-US" dirty="0" smtClean="0"/>
              <a:t>The content in today’s presentation explores climate change through the lens of wellbeing, starting with an overview of the climate changes we’re seeing in Minnesota, how climate change and wellbeing are connected, steps that you can walk away with to make a positive impact, and a list of helpful resources to support your efforts moving forward.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 who are our most vulnerable citizens when it comes to the wellbeing impacts of climate change? Let’s start with children. Children have been shown to possess an innate resilience to adverse events, but despite this resilience, children are at particular risk for distress and anxiety following an extreme weather event. These symptoms depend on the developmental stage of the child, the level and type of exposure, the amount of destruction seen, and that particular child’s risk factors and protective factors.</a:t>
            </a:r>
          </a:p>
          <a:p>
            <a:pPr eaLnBrk="1" hangingPunct="1">
              <a:spcBef>
                <a:spcPct val="0"/>
              </a:spcBef>
            </a:pPr>
            <a:endParaRPr lang="en-US" altLang="en-US" dirty="0" smtClean="0"/>
          </a:p>
          <a:p>
            <a:pPr eaLnBrk="1" hangingPunct="1">
              <a:spcBef>
                <a:spcPct val="0"/>
              </a:spcBef>
            </a:pPr>
            <a:r>
              <a:rPr lang="en-US" altLang="en-US" dirty="0" smtClean="0"/>
              <a:t>The potential exists for an array for difficult emotional and behavioral responses in children shortly after a natural disaster, such as depression, anxiety, and social withdrawal, some of which is normal and will resolve over time with the proper support. However, children may also be at higher risk than adults of having symptoms that persist in the long-term. Significantly more children than adults have shown continued Post Traumatic Stress Disorder, or PTSD, symptoms more than two years post-disaster, and in general, studies have shown that children are more likely to be impaired by a disaster. The chronic stress from acute and ongoing impacts of climate change may alter biological stress response systems and make growing children more at-risk for developing mental health conditions later in life, such as anxiety and depression.</a:t>
            </a:r>
          </a:p>
          <a:p>
            <a:pPr eaLnBrk="1" hangingPunct="1">
              <a:spcBef>
                <a:spcPct val="0"/>
              </a:spcBef>
            </a:pPr>
            <a:endParaRPr lang="en-US" altLang="en-US" dirty="0" smtClean="0"/>
          </a:p>
          <a:p>
            <a:pPr eaLnBrk="1" hangingPunct="1">
              <a:spcBef>
                <a:spcPct val="0"/>
              </a:spcBef>
            </a:pPr>
            <a:r>
              <a:rPr lang="en-US" altLang="en-US" dirty="0" smtClean="0"/>
              <a:t>Source:  Clayton, S., et. al, 2014;  </a:t>
            </a:r>
            <a:r>
              <a:rPr lang="en-US" altLang="en-US" dirty="0" err="1" smtClean="0"/>
              <a:t>Dodgen</a:t>
            </a:r>
            <a:r>
              <a:rPr lang="en-US" altLang="en-US" dirty="0" smtClean="0"/>
              <a:t>, et. al, 2016</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https://www.pexels.com/photo/bridge-child-children-fashion-191034/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701480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Women can also be more vulnerable, as post-disaster stress symptoms are often reported more frequently by women than men. Women have a higher prevalence of PTSD and other mental health disorders after disasters than men, and are prone to greater worry and feelings of vulnerability and anxiety disorders. Relatedly, increases in domestic violence towards women are also common after a disaster.</a:t>
            </a:r>
          </a:p>
          <a:p>
            <a:pPr eaLnBrk="1" hangingPunct="1">
              <a:spcBef>
                <a:spcPct val="0"/>
              </a:spcBef>
            </a:pPr>
            <a:endParaRPr lang="en-US" altLang="en-US" dirty="0" smtClean="0"/>
          </a:p>
          <a:p>
            <a:pPr eaLnBrk="1" hangingPunct="1">
              <a:spcBef>
                <a:spcPct val="0"/>
              </a:spcBef>
            </a:pPr>
            <a:r>
              <a:rPr lang="en-US" altLang="en-US" dirty="0" smtClean="0"/>
              <a:t>Also important to note is that while pregnant and postpartum women are often quite resilient, their resilience diminishes when social supports are reduced, when they have experienced injury, illness, or danger due to the disaster, or when they have lived through multiple disaster experiences. One study indicated that pregnant women with high hurricane exposure and severe hurricane experiences were at a significantly increased risk for PTSD and depression.</a:t>
            </a:r>
          </a:p>
          <a:p>
            <a:pPr eaLnBrk="1" hangingPunct="1">
              <a:spcBef>
                <a:spcPct val="0"/>
              </a:spcBef>
            </a:pPr>
            <a:endParaRPr lang="en-US" altLang="en-US" dirty="0" smtClean="0"/>
          </a:p>
          <a:p>
            <a:pPr eaLnBrk="1" hangingPunct="1">
              <a:spcBef>
                <a:spcPct val="0"/>
              </a:spcBef>
            </a:pPr>
            <a:r>
              <a:rPr lang="en-US" altLang="en-US" dirty="0" smtClean="0"/>
              <a:t>Source:  Clayton, S., et. al, 2014;  </a:t>
            </a:r>
            <a:r>
              <a:rPr lang="en-US" altLang="en-US" dirty="0" err="1" smtClean="0"/>
              <a:t>Dodgen</a:t>
            </a:r>
            <a:r>
              <a:rPr lang="en-US" altLang="en-US" dirty="0" smtClean="0"/>
              <a:t>, et. al, 2016</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https://www.pexels.com/photo/adult-chair-concentration-furniture-299863/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2080183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aging population is another population of concern. The elderly may have difficulty responding to the challenges of climate change, as they tend to have higher rates of untreated depression and physical ailments that contribute to overall vulnerability, such as increased susceptibility to heat and accompanying physical and wellbeing impacts. The wellbeing consequences experienced by the elderly in response to a natural disaster may ultimately be due to challenges they face with physical health, mobility, and difficulty managing trauma in response to the disaster.</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Dodgen</a:t>
            </a:r>
            <a:r>
              <a:rPr lang="en-US" altLang="en-US" dirty="0" smtClean="0"/>
              <a:t>, et. al, 2016</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a:t>
            </a:r>
            <a:r>
              <a:rPr lang="en-US" altLang="en-US" baseline="0" dirty="0" smtClean="0"/>
              <a:t> https://www.pexels.com/photo/woman-reading-book-in-grey-scale-photography-200390/</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851955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 the United States, some communities of color, low-income groups, people with limited English proficiency, and certain immigrant groups live with many of the factors that contribute to their overall risk of experiencing negative effects from climate change. Socioeconomic and educational factors, limited transportation, limited access to health education, and social isolation related to language may impede their ability to prepare for, respond to, and cope with climate-related health risks.  These populations also may have limited access to medical care and may not be able to afford medications or other treatments.</a:t>
            </a:r>
          </a:p>
          <a:p>
            <a:pPr eaLnBrk="1" hangingPunct="1">
              <a:spcBef>
                <a:spcPct val="0"/>
              </a:spcBef>
            </a:pPr>
            <a:endParaRPr lang="en-US" altLang="en-US" dirty="0" smtClean="0"/>
          </a:p>
          <a:p>
            <a:pPr eaLnBrk="1" hangingPunct="1">
              <a:spcBef>
                <a:spcPct val="0"/>
              </a:spcBef>
            </a:pPr>
            <a:r>
              <a:rPr lang="en-US" altLang="en-US" dirty="0" smtClean="0"/>
              <a:t>A number of health risks are also higher among Indigenous populations, such as poor mental health related to historical or personal trauma, alcohol abuse, and diabetes. Because of existing vulnerabilities, Indigenous people, especially those who are dependent on the environment for sustenance or who live in a geographically isolated or impoverished communities, are likely to experience greater exposure and lower resilience to climate-related health effects. </a:t>
            </a:r>
          </a:p>
          <a:p>
            <a:pPr eaLnBrk="1" hangingPunct="1">
              <a:spcBef>
                <a:spcPct val="0"/>
              </a:spcBef>
            </a:pPr>
            <a:endParaRPr lang="en-US" altLang="en-US" dirty="0" smtClean="0"/>
          </a:p>
          <a:p>
            <a:pPr eaLnBrk="1" hangingPunct="1">
              <a:spcBef>
                <a:spcPct val="0"/>
              </a:spcBef>
            </a:pPr>
            <a:r>
              <a:rPr lang="en-US" altLang="en-US" dirty="0" smtClean="0"/>
              <a:t>Source: Clayton, S., et. al, 2014; </a:t>
            </a:r>
            <a:r>
              <a:rPr lang="en-US" altLang="en-US" dirty="0" err="1" smtClean="0"/>
              <a:t>Dodgen</a:t>
            </a:r>
            <a:r>
              <a:rPr lang="en-US" altLang="en-US" dirty="0" smtClean="0"/>
              <a:t>, et. al, 2016; Gable, et. al 2016</a:t>
            </a:r>
          </a:p>
          <a:p>
            <a:pPr eaLnBrk="1" hangingPunct="1">
              <a:spcBef>
                <a:spcPct val="0"/>
              </a:spcBef>
            </a:pPr>
            <a:r>
              <a:rPr lang="en-US" altLang="en-US" dirty="0" smtClean="0"/>
              <a:t>Image: </a:t>
            </a:r>
            <a:r>
              <a:rPr lang="en-US" altLang="en-US" dirty="0" err="1" smtClean="0"/>
              <a:t>Pexels</a:t>
            </a:r>
            <a:r>
              <a:rPr lang="en-US" altLang="en-US" dirty="0" smtClean="0"/>
              <a:t>, https://www.pexels.com/photo/close-up-of-globe-335393/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971197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People experiencing homelessness are another population of concern. About 30% of people who experience chronic homelessness suffer from some form of mental illness. The majority of people who are experiencing homeless live in urban and suburban areas, where they are more vulnerable to health risks from exposure to heat waves due to the urban heat island effect. The combination of risk factors, including high rates of mental illness and geographical location, contribute to a higher risk of experiencing negative impacts from climate change events like extreme heat.</a:t>
            </a:r>
          </a:p>
          <a:p>
            <a:pPr eaLnBrk="1" hangingPunct="1">
              <a:spcBef>
                <a:spcPct val="0"/>
              </a:spcBef>
            </a:pPr>
            <a:endParaRPr lang="en-US" altLang="en-US" dirty="0" smtClean="0"/>
          </a:p>
          <a:p>
            <a:pPr eaLnBrk="1" hangingPunct="1">
              <a:spcBef>
                <a:spcPct val="0"/>
              </a:spcBef>
            </a:pPr>
            <a:r>
              <a:rPr lang="en-US" altLang="en-US" dirty="0" smtClean="0"/>
              <a:t>Some extreme weather events are projected to become more frequent and severe, and those who become homeless due to these disasters are at increased risk for post-traumatic stress symptoms. </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Dodgen</a:t>
            </a:r>
            <a:r>
              <a:rPr lang="en-US" altLang="en-US" dirty="0" smtClean="0"/>
              <a:t>, et. al, 2016</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Pixabay</a:t>
            </a:r>
            <a:r>
              <a:rPr lang="en-US" altLang="en-US" dirty="0" smtClean="0"/>
              <a:t>, https://pixabay.com/en/homeless-beggar-sleeping-street-2182114/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394897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The </a:t>
            </a:r>
            <a:r>
              <a:rPr lang="en-US" sz="1200" b="1" kern="1200" dirty="0" smtClean="0">
                <a:solidFill>
                  <a:schemeClr val="tx1"/>
                </a:solidFill>
                <a:effectLst/>
                <a:latin typeface="NeueHaasGroteskText Std" panose="020B0504020202020204" pitchFamily="34" charset="0"/>
                <a:ea typeface="+mn-ea"/>
                <a:cs typeface="+mn-cs"/>
              </a:rPr>
              <a:t>LGBTQ </a:t>
            </a:r>
            <a:r>
              <a:rPr lang="en-US" sz="1200" kern="1200" dirty="0" smtClean="0">
                <a:solidFill>
                  <a:schemeClr val="tx1"/>
                </a:solidFill>
                <a:effectLst/>
                <a:latin typeface="NeueHaasGroteskText Std" panose="020B0504020202020204" pitchFamily="34" charset="0"/>
                <a:ea typeface="+mn-ea"/>
                <a:cs typeface="+mn-cs"/>
              </a:rPr>
              <a:t>population faces amplified risks to the effects of climate change. For example, LGBTQ youth make up 20-40% of youth experiencing homelessness, it can be especially daunting to navigate often religious and gendered shelters to receive aid. Stigmatization, harassment, and abuse are added trauma that this population faces, all of which make coping with the effects of climate change more difficult.</a:t>
            </a:r>
          </a:p>
          <a:p>
            <a:pPr eaLnBrk="1" hangingPunct="1">
              <a:spcBef>
                <a:spcPct val="0"/>
              </a:spcBef>
            </a:pPr>
            <a:endParaRPr lang="en-US" altLang="en-US" dirty="0" smtClean="0"/>
          </a:p>
          <a:p>
            <a:pPr eaLnBrk="1" hangingPunct="1">
              <a:spcBef>
                <a:spcPct val="0"/>
              </a:spcBef>
            </a:pPr>
            <a:r>
              <a:rPr lang="en-US" altLang="en-US" dirty="0" smtClean="0"/>
              <a:t>Source: Youth.gov/youth-topics/runaway-and-homeless-youth/</a:t>
            </a:r>
            <a:r>
              <a:rPr lang="en-US" altLang="en-US" dirty="0" err="1" smtClean="0"/>
              <a:t>lgbt</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Image: Flickr, https://www.flickr.com/photos/gazeronly/14350104167/in/photolist-nS5326-eNYgBb-WUcddy-bLW7xr-VK6TXR-T2tBCA-qXnHK5-nCtg1G-89WQAc-88QjAG-6AmdSS-ogXEUn-cNdbL-W3fRVR-6w8FPb-nECobn-2cWNX-TcvFJ9-6CQYKo-WdtpGc-o585ek-aZ2ARx-89aF9e-pqNixr-8ANxnj-snpd5y-TCeXqU-T3rWLy-mFeuRk-7LXcYr-nYPXFq-bYJpjb-dhUyp7-fWTjZ-UVHf7m-gufMQ-o8AWeM-t542-didgDi-6G2iXK-gj3hF9-7PznYR-fcy1pP-4W73Wk-o7JmyL-UhgJvH-a7Egia-kjwXmq-s5hPpK-dKRKs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862029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Outdoor workers are often the first to be exposed to the effects of climate change. This includes farmers and other agricultural workers, fisherman, and those in construction, forestry, and mining. As mentioned previously, occupations impacted by drought are of concern because while some people may initially be resilient to the impacts, drought conditions over time can lead to significant psychological distress. </a:t>
            </a:r>
          </a:p>
          <a:p>
            <a:pPr eaLnBrk="1" hangingPunct="1">
              <a:spcBef>
                <a:spcPct val="0"/>
              </a:spcBef>
            </a:pPr>
            <a:endParaRPr lang="en-US" altLang="en-US"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t>Emergency workers and first responders, including healthcare workers and public safety workers, are also at increased risk for mental health consequences from climate change, including substance use, both in the short and long term. The very nature of the work, which involves being exposed to a traumatic event and helping others in crisis, frequently working long hours in difficult environments, and being away from loved ones, increases the susceptibility of first responders and emergency workers to experiencing negative mental health consequences. </a:t>
            </a:r>
          </a:p>
          <a:p>
            <a:pPr eaLnBrk="1" hangingPunct="1">
              <a:spcBef>
                <a:spcPct val="0"/>
              </a:spcBef>
            </a:pPr>
            <a:endParaRPr lang="en-US" altLang="en-US" dirty="0" smtClean="0"/>
          </a:p>
          <a:p>
            <a:pPr eaLnBrk="1" hangingPunct="1">
              <a:spcBef>
                <a:spcPct val="0"/>
              </a:spcBef>
            </a:pPr>
            <a:endParaRPr lang="en-US" altLang="en-US"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smtClean="0"/>
              <a:t>Source:  </a:t>
            </a:r>
            <a:r>
              <a:rPr lang="en-US" altLang="en-US" dirty="0" err="1" smtClean="0"/>
              <a:t>Dodgen</a:t>
            </a:r>
            <a:r>
              <a:rPr lang="en-US" altLang="en-US" dirty="0" smtClean="0"/>
              <a:t>, et. al, 2016;</a:t>
            </a:r>
            <a:r>
              <a:rPr lang="en-US" altLang="en-US" baseline="0" dirty="0" smtClean="0"/>
              <a:t> </a:t>
            </a:r>
            <a:r>
              <a:rPr lang="en-US" altLang="en-US" dirty="0" smtClean="0"/>
              <a:t>Gable, et. al, 2016</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https://www.pexels.com/photo/construction-worker-safety-danger-8159/</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3798706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 general, some uncertainty remains about the degree to which future extreme weather and climate events will impact mental health and wellbeing. An increase in scope, frequency, and severity of these events will increase the number of people impacted and the degree to which they are affected. However, efforts that effectively increase preparation for both the physical and psychological consequences of extreme weather and climate-related events could decrease the impact on mental health and wellbeing. So where do we go from here? What can we do about it?</a:t>
            </a:r>
          </a:p>
          <a:p>
            <a:pPr eaLnBrk="1" hangingPunct="1">
              <a:spcBef>
                <a:spcPct val="0"/>
              </a:spcBef>
            </a:pPr>
            <a:endParaRPr lang="en-US" altLang="en-US" dirty="0" smtClean="0"/>
          </a:p>
          <a:p>
            <a:pPr eaLnBrk="1" hangingPunct="1">
              <a:spcBef>
                <a:spcPct val="0"/>
              </a:spcBef>
            </a:pPr>
            <a:r>
              <a:rPr lang="en-US" altLang="en-US" dirty="0" smtClean="0"/>
              <a:t>Source:  </a:t>
            </a:r>
            <a:r>
              <a:rPr lang="en-US" altLang="en-US" dirty="0" err="1" smtClean="0"/>
              <a:t>Dodgen</a:t>
            </a:r>
            <a:r>
              <a:rPr lang="en-US" altLang="en-US" dirty="0" smtClean="0"/>
              <a:t>, et. al, 2016</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3169440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Public health plays a critical role in protecting the health of Minnesotans; there are many steps we can take to prepare for and respond to the mental and behavioral health impacts of extreme weather events. First call to action is to </a:t>
            </a:r>
            <a:r>
              <a:rPr lang="en-US" altLang="en-US" sz="1200" b="1" dirty="0" smtClean="0"/>
              <a:t>examine planning processes and response activities to pinpoint feasible opportunities to integrate mental health and wellbeing supports</a:t>
            </a:r>
            <a:r>
              <a:rPr lang="en-US" altLang="en-US" sz="1200" dirty="0" smtClean="0"/>
              <a:t>. This could include incorporating mental and behavioral health considerations into local all hazards plans. Specific considerations</a:t>
            </a:r>
            <a:r>
              <a:rPr lang="en-US" altLang="en-US" sz="1200" baseline="0" dirty="0" smtClean="0"/>
              <a:t> to integrate could include:</a:t>
            </a:r>
          </a:p>
          <a:p>
            <a:pPr marL="171450" indent="-171450" eaLnBrk="1" hangingPunct="1">
              <a:spcBef>
                <a:spcPct val="0"/>
              </a:spcBef>
              <a:buFont typeface="Arial" panose="020B0604020202020204" pitchFamily="34" charset="0"/>
              <a:buChar char="•"/>
            </a:pPr>
            <a:r>
              <a:rPr lang="en-US" altLang="en-US" sz="1200" dirty="0" smtClean="0"/>
              <a:t>identifying lead and supporting agencies that can help assess and provide mental and behavioral care;</a:t>
            </a:r>
          </a:p>
          <a:p>
            <a:pPr marL="171450" indent="-171450" eaLnBrk="1" hangingPunct="1">
              <a:spcBef>
                <a:spcPct val="0"/>
              </a:spcBef>
              <a:buFont typeface="Arial" panose="020B0604020202020204" pitchFamily="34" charset="0"/>
              <a:buChar char="•"/>
            </a:pPr>
            <a:r>
              <a:rPr lang="en-US" altLang="en-US" sz="1200" dirty="0" smtClean="0"/>
              <a:t>documenting mental and behavioral resources;</a:t>
            </a:r>
            <a:r>
              <a:rPr lang="en-US" altLang="en-US" sz="1200" baseline="0" dirty="0" smtClean="0"/>
              <a:t> and</a:t>
            </a:r>
          </a:p>
          <a:p>
            <a:pPr marL="171450" indent="-171450" eaLnBrk="1" hangingPunct="1">
              <a:spcBef>
                <a:spcPct val="0"/>
              </a:spcBef>
              <a:buFont typeface="Arial" panose="020B0604020202020204" pitchFamily="34" charset="0"/>
              <a:buChar char="•"/>
            </a:pPr>
            <a:r>
              <a:rPr lang="en-US" altLang="en-US" sz="1200" dirty="0" smtClean="0"/>
              <a:t>Identifying</a:t>
            </a:r>
            <a:r>
              <a:rPr lang="en-US" altLang="en-US" sz="1200" baseline="0" dirty="0" smtClean="0"/>
              <a:t> support processes and resources for those </a:t>
            </a:r>
            <a:r>
              <a:rPr lang="en-US" altLang="en-US" sz="1200" dirty="0" smtClean="0"/>
              <a:t>who are tasked with responding to disasters. </a:t>
            </a:r>
          </a:p>
          <a:p>
            <a:pPr eaLnBrk="1" hangingPunct="1">
              <a:spcBef>
                <a:spcPct val="0"/>
              </a:spcBef>
            </a:pPr>
            <a:endParaRPr lang="en-US" altLang="en-US" sz="1200" dirty="0" smtClean="0"/>
          </a:p>
          <a:p>
            <a:pPr eaLnBrk="1" hangingPunct="1">
              <a:spcBef>
                <a:spcPct val="0"/>
              </a:spcBef>
            </a:pPr>
            <a:r>
              <a:rPr lang="en-US" altLang="en-US" sz="1200" dirty="0" smtClean="0"/>
              <a:t>Beyond</a:t>
            </a:r>
            <a:r>
              <a:rPr lang="en-US" altLang="en-US" sz="1200" baseline="0" dirty="0" smtClean="0"/>
              <a:t> the local all hazards plan, </a:t>
            </a:r>
            <a:r>
              <a:rPr lang="en-US" altLang="en-US" sz="1200" dirty="0" smtClean="0"/>
              <a:t>it’s important that we help guide the rapid restoration of key support systems in times of natural disasters. Rapidly restoring key systems of support can help reduce the number of traumatic stress reactions. Successfully reinstating systems of safety and security, family reunification, foundations for returning to work, and institutions that provide meaning such as school, church, and civic organizations also allows the population to begin the recovery process with social support. One</a:t>
            </a:r>
            <a:r>
              <a:rPr lang="en-US" altLang="en-US" sz="1200" baseline="0" dirty="0" smtClean="0"/>
              <a:t> preparation that may appear small, but can make a big impact, is encouraging residents </a:t>
            </a:r>
            <a:r>
              <a:rPr lang="en-US" altLang="en-US" sz="1200" b="1" dirty="0" smtClean="0"/>
              <a:t>to incorporate mental health items into their disaster preparation kits</a:t>
            </a:r>
            <a:r>
              <a:rPr lang="en-US" altLang="en-US" sz="1200" dirty="0" smtClean="0"/>
              <a:t>. This could include comfort items like pictures, small toys for children, favorite treats, or recreational items like books and games. </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a:t>
            </a:r>
          </a:p>
          <a:p>
            <a:pPr eaLnBrk="1" hangingPunct="1">
              <a:spcBef>
                <a:spcPct val="0"/>
              </a:spcBef>
            </a:pPr>
            <a:endParaRPr lang="en-US" altLang="en-US" sz="1200" dirty="0" smtClean="0"/>
          </a:p>
          <a:p>
            <a:pPr eaLnBrk="1" hangingPunct="1">
              <a:spcBef>
                <a:spcPct val="0"/>
              </a:spcBef>
            </a:pPr>
            <a:r>
              <a:rPr lang="en-US" altLang="en-US" sz="1200" dirty="0" smtClean="0"/>
              <a:t>Image: </a:t>
            </a:r>
            <a:r>
              <a:rPr lang="en-US" altLang="en-US" sz="1200" dirty="0" err="1" smtClean="0"/>
              <a:t>Pexels</a:t>
            </a:r>
            <a:r>
              <a:rPr lang="en-US" altLang="en-US" sz="1200" dirty="0" smtClean="0"/>
              <a:t>, https://www.pexels.com/photo/action-adult-affection-eldery-339620/</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2567600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second call to action</a:t>
            </a:r>
            <a:r>
              <a:rPr lang="en-US" altLang="en-US" baseline="0" dirty="0" smtClean="0"/>
              <a:t> is to l</a:t>
            </a:r>
            <a:r>
              <a:rPr lang="en-US" altLang="en-US" dirty="0" smtClean="0"/>
              <a:t>earn more to help more. Public health departments can increase their effectiveness in preventing long-term traumatic stress reactions by becoming more informed as professionals, in particular, getting</a:t>
            </a:r>
            <a:r>
              <a:rPr lang="en-US" altLang="en-US" b="1" dirty="0" smtClean="0"/>
              <a:t> trained in psychological and mental health first aid. </a:t>
            </a:r>
          </a:p>
          <a:p>
            <a:pPr marL="171450" indent="-171450" eaLnBrk="1" hangingPunct="1">
              <a:spcBef>
                <a:spcPct val="0"/>
              </a:spcBef>
              <a:buFont typeface="Arial" panose="020B0604020202020204" pitchFamily="34" charset="0"/>
              <a:buChar char="•"/>
            </a:pPr>
            <a:r>
              <a:rPr lang="en-US" altLang="en-US" dirty="0" smtClean="0"/>
              <a:t>Psychological first aid can be used in any trauma setting and can be practiced by almost any person. It helps create and sustain an environment of safety, calm and comfort, connectedness, self-empowerment, and hope.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dirty="0" smtClean="0"/>
              <a:t>Mental health first aid training can help generate an understanding of mental illness and intervention strategies. Mental health first aid demystifies mental illness and builds the capacity to obtain, process, and understand the health information and services needed to make appropriate decisions and seek care.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dirty="0" smtClean="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t>Links to more information about these trainings will be provided on the PowerPoint version</a:t>
            </a:r>
            <a:r>
              <a:rPr lang="en-US" altLang="en-US" baseline="0" dirty="0" smtClean="0"/>
              <a:t> we share on our website after today’s webinar.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MDH, Emergency Preparedness, Response, and Recovery, 2016</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https://www.pexels.com/photo/writing-notes-idea-class-7103/</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267504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Although related, the terms weather and climate are defined differently. Weather generally refers to conditions of the atmosphere over a short period of time (days or weeks), while climate refers to conditions of the atmosphere over long periods of time (30-year standard averaging period) (NASA, 2005).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Therefore, climate change refers to any significant change in the measures of climate lasting for an extended period of several decades (US EPA, 2016a).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a:p>
            <a:pPr eaLnBrk="1" hangingPunct="1">
              <a:spcBef>
                <a:spcPct val="0"/>
              </a:spcBef>
            </a:pPr>
            <a:endParaRPr lang="en-US" altLang="en-US" dirty="0" smtClean="0"/>
          </a:p>
          <a:p>
            <a:pPr eaLnBrk="1" hangingPunct="1">
              <a:spcBef>
                <a:spcPct val="0"/>
              </a:spcBef>
            </a:pPr>
            <a:r>
              <a:rPr lang="en-US" altLang="en-US" dirty="0" smtClean="0"/>
              <a:t>Source: NASA, 2005; US EPA, 2016a</a:t>
            </a:r>
          </a:p>
          <a:p>
            <a:pPr eaLnBrk="1" hangingPunct="1">
              <a:spcBef>
                <a:spcPct val="0"/>
              </a:spcBef>
            </a:pPr>
            <a:r>
              <a:rPr lang="en-US" altLang="en-US" dirty="0" smtClean="0"/>
              <a:t>Image source: Lightning bolt and sun – Microsoft Clip Art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227881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Public health professionals are an important piece of the puzzle when it comes to improving wellbeing outcomes in the face of climate change. At a </a:t>
            </a:r>
            <a:r>
              <a:rPr lang="en-US" altLang="en-US" b="1" dirty="0" smtClean="0"/>
              <a:t>systems level, public health professionals should be part of building community-level networks to create the resilience necessary for communities to successfully prepare for and cope with the potential psychological impacts of climate change</a:t>
            </a:r>
            <a:r>
              <a:rPr lang="en-US" altLang="en-US" dirty="0" smtClean="0"/>
              <a:t>. Scholars agree that climate preparedness planning is most likely to succeed if the community is involved, however, there is no one-size-fits all approach. Instead, professionals should work collectively to help communities prepare. For example, communities may want to strengthen pre-existing social and community support networks, develop plans to attend to the most vulnerable members of a community, or identify how organizations and individuals can work together to provide wellbeing assistance during and after extreme weather events.</a:t>
            </a:r>
          </a:p>
          <a:p>
            <a:pPr eaLnBrk="1" hangingPunct="1">
              <a:spcBef>
                <a:spcPct val="0"/>
              </a:spcBef>
            </a:pPr>
            <a:endParaRPr lang="en-US" altLang="en-US" dirty="0" smtClean="0"/>
          </a:p>
          <a:p>
            <a:pPr eaLnBrk="1" hangingPunct="1">
              <a:spcBef>
                <a:spcPct val="0"/>
              </a:spcBef>
            </a:pPr>
            <a:r>
              <a:rPr lang="en-US" altLang="en-US" b="1" dirty="0" smtClean="0"/>
              <a:t>At a tactical response level, public health departments are not expected to provide a full range of mental and behavioral health treatment, but they should be organized and equipped to serve as a bridge between residents in need and local mental and behavioral health treatment providers</a:t>
            </a:r>
            <a:r>
              <a:rPr lang="en-US" altLang="en-US" dirty="0" smtClean="0"/>
              <a:t>. Having a good understanding of the mental health resources available in your community will help provide follow-up and long-term care to those who need it. It’s important to discuss disaster behavioral health roles and responsibilities with specific providers or organizations BEFORE a disaster if you plan on referring trauma victims. </a:t>
            </a:r>
          </a:p>
          <a:p>
            <a:pPr eaLnBrk="1" hangingPunct="1">
              <a:spcBef>
                <a:spcPct val="0"/>
              </a:spcBef>
            </a:pPr>
            <a:endParaRPr lang="en-US" altLang="en-US" dirty="0" smtClean="0"/>
          </a:p>
          <a:p>
            <a:pPr eaLnBrk="1" hangingPunct="1">
              <a:spcBef>
                <a:spcPct val="0"/>
              </a:spcBef>
            </a:pPr>
            <a:r>
              <a:rPr lang="en-US" altLang="en-US" dirty="0" smtClean="0"/>
              <a:t>Source:  Clayton, S., et. al, 2014</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https://www.pexels.com/photo/group-of-people-enjoying-music-concert-325521/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4178594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Many psychological stress symptoms stem from the early phases of a disaster. This brings us to our fourth call to action</a:t>
            </a:r>
            <a:r>
              <a:rPr lang="en-US" altLang="en-US" sz="1200" baseline="0" dirty="0" smtClean="0"/>
              <a:t> – communicate with intention</a:t>
            </a:r>
            <a:r>
              <a:rPr lang="en-US" altLang="en-US" sz="1200" dirty="0" smtClean="0"/>
              <a:t>.</a:t>
            </a:r>
            <a:r>
              <a:rPr lang="en-US" altLang="en-US" sz="1200" baseline="0" dirty="0" smtClean="0"/>
              <a:t> </a:t>
            </a:r>
            <a:r>
              <a:rPr lang="en-US" altLang="en-US" sz="1200" dirty="0" smtClean="0"/>
              <a:t>When people are in the throes of extreme distress and emotion, it is crucial that the services available to them be sensitive and interactional. Public health professionals can help limit the long-term negative psychological consequences and trauma of acute events by promoting a sense of safety, calm, collective efficacy, connectedness, and hope.</a:t>
            </a:r>
          </a:p>
          <a:p>
            <a:pPr eaLnBrk="1" hangingPunct="1">
              <a:spcBef>
                <a:spcPct val="0"/>
              </a:spcBef>
            </a:pPr>
            <a:endParaRPr lang="en-US" altLang="en-US" sz="1200" dirty="0" smtClean="0"/>
          </a:p>
          <a:p>
            <a:pPr eaLnBrk="1" hangingPunct="1">
              <a:spcBef>
                <a:spcPct val="0"/>
              </a:spcBef>
            </a:pPr>
            <a:r>
              <a:rPr lang="en-US" altLang="en-US" sz="1200" dirty="0" smtClean="0"/>
              <a:t>Outside of disasters, public health can reduce worry and anxiety by communicating about climate change strategically. Often, well-meaning attempts to create urgency about climate change and its health impacts rely on appeals to our fear of disasters or the certainty of dangerous health impacts. Unfortunately, this type of discussion around climate change can lead to denial, paralysis, or apathy – the opposite of the desired response. Focusing only on the terrible outcomes of climate change leaves people feeling overwhelmed and powerless. Instead, public health can share the anticipated health impacts of climate change and then follow with strategies for coping with those impacts. One strategy for effective climate communication that reduces the feelings of powerlessness is talking about climate change and climate action at a local level, which appeals to our sense of place. When talking about climate at the local level, audiences can recognize and relate to the changes being discussed. This removes some of the abstraction and fear associated with things we cannot understand and it allows us to discuss the actions that </a:t>
            </a:r>
            <a:r>
              <a:rPr lang="en-US" altLang="en-US" sz="1200" i="1" dirty="0" smtClean="0"/>
              <a:t>can</a:t>
            </a:r>
            <a:r>
              <a:rPr lang="en-US" altLang="en-US" sz="1200" dirty="0" smtClean="0"/>
              <a:t> be taken at the local level that will impact our immediate communities. </a:t>
            </a:r>
          </a:p>
          <a:p>
            <a:pPr eaLnBrk="1" hangingPunct="1">
              <a:spcBef>
                <a:spcPct val="0"/>
              </a:spcBef>
            </a:pPr>
            <a:endParaRPr lang="en-US" altLang="en-US" sz="1200" dirty="0" smtClean="0"/>
          </a:p>
          <a:p>
            <a:pPr eaLnBrk="1" hangingPunct="1">
              <a:spcBef>
                <a:spcPct val="0"/>
              </a:spcBef>
            </a:pPr>
            <a:endParaRPr lang="en-US" altLang="en-US" sz="1200" dirty="0" smtClean="0"/>
          </a:p>
          <a:p>
            <a:pPr eaLnBrk="1" hangingPunct="1">
              <a:spcBef>
                <a:spcPct val="0"/>
              </a:spcBef>
            </a:pPr>
            <a:r>
              <a:rPr lang="en-US" altLang="en-US" sz="1200" dirty="0" smtClean="0"/>
              <a:t>Source:  Clayton, S., et. al, 2014; </a:t>
            </a:r>
            <a:r>
              <a:rPr lang="en-US" altLang="en-US" sz="1200" dirty="0" err="1" smtClean="0"/>
              <a:t>Leiserowitz</a:t>
            </a:r>
            <a:r>
              <a:rPr lang="en-US" altLang="en-US" sz="1200" dirty="0" smtClean="0"/>
              <a:t>, A., et. al, 2014; </a:t>
            </a:r>
            <a:r>
              <a:rPr lang="en-US" altLang="en-US" sz="1200" dirty="0" err="1" smtClean="0"/>
              <a:t>Maibach</a:t>
            </a:r>
            <a:r>
              <a:rPr lang="en-US" altLang="en-US" sz="1200" dirty="0" smtClean="0"/>
              <a:t>, E., et al, 2011</a:t>
            </a:r>
          </a:p>
          <a:p>
            <a:pPr eaLnBrk="1" hangingPunct="1">
              <a:spcBef>
                <a:spcPct val="0"/>
              </a:spcBef>
            </a:pPr>
            <a:endParaRPr lang="en-US" altLang="en-US" dirty="0" smtClean="0"/>
          </a:p>
          <a:p>
            <a:pPr eaLnBrk="1" hangingPunct="1">
              <a:spcBef>
                <a:spcPct val="0"/>
              </a:spcBef>
            </a:pPr>
            <a:r>
              <a:rPr lang="en-US" altLang="en-US" dirty="0" smtClean="0"/>
              <a:t>Image: </a:t>
            </a:r>
            <a:r>
              <a:rPr lang="en-US" altLang="en-US" dirty="0" err="1" smtClean="0"/>
              <a:t>Pexels</a:t>
            </a:r>
            <a:r>
              <a:rPr lang="en-US" altLang="en-US" dirty="0" smtClean="0"/>
              <a:t>, https://www.pexels.com/photo/idea-bulb-paper-sketch-8704/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2844700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Outside of acute response and adaptation roles, public health can play an important role in helping </a:t>
            </a:r>
            <a:r>
              <a:rPr lang="en-US" altLang="en-US" sz="1200" b="1" dirty="0" smtClean="0"/>
              <a:t>advocate for a system of recovery and resilience in the face of climate change realities by promoting the positive mental health impacts of taking climate action</a:t>
            </a:r>
            <a:r>
              <a:rPr lang="en-US" altLang="en-US" sz="1200" dirty="0" smtClean="0"/>
              <a:t>. Emerging evidence shows that individuals who are actively involved in climate change adaptation or mitigation actions experience appreciable health and wellbeing benefit. While these psychological and environmental benefits don’t necessarily minimize distress, taking action to address the issue can buffer against distress.</a:t>
            </a:r>
          </a:p>
          <a:p>
            <a:pPr eaLnBrk="1" hangingPunct="1">
              <a:spcBef>
                <a:spcPct val="0"/>
              </a:spcBef>
            </a:pPr>
            <a:endParaRPr lang="en-US" altLang="en-US" sz="1200" dirty="0" smtClean="0"/>
          </a:p>
          <a:p>
            <a:pPr eaLnBrk="1" hangingPunct="1">
              <a:spcBef>
                <a:spcPct val="0"/>
              </a:spcBef>
            </a:pPr>
            <a:r>
              <a:rPr lang="en-US" altLang="en-US" sz="1200" dirty="0" smtClean="0"/>
              <a:t>In supporting a system of resilience, remember that health is not just the absence of disease, and wellbeing encompasses our ability to realize our potential, cope with normal stresses, work productively, and make community contributions. Public health can play two roles in supporting a system of resilience. The first role is to support climate mitigation efforts, which means taking on or supporting efforts that slow, stabilize or reverse climate change by reducing greenhouse gas emissions.  The second is to support our communities with adapting to climate change — anticipating and preparing for the effects of climate change and reducing the risk of negative health outcomes. This presents a great opportunity for us to examine the role we can play in the systems that support our wellbeing, including social networks and physical infrastructure; and to allocate resources and model behavior in regards to mitigation. Encourage activities that provide a sense of personal meaning and satisfaction — promote the positive health benefits of climate action like biking as a mode of transportation or choosing clean energy to reduce air quality impacts, and support a sense of control or contribution towards finding a solution to the problem. </a:t>
            </a:r>
          </a:p>
          <a:p>
            <a:pPr eaLnBrk="1" hangingPunct="1">
              <a:spcBef>
                <a:spcPct val="0"/>
              </a:spcBef>
            </a:pPr>
            <a:endParaRPr lang="en-US" altLang="en-US" sz="1200" dirty="0" smtClean="0"/>
          </a:p>
          <a:p>
            <a:pPr eaLnBrk="1" hangingPunct="1">
              <a:spcBef>
                <a:spcPct val="0"/>
              </a:spcBef>
            </a:pPr>
            <a:r>
              <a:rPr lang="en-US" altLang="en-US" sz="1200" dirty="0" smtClean="0"/>
              <a:t>Source:  </a:t>
            </a:r>
            <a:r>
              <a:rPr lang="en-US" altLang="en-US" sz="1200" dirty="0" err="1" smtClean="0"/>
              <a:t>Dodgen</a:t>
            </a:r>
            <a:r>
              <a:rPr lang="en-US" altLang="en-US" sz="1200" dirty="0" smtClean="0"/>
              <a:t>, et. al, 2016; WHO, 2014</a:t>
            </a:r>
          </a:p>
          <a:p>
            <a:pPr eaLnBrk="1" hangingPunct="1">
              <a:spcBef>
                <a:spcPct val="0"/>
              </a:spcBef>
            </a:pPr>
            <a:r>
              <a:rPr lang="en-US" altLang="en-US" sz="1200" dirty="0" smtClean="0"/>
              <a:t>Image source: </a:t>
            </a:r>
            <a:r>
              <a:rPr lang="en-US" altLang="en-US" sz="1200" dirty="0" err="1" smtClean="0"/>
              <a:t>Pexels</a:t>
            </a:r>
            <a:r>
              <a:rPr lang="en-US" altLang="en-US" sz="1200" dirty="0" smtClean="0"/>
              <a:t>, https://www.pexels.com/photo/green-green-terrace-terrace-garden-building-25431/</a:t>
            </a:r>
          </a:p>
          <a:p>
            <a:pPr eaLnBrk="1" hangingPunct="1">
              <a:spcBef>
                <a:spcPct val="0"/>
              </a:spcBef>
            </a:pPr>
            <a:endParaRPr lang="en-US" altLang="en-US" sz="120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824565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smtClean="0"/>
              <a:t>Last, but certainly not least, we should focus on equity in all that we do in the face of climate change and health. As discussed earlier, not everyone will experience climate change in the same way and this should be taken into account when developing programs and protocols that address climate and health impacts. Taking a health equity approach means matching resources and supports against need to facilitate the best outcome for all. This is not to be confused with equality, which treats everyone the same regardless of their starting point. To truly address health equity in the face of climate change and wellbeing, we cannot leave anyone behind. We need to actively shape our structures and systems of care, with the aim of granting fair and just access, by distributing resources according to areas and populations that may be more susceptible to negative impacts on wellbeing.</a:t>
            </a:r>
          </a:p>
          <a:p>
            <a:pPr eaLnBrk="1" hangingPunct="1">
              <a:spcBef>
                <a:spcPct val="0"/>
              </a:spcBef>
            </a:pPr>
            <a:endParaRPr lang="en-US" altLang="en-US" sz="1200" dirty="0" smtClean="0"/>
          </a:p>
          <a:p>
            <a:pPr eaLnBrk="1" hangingPunct="1">
              <a:spcBef>
                <a:spcPct val="0"/>
              </a:spcBef>
            </a:pPr>
            <a:r>
              <a:rPr lang="en-US" altLang="en-US" sz="1200" dirty="0" smtClean="0"/>
              <a:t>Source:  Clayton, S., et. al, 2014, MDH 2014</a:t>
            </a:r>
          </a:p>
          <a:p>
            <a:pPr eaLnBrk="1" hangingPunct="1">
              <a:spcBef>
                <a:spcPct val="0"/>
              </a:spcBef>
            </a:pPr>
            <a:r>
              <a:rPr lang="en-US" altLang="en-US" sz="1200" dirty="0" smtClean="0"/>
              <a:t>Image: MDH,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1656013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a:t>
            </a:r>
            <a:r>
              <a:rPr lang="en-US" baseline="0" dirty="0" smtClean="0"/>
              <a:t> as i</a:t>
            </a:r>
            <a:r>
              <a:rPr lang="en-US" dirty="0" smtClean="0"/>
              <a:t>ndividuals can play</a:t>
            </a:r>
            <a:r>
              <a:rPr lang="en-US" baseline="0" dirty="0" smtClean="0"/>
              <a:t> many roles in mitigating and </a:t>
            </a:r>
            <a:r>
              <a:rPr lang="en-US" b="0" dirty="0" smtClean="0"/>
              <a:t>adapting</a:t>
            </a:r>
            <a:r>
              <a:rPr lang="en-US" dirty="0" smtClean="0"/>
              <a:t> to</a:t>
            </a:r>
            <a:r>
              <a:rPr lang="en-US" baseline="0" dirty="0" smtClean="0"/>
              <a:t> </a:t>
            </a:r>
            <a:r>
              <a:rPr lang="en-US" dirty="0" smtClean="0"/>
              <a:t>climate change. The next slides list </a:t>
            </a:r>
            <a:r>
              <a:rPr lang="en-US" baseline="0" dirty="0" smtClean="0"/>
              <a:t>actions each of us can take to make a difference.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1058471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Energy production is one of the big three contributors to our changing climate because burning oil, coal, and natural gas to generate electric power puts a lot of GHGs into the air.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Windmill</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https://www.pexels.com/photo/road-street-desert-industry-477230/</a:t>
            </a:r>
            <a:endParaRPr lang="en-US" sz="1200" kern="1200" dirty="0" smtClean="0">
              <a:solidFill>
                <a:schemeClr val="tx1"/>
              </a:solidFill>
              <a:effectLst/>
              <a:latin typeface="NeueHaasGroteskText Std" panose="020B0504020202020204" pitchFamily="34" charset="0"/>
              <a:ea typeface="+mn-ea"/>
              <a:cs typeface="+mn-cs"/>
            </a:endParaRPr>
          </a:p>
          <a:p>
            <a:pPr lvl="0"/>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658845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a:t>
            </a:r>
            <a:r>
              <a:rPr lang="en-US" sz="1200" kern="1200" baseline="0" dirty="0" smtClean="0">
                <a:solidFill>
                  <a:schemeClr val="tx1"/>
                </a:solidFill>
                <a:effectLst/>
                <a:latin typeface="NeueHaasGroteskText Std" panose="020B0504020202020204" pitchFamily="34" charset="0"/>
                <a:ea typeface="+mn-ea"/>
                <a:cs typeface="+mn-cs"/>
              </a:rPr>
              <a:t> can</a:t>
            </a:r>
            <a:r>
              <a:rPr lang="en-US" sz="1200" kern="1200" dirty="0" smtClean="0">
                <a:solidFill>
                  <a:schemeClr val="tx1"/>
                </a:solidFill>
                <a:effectLst/>
                <a:latin typeface="NeueHaasGroteskText Std" panose="020B0504020202020204" pitchFamily="34" charset="0"/>
                <a:ea typeface="+mn-ea"/>
                <a:cs typeface="+mn-cs"/>
              </a:rPr>
              <a:t> each reduce the amount of GHG emissions we cause in</a:t>
            </a:r>
            <a:r>
              <a:rPr lang="en-US" sz="1200" kern="1200" baseline="0" dirty="0" smtClean="0">
                <a:solidFill>
                  <a:schemeClr val="tx1"/>
                </a:solidFill>
                <a:effectLst/>
                <a:latin typeface="NeueHaasGroteskText Std" panose="020B0504020202020204" pitchFamily="34" charset="0"/>
                <a:ea typeface="+mn-ea"/>
                <a:cs typeface="+mn-cs"/>
              </a:rPr>
              <a:t> a number of ways like</a:t>
            </a:r>
            <a:r>
              <a:rPr lang="en-US" sz="1200" kern="1200" dirty="0" smtClean="0">
                <a:solidFill>
                  <a:schemeClr val="tx1"/>
                </a:solidFill>
                <a:effectLst/>
                <a:latin typeface="NeueHaasGroteskText Std" panose="020B0504020202020204" pitchFamily="34" charset="0"/>
                <a:ea typeface="+mn-ea"/>
                <a:cs typeface="+mn-cs"/>
              </a:rPr>
              <a:t> using less energy to heat or cool homes (turning the temp up or down 2 degrees, adding insulation and weather stripping, planting trees for shade); using energy-efficient appliances and light bulbs; and reducing/reusing/recycling what we buy and use on a daily basis.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having all of us rely more on renewable energy sources like solar, wind, and biofuels and less on fossil fuel energy sources like oil, coal, and natural gas. As</a:t>
            </a:r>
            <a:r>
              <a:rPr lang="en-US" sz="1200" kern="1200" baseline="0" dirty="0" smtClean="0">
                <a:solidFill>
                  <a:schemeClr val="tx1"/>
                </a:solidFill>
                <a:effectLst/>
                <a:latin typeface="NeueHaasGroteskText Std" panose="020B0504020202020204" pitchFamily="34" charset="0"/>
                <a:ea typeface="+mn-ea"/>
                <a:cs typeface="+mn-cs"/>
              </a:rPr>
              <a:t> individuals, we </a:t>
            </a:r>
            <a:r>
              <a:rPr lang="en-US" sz="1200" kern="1200" dirty="0" smtClean="0">
                <a:solidFill>
                  <a:schemeClr val="tx1"/>
                </a:solidFill>
                <a:effectLst/>
                <a:latin typeface="NeueHaasGroteskText Std" panose="020B0504020202020204" pitchFamily="34" charset="0"/>
                <a:ea typeface="+mn-ea"/>
                <a:cs typeface="+mn-cs"/>
              </a:rPr>
              <a:t>can support public and private sector policy changes that lead to more renewable energy production. A policy example is Minnesota’s Next Generation Energy Act of 2007 that has achievable GHG reduction targets by 2025 and beyond.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Windmill</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https://www.pexels.com/photo/road-street-desert-industry-477230/</a:t>
            </a:r>
            <a:endParaRPr lang="en-US" sz="1200" kern="1200" dirty="0" smtClean="0">
              <a:solidFill>
                <a:schemeClr val="tx1"/>
              </a:solidFill>
              <a:effectLst/>
              <a:latin typeface="NeueHaasGroteskText Std" panose="020B0504020202020204" pitchFamily="34"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1156553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Transportation is the second biggest contributor to our changing climate because burning fuel to power vehicles emits a lot of GHGs into the air.</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Person biking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 Available online at: https://www.pexels.com/photo/person-wearing-black-and-gray-sleeveless-dress-riding-a-step-through-bicycle-521474/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274573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 can each reduce the amount of GHG emissions we cause by using transportation choices that burn less gasoline</a:t>
            </a:r>
            <a:r>
              <a:rPr lang="en-US" sz="1200" kern="1200" baseline="0" dirty="0" smtClean="0">
                <a:solidFill>
                  <a:schemeClr val="tx1"/>
                </a:solidFill>
                <a:effectLst/>
                <a:latin typeface="NeueHaasGroteskText Std" panose="020B0504020202020204" pitchFamily="34" charset="0"/>
                <a:ea typeface="+mn-ea"/>
                <a:cs typeface="+mn-cs"/>
              </a:rPr>
              <a:t> or </a:t>
            </a:r>
            <a:r>
              <a:rPr lang="en-US" sz="1200" kern="1200" dirty="0" smtClean="0">
                <a:solidFill>
                  <a:schemeClr val="tx1"/>
                </a:solidFill>
                <a:effectLst/>
                <a:latin typeface="NeueHaasGroteskText Std" panose="020B0504020202020204" pitchFamily="34" charset="0"/>
                <a:ea typeface="+mn-ea"/>
                <a:cs typeface="+mn-cs"/>
              </a:rPr>
              <a:t>diesel</a:t>
            </a:r>
            <a:r>
              <a:rPr lang="en-US" sz="1200" kern="1200" baseline="0" dirty="0" smtClean="0">
                <a:solidFill>
                  <a:schemeClr val="tx1"/>
                </a:solidFill>
                <a:effectLst/>
                <a:latin typeface="NeueHaasGroteskText Std" panose="020B0504020202020204" pitchFamily="34" charset="0"/>
                <a:ea typeface="+mn-ea"/>
                <a:cs typeface="+mn-cs"/>
              </a:rPr>
              <a:t> fuel </a:t>
            </a:r>
            <a:r>
              <a:rPr lang="en-US" sz="1200" kern="1200" dirty="0" smtClean="0">
                <a:solidFill>
                  <a:schemeClr val="tx1"/>
                </a:solidFill>
                <a:effectLst/>
                <a:latin typeface="NeueHaasGroteskText Std" panose="020B0504020202020204" pitchFamily="34" charset="0"/>
                <a:ea typeface="+mn-ea"/>
                <a:cs typeface="+mn-cs"/>
              </a:rPr>
              <a:t>like walking, biking, using transit, carpooling, and telecommuting when possible. Another option would be to drive an electric vehicle powered by wind or solar energy.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if we all have more transportation options that either burn less or don’t use any gasoline</a:t>
            </a:r>
            <a:r>
              <a:rPr lang="en-US" sz="1200" kern="1200" baseline="0" dirty="0" smtClean="0">
                <a:solidFill>
                  <a:schemeClr val="tx1"/>
                </a:solidFill>
                <a:effectLst/>
                <a:latin typeface="NeueHaasGroteskText Std" panose="020B0504020202020204" pitchFamily="34" charset="0"/>
                <a:ea typeface="+mn-ea"/>
                <a:cs typeface="+mn-cs"/>
              </a:rPr>
              <a:t> or </a:t>
            </a:r>
            <a:r>
              <a:rPr lang="en-US" sz="1200" kern="1200" dirty="0" smtClean="0">
                <a:solidFill>
                  <a:schemeClr val="tx1"/>
                </a:solidFill>
                <a:effectLst/>
                <a:latin typeface="NeueHaasGroteskText Std" panose="020B0504020202020204" pitchFamily="34" charset="0"/>
                <a:ea typeface="+mn-ea"/>
                <a:cs typeface="+mn-cs"/>
              </a:rPr>
              <a:t>diesel fuel. As individuals, we can support public and private sector policies like increasing gas and diesel</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mileage standards, incentivizing the production and purchase of electric vehicles, building more transit</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options where sufficient population</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density exists, and having policies that support telecommuting.</a:t>
            </a:r>
          </a:p>
          <a:p>
            <a:pPr lvl="0"/>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Person biking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 Available online at: https://www.pexels.com/photo/person-wearing-black-and-gray-sleeveless-dress-riding-a-step-through-bicycle-521474/</a:t>
            </a:r>
          </a:p>
          <a:p>
            <a:pPr lvl="0"/>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4060173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Agriculture is the third biggest contributor to GHG emissions because it takes a lot of energy to produce, process, and transport food.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Food</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https://www.pexels.com/photo/tomatoes-carrots-and-radish-on-the-top-of-the-table-196643/</a:t>
            </a:r>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296287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Actions to prevent the adverse health effects of climate change can be described as ‘adaptation efforts’ or ‘mitigation efforts.’ </a:t>
            </a:r>
          </a:p>
          <a:p>
            <a:pPr eaLnBrk="1" hangingPunct="1">
              <a:spcBef>
                <a:spcPct val="0"/>
              </a:spcBef>
            </a:pPr>
            <a:endParaRPr lang="en-US" altLang="en-US" dirty="0" smtClean="0"/>
          </a:p>
          <a:p>
            <a:pPr eaLnBrk="1" hangingPunct="1">
              <a:spcBef>
                <a:spcPct val="0"/>
              </a:spcBef>
            </a:pPr>
            <a:r>
              <a:rPr lang="en-US" altLang="en-US" dirty="0" smtClean="0"/>
              <a:t>Adapting to climate change means anticipating and preparing for the effects of climate change and reducing the associated health burden.</a:t>
            </a:r>
          </a:p>
          <a:p>
            <a:pPr eaLnBrk="1" hangingPunct="1">
              <a:spcBef>
                <a:spcPct val="0"/>
              </a:spcBef>
            </a:pPr>
            <a:endParaRPr lang="en-US" altLang="en-US" dirty="0" smtClean="0"/>
          </a:p>
          <a:p>
            <a:pPr eaLnBrk="1" hangingPunct="1">
              <a:spcBef>
                <a:spcPct val="0"/>
              </a:spcBef>
            </a:pPr>
            <a:r>
              <a:rPr lang="en-US" altLang="en-US" dirty="0" smtClean="0"/>
              <a:t>Mitigating climate change means taking on or supporting efforts that slow, stabilize or reverse climate change by reducing greenhouse gas emissions.</a:t>
            </a:r>
          </a:p>
          <a:p>
            <a:endParaRPr lang="en-US" dirty="0" smtClean="0"/>
          </a:p>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1852987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 can each reduce the amount of GHG emissions we cause by buying more locally grown foods, eating fewer processed foods and less meat, and even growing some of our own food.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if we all have access to foods that are produced, processed, and transported using less energy. As individuals, we can support public and private sector policies that incentivize foods produced with fewer chemicals, foods that</a:t>
            </a:r>
            <a:r>
              <a:rPr lang="en-US" sz="1200" kern="1200" baseline="0" dirty="0" smtClean="0">
                <a:solidFill>
                  <a:schemeClr val="tx1"/>
                </a:solidFill>
                <a:effectLst/>
                <a:latin typeface="NeueHaasGroteskText Std" panose="020B0504020202020204" pitchFamily="34" charset="0"/>
                <a:ea typeface="+mn-ea"/>
                <a:cs typeface="+mn-cs"/>
              </a:rPr>
              <a:t> are less processed and closer to their natural state</a:t>
            </a:r>
            <a:r>
              <a:rPr lang="en-US" sz="1200" kern="1200" dirty="0" smtClean="0">
                <a:solidFill>
                  <a:schemeClr val="tx1"/>
                </a:solidFill>
                <a:effectLst/>
                <a:latin typeface="NeueHaasGroteskText Std" panose="020B0504020202020204" pitchFamily="34" charset="0"/>
                <a:ea typeface="+mn-ea"/>
                <a:cs typeface="+mn-cs"/>
              </a:rPr>
              <a:t>, and foods that are transported shorter distances. </a:t>
            </a:r>
          </a:p>
          <a:p>
            <a:pPr lvl="0"/>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Food</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https://www.pexels.com/photo/tomatoes-carrots-and-radish-on-the-top-of-the-table-196643/</a:t>
            </a:r>
            <a:endParaRPr lang="en-US" sz="1200" kern="1200" dirty="0" smtClean="0">
              <a:solidFill>
                <a:schemeClr val="tx1"/>
              </a:solidFill>
              <a:effectLst/>
              <a:latin typeface="NeueHaasGroteskText Std" panose="020B0504020202020204" pitchFamily="34" charset="0"/>
              <a:ea typeface="+mn-ea"/>
              <a:cs typeface="+mn-cs"/>
            </a:endParaRPr>
          </a:p>
          <a:p>
            <a:pPr lvl="0"/>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1684594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To learn more about mental health and wellbeing in Minnesota, the </a:t>
            </a:r>
            <a:r>
              <a:rPr lang="en-US" sz="1100" baseline="0" dirty="0" smtClean="0"/>
              <a:t>MDH Mental Health Promotion Program, offers information and resources to help guide investments in mental health promotion and illness prevention work. Specific to our discussion of climate change and wellbeing is the Program’s monthly Learning Community.  </a:t>
            </a:r>
            <a:r>
              <a:rPr lang="en-US" sz="1100" b="0" i="0" kern="1200" dirty="0" smtClean="0">
                <a:solidFill>
                  <a:schemeClr val="tx1"/>
                </a:solidFill>
                <a:effectLst/>
                <a:latin typeface="NeueHaasGroteskText Std" panose="020B0504020202020204" pitchFamily="34" charset="0"/>
                <a:ea typeface="+mn-ea"/>
                <a:cs typeface="+mn-cs"/>
              </a:rPr>
              <a:t>The Mental Health Promotion Program leads a monthly Learning Community opportunity for anyone interested in building resilience</a:t>
            </a:r>
            <a:r>
              <a:rPr lang="en-US" sz="1100" b="0" i="0" kern="1200" baseline="0" dirty="0" smtClean="0">
                <a:solidFill>
                  <a:schemeClr val="tx1"/>
                </a:solidFill>
                <a:effectLst/>
                <a:latin typeface="NeueHaasGroteskText Std" panose="020B0504020202020204" pitchFamily="34" charset="0"/>
                <a:ea typeface="+mn-ea"/>
                <a:cs typeface="+mn-cs"/>
              </a:rPr>
              <a:t> and promoting mental wellbeing. The learning community is held the last Tuesday of each month from 10am to Noon and emphasizes community-based initiatives.</a:t>
            </a:r>
            <a:endParaRPr lang="en-US" sz="1100" b="0" i="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NeueHaasGroteskText Std" panose="020B0504020202020204" pitchFamily="34" charset="0"/>
                <a:ea typeface="+mn-ea"/>
                <a:cs typeface="+mn-cs"/>
              </a:rPr>
              <a:t>To find out</a:t>
            </a:r>
            <a:r>
              <a:rPr lang="en-US" sz="1100" b="0" i="0" kern="1200" baseline="0" dirty="0" smtClean="0">
                <a:solidFill>
                  <a:schemeClr val="tx1"/>
                </a:solidFill>
                <a:effectLst/>
                <a:latin typeface="NeueHaasGroteskText Std" panose="020B0504020202020204" pitchFamily="34" charset="0"/>
                <a:ea typeface="+mn-ea"/>
                <a:cs typeface="+mn-cs"/>
              </a:rPr>
              <a:t> more about the Learning Community or the MDH Mental Health Promotion Program, you can visit the link shown at the bottom of this slide or search for “mental health” through the MDH agency website.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4263851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4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3878512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4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413167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sz="140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4253052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4149659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3130238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3319505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60</a:t>
            </a:fld>
            <a:endParaRPr lang="en-US" dirty="0"/>
          </a:p>
        </p:txBody>
      </p:sp>
    </p:spTree>
    <p:extLst>
      <p:ext uri="{BB962C8B-B14F-4D97-AF65-F5344CB8AC3E}">
        <p14:creationId xmlns:p14="http://schemas.microsoft.com/office/powerpoint/2010/main" val="258829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So what’s happening with the climate in Minnesota? Recent climate change is resulting in warmer temperatures and changing precipitation. Most climate scientists attribute these changes to burning of fossil fuels, like coal and oil, that we use to produce energy for everyday use. This burning adds heat-trapping gases, such as carbon dioxide, into the air. These gases are called greenhouse gases. </a:t>
            </a:r>
          </a:p>
          <a:p>
            <a:endParaRPr lang="en-US" altLang="en-US" dirty="0" smtClean="0"/>
          </a:p>
          <a:p>
            <a:pPr eaLnBrk="1" hangingPunct="1"/>
            <a:r>
              <a:rPr lang="en-US" altLang="en-US" dirty="0" smtClean="0"/>
              <a:t>As this graphic shows, the rise in greenhouse gases is leading to increases in temperature and changes in precipitation. Minnesota is experiencing both of these climate changes. </a:t>
            </a:r>
          </a:p>
          <a:p>
            <a:pPr eaLnBrk="1" hangingPunct="1">
              <a:spcBef>
                <a:spcPct val="0"/>
              </a:spcBef>
            </a:pPr>
            <a:endParaRPr lang="en-US" altLang="en-US" dirty="0" smtClean="0"/>
          </a:p>
          <a:p>
            <a:pPr eaLnBrk="1" hangingPunct="1"/>
            <a:r>
              <a:rPr lang="en-US" altLang="en-US" dirty="0" smtClean="0"/>
              <a:t>Source: EQB, 2015; MDH, 2015; NASA, 2016</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470477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61</a:t>
            </a:fld>
            <a:endParaRPr lang="en-US" dirty="0"/>
          </a:p>
        </p:txBody>
      </p:sp>
    </p:spTree>
    <p:extLst>
      <p:ext uri="{BB962C8B-B14F-4D97-AF65-F5344CB8AC3E}">
        <p14:creationId xmlns:p14="http://schemas.microsoft.com/office/powerpoint/2010/main" val="21452094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62</a:t>
            </a:fld>
            <a:endParaRPr lang="en-US" dirty="0"/>
          </a:p>
        </p:txBody>
      </p:sp>
    </p:spTree>
    <p:extLst>
      <p:ext uri="{BB962C8B-B14F-4D97-AF65-F5344CB8AC3E}">
        <p14:creationId xmlns:p14="http://schemas.microsoft.com/office/powerpoint/2010/main" val="271457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One of the main</a:t>
            </a:r>
            <a:r>
              <a:rPr lang="en-US" altLang="en-US" baseline="0" dirty="0" smtClean="0"/>
              <a:t> effects of Minnesota’s changing climate is that </a:t>
            </a:r>
            <a:r>
              <a:rPr lang="en-US" altLang="en-US" b="1" u="sng" baseline="0" dirty="0" smtClean="0"/>
              <a:t>average</a:t>
            </a:r>
            <a:r>
              <a:rPr lang="en-US" altLang="en-US" baseline="0" dirty="0" smtClean="0"/>
              <a:t> temperatures are rising. </a:t>
            </a:r>
            <a:r>
              <a:rPr lang="en-US" altLang="en-US" dirty="0" smtClean="0"/>
              <a:t>Minnesota has gotten noticeably warmer, especially over the last few decades. This slide shows</a:t>
            </a:r>
            <a:r>
              <a:rPr lang="en-US" altLang="en-US" baseline="0" dirty="0" smtClean="0"/>
              <a:t> </a:t>
            </a:r>
            <a:r>
              <a:rPr lang="en-US" altLang="en-US" dirty="0" smtClean="0"/>
              <a:t>a shift in the rate of change of Minnesota’s annual average temperatures</a:t>
            </a:r>
            <a:r>
              <a:rPr lang="en-US" altLang="en-US" baseline="0" dirty="0" smtClean="0"/>
              <a:t>. The time frame is from 1895 to 2016, which is approximately the last 120 years. </a:t>
            </a:r>
          </a:p>
          <a:p>
            <a:endParaRPr lang="en-US" altLang="en-US" baseline="0" dirty="0" smtClean="0"/>
          </a:p>
          <a:p>
            <a:r>
              <a:rPr lang="en-US" altLang="en-US" baseline="0" dirty="0" smtClean="0"/>
              <a:t>The left side of the graph shows Minnesota temperatures for roughly the first 60 years, from 1895 to 1959, where t</a:t>
            </a:r>
            <a:r>
              <a:rPr lang="en-US" altLang="en-US" dirty="0" smtClean="0"/>
              <a:t>emperatures increased by about two-tenths</a:t>
            </a:r>
            <a:r>
              <a:rPr lang="en-US" altLang="en-US" baseline="0" dirty="0" smtClean="0"/>
              <a:t> of a degree </a:t>
            </a:r>
            <a:r>
              <a:rPr lang="en-US" altLang="en-US" dirty="0" smtClean="0"/>
              <a:t>Fahrenheit per decade.</a:t>
            </a:r>
            <a:r>
              <a:rPr lang="en-US" altLang="en-US" baseline="0" dirty="0" smtClean="0"/>
              <a:t> T</a:t>
            </a:r>
            <a:r>
              <a:rPr lang="en-US" altLang="en-US" dirty="0" smtClean="0"/>
              <a:t>he graph on the right side of the slide shows roughly the next 60 years, from 1960 to 2016, where Minnesota’s</a:t>
            </a:r>
            <a:r>
              <a:rPr lang="en-US" altLang="en-US" baseline="0" dirty="0" smtClean="0"/>
              <a:t> </a:t>
            </a:r>
            <a:r>
              <a:rPr lang="en-US" altLang="en-US" dirty="0" smtClean="0"/>
              <a:t>average</a:t>
            </a:r>
            <a:r>
              <a:rPr lang="en-US" altLang="en-US" baseline="0" dirty="0" smtClean="0"/>
              <a:t> temperature has accelerated to a rate of </a:t>
            </a:r>
            <a:r>
              <a:rPr lang="en-US" altLang="en-US" dirty="0" smtClean="0"/>
              <a:t>over a half of </a:t>
            </a:r>
            <a:r>
              <a:rPr lang="en-US" altLang="en-US" baseline="0" dirty="0" smtClean="0"/>
              <a:t>a degree </a:t>
            </a:r>
            <a:r>
              <a:rPr lang="en-US" altLang="en-US" dirty="0" smtClean="0"/>
              <a:t>Fahrenheit per decade.</a:t>
            </a:r>
            <a:r>
              <a:rPr lang="en-US" altLang="en-US" baseline="0" dirty="0" smtClean="0"/>
              <a:t> This would amount to an increase of 5 degrees </a:t>
            </a:r>
            <a:r>
              <a:rPr lang="en-US" altLang="en-US" dirty="0" smtClean="0"/>
              <a:t>Fahrenheit that we would experience by the end of this century – a significant accelerated</a:t>
            </a:r>
            <a:r>
              <a:rPr lang="en-US" altLang="en-US" baseline="0" dirty="0" smtClean="0"/>
              <a:t> rate</a:t>
            </a:r>
            <a:r>
              <a:rPr lang="en-US" altLang="en-US" dirty="0" smtClean="0"/>
              <a:t>.</a:t>
            </a:r>
            <a:r>
              <a:rPr lang="en-US" altLang="en-US" baseline="0" dirty="0" smtClean="0"/>
              <a:t> </a:t>
            </a:r>
          </a:p>
          <a:p>
            <a:endParaRPr lang="en-US"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smtClean="0"/>
          </a:p>
          <a:p>
            <a:endParaRPr lang="en-US" alt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10685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r>
              <a:rPr lang="en-US" dirty="0" smtClean="0"/>
              <a:t>These</a:t>
            </a:r>
            <a:r>
              <a:rPr lang="en-US" baseline="0" dirty="0" smtClean="0"/>
              <a:t> maps show temperature changes since the beginning of the record for different parts of the state, and for annual average, winter low, and summer high temperatures. </a:t>
            </a:r>
          </a:p>
          <a:p>
            <a:pPr defTabSz="985901">
              <a:defRPr/>
            </a:pPr>
            <a:r>
              <a:rPr lang="en-US" baseline="0" dirty="0" smtClean="0"/>
              <a:t>As seen on the previous slide, annual average temperatures are increasing; however, </a:t>
            </a:r>
            <a:r>
              <a:rPr lang="en-US" b="1" baseline="0" dirty="0" smtClean="0"/>
              <a:t>winter low temperatures </a:t>
            </a:r>
            <a:r>
              <a:rPr lang="en-US" baseline="0" dirty="0" smtClean="0"/>
              <a:t>are rising </a:t>
            </a:r>
            <a:r>
              <a:rPr lang="en-US" b="1" baseline="0" dirty="0" smtClean="0"/>
              <a:t>much faster </a:t>
            </a:r>
            <a:r>
              <a:rPr lang="en-US" baseline="0" dirty="0" smtClean="0"/>
              <a:t>than the annual average temperatures. In fact, much of the observed warming we are experiencing in Minnesota can be explained by the warming of our winter low temperatures. In general, we are now having warmer winters, less snow and more winter rain. </a:t>
            </a:r>
          </a:p>
          <a:p>
            <a:pPr defTabSz="985901">
              <a:defRPr/>
            </a:pPr>
            <a:endParaRPr lang="en-US" baseline="0" dirty="0" smtClean="0"/>
          </a:p>
          <a:p>
            <a:pPr defTabSz="985901">
              <a:defRPr/>
            </a:pPr>
            <a:r>
              <a:rPr lang="en-US" b="1" baseline="0" dirty="0" smtClean="0"/>
              <a:t>Summer high temperatures have risen slightly in the north, but have fallen in the middle and southern part of the state.</a:t>
            </a:r>
            <a:endParaRPr lang="en-US" altLang="en-US" dirty="0" smtClean="0"/>
          </a:p>
          <a:p>
            <a:pPr defTabSz="985901">
              <a:defRPr/>
            </a:pPr>
            <a:endParaRPr lang="en-US" baseline="0" dirty="0" smtClean="0"/>
          </a:p>
          <a:p>
            <a:pPr defTabSz="985901">
              <a:defRPr/>
            </a:pPr>
            <a:r>
              <a:rPr lang="en-US" baseline="0" dirty="0" smtClean="0"/>
              <a:t>And </a:t>
            </a:r>
            <a:r>
              <a:rPr lang="en-US" b="1" baseline="0" dirty="0" smtClean="0"/>
              <a:t>finally, </a:t>
            </a:r>
            <a:r>
              <a:rPr lang="en-US" baseline="0" dirty="0" smtClean="0"/>
              <a:t>the </a:t>
            </a:r>
            <a:r>
              <a:rPr lang="en-US" b="1" baseline="0" dirty="0" smtClean="0"/>
              <a:t>northern part of the state is warming faster than the southern part of the state</a:t>
            </a:r>
            <a:r>
              <a:rPr lang="en-US" baseline="0" dirty="0" smtClean="0"/>
              <a:t>. </a:t>
            </a:r>
            <a:r>
              <a:rPr lang="en-US" altLang="en-US" dirty="0" smtClean="0"/>
              <a:t>This is consistent with patterns seen across the Northern Hemisphere, where climate changes are occurring more rapidly at higher latitudes. </a:t>
            </a:r>
          </a:p>
          <a:p>
            <a:pPr defTabSz="985901">
              <a:defRPr/>
            </a:pPr>
            <a:endParaRPr lang="en-US" altLang="en-US" dirty="0" smtClean="0"/>
          </a:p>
          <a:p>
            <a:pPr defTabSz="985901">
              <a:defRPr/>
            </a:pPr>
            <a:r>
              <a:rPr lang="en-US" altLang="en-US" dirty="0" smtClean="0"/>
              <a:t>Source: Department</a:t>
            </a:r>
            <a:r>
              <a:rPr lang="en-US" altLang="en-US" baseline="0" dirty="0" smtClean="0"/>
              <a:t> of Natural Resources, 2017</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54098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Rising </a:t>
            </a:r>
            <a:r>
              <a:rPr lang="en-US" altLang="en-US" b="1" u="sng" dirty="0" smtClean="0"/>
              <a:t>winter</a:t>
            </a:r>
            <a:r>
              <a:rPr lang="en-US" altLang="en-US" baseline="0" dirty="0" smtClean="0"/>
              <a:t> </a:t>
            </a:r>
            <a:r>
              <a:rPr lang="en-US" altLang="en-US" dirty="0" smtClean="0"/>
              <a:t>temperatures</a:t>
            </a:r>
            <a:r>
              <a:rPr lang="en-US" altLang="en-US" baseline="0" dirty="0" smtClean="0"/>
              <a:t> are </a:t>
            </a:r>
            <a:r>
              <a:rPr lang="en-US" altLang="en-US" dirty="0" smtClean="0"/>
              <a:t>already causing substantial shifts in the environment. Maps of the plant hardiness zones from the US Department of Agriculture show what types of plants will survive well and where. Zones are based on the average annual minimum winter temperature over a 30-year period and each zone represents a 10-degree Fahrenheit increment of minimum temperatures.</a:t>
            </a:r>
          </a:p>
          <a:p>
            <a:pPr eaLnBrk="1" hangingPunct="1">
              <a:spcBef>
                <a:spcPct val="0"/>
              </a:spcBef>
            </a:pPr>
            <a:endParaRPr lang="en-US" altLang="en-US" dirty="0" smtClean="0"/>
          </a:p>
          <a:p>
            <a:pPr eaLnBrk="1" hangingPunct="1">
              <a:spcBef>
                <a:spcPct val="0"/>
              </a:spcBef>
            </a:pPr>
            <a:r>
              <a:rPr lang="en-US" altLang="en-US" dirty="0" smtClean="0"/>
              <a:t>The</a:t>
            </a:r>
            <a:r>
              <a:rPr lang="en-US" altLang="en-US" baseline="0" dirty="0" smtClean="0"/>
              <a:t> maps on this slide </a:t>
            </a:r>
            <a:r>
              <a:rPr lang="en-US" altLang="en-US" dirty="0" smtClean="0"/>
              <a:t>compare two points in recent times. T</a:t>
            </a:r>
            <a:r>
              <a:rPr lang="en-US" altLang="en-US" baseline="0" dirty="0" smtClean="0"/>
              <a:t>he map on the left is from 1</a:t>
            </a:r>
            <a:r>
              <a:rPr lang="en-US" altLang="en-US" dirty="0" smtClean="0"/>
              <a:t>990 and the map on the right</a:t>
            </a:r>
            <a:r>
              <a:rPr lang="en-US" altLang="en-US" baseline="0" dirty="0" smtClean="0"/>
              <a:t> is from 2015. Look closely at the changes in Minnesota over this 25-year period</a:t>
            </a:r>
            <a:r>
              <a:rPr lang="en-US" altLang="en-US" dirty="0" smtClean="0"/>
              <a:t>. In</a:t>
            </a:r>
            <a:r>
              <a:rPr lang="en-US" altLang="en-US" baseline="0" dirty="0" smtClean="0"/>
              <a:t> 1990, </a:t>
            </a:r>
            <a:r>
              <a:rPr lang="en-US" altLang="en-US" dirty="0" smtClean="0"/>
              <a:t>Minnesota was predominantly </a:t>
            </a:r>
            <a:r>
              <a:rPr lang="en-US" altLang="en-US" b="1" dirty="0" smtClean="0"/>
              <a:t>zone 3 </a:t>
            </a:r>
            <a:r>
              <a:rPr lang="en-US" altLang="en-US" dirty="0" smtClean="0"/>
              <a:t>in the northern half of the state and </a:t>
            </a:r>
            <a:r>
              <a:rPr lang="en-US" altLang="en-US" b="1" dirty="0" smtClean="0"/>
              <a:t>zone 4</a:t>
            </a:r>
            <a:r>
              <a:rPr lang="en-US" altLang="en-US" dirty="0" smtClean="0"/>
              <a:t> in the southern half of the state. By</a:t>
            </a:r>
            <a:r>
              <a:rPr lang="en-US" altLang="en-US" baseline="0" dirty="0" smtClean="0"/>
              <a:t> </a:t>
            </a:r>
            <a:r>
              <a:rPr lang="en-US" altLang="en-US" dirty="0" smtClean="0"/>
              <a:t>2015, these zones shifted north substantially, and in fact,</a:t>
            </a:r>
            <a:r>
              <a:rPr lang="en-US" altLang="en-US" baseline="0" dirty="0" smtClean="0"/>
              <a:t> zones historically associated with areas like southern Iowa have now arrived in southern Minnesota. </a:t>
            </a:r>
            <a:r>
              <a:rPr lang="en-US" altLang="en-US" dirty="0" smtClean="0"/>
              <a:t>Minnesota is now </a:t>
            </a:r>
            <a:r>
              <a:rPr lang="en-US" altLang="en-US" b="1" dirty="0" smtClean="0"/>
              <a:t>predominantly zone 4 </a:t>
            </a:r>
            <a:r>
              <a:rPr lang="en-US" altLang="en-US" dirty="0" smtClean="0"/>
              <a:t>across the </a:t>
            </a:r>
            <a:r>
              <a:rPr lang="en-US" altLang="en-US" b="1" dirty="0" smtClean="0"/>
              <a:t>majority</a:t>
            </a:r>
            <a:r>
              <a:rPr lang="en-US" altLang="en-US" dirty="0" smtClean="0"/>
              <a:t> of the state, </a:t>
            </a:r>
            <a:r>
              <a:rPr lang="en-US" altLang="en-US" b="1" dirty="0" smtClean="0"/>
              <a:t>AND zone 5 has now emerged</a:t>
            </a:r>
            <a:r>
              <a:rPr lang="en-US" altLang="en-US" dirty="0" smtClean="0"/>
              <a:t> in the far southern part of the state. </a:t>
            </a:r>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1004752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1/9/2018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1/9/2018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1/9/2018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1/9/2018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1/9/2018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1/9/2018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1/9/2018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1/9/2018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1/9/2018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1/9/2018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1/9/2018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1/9/2018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1/9/2018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1/9/2018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1/9/2018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1/9/2018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1/9/2018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1/9/2018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1/9/2018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1/9/2018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1/9/2018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1/9/2018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1/9/2018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1/9/2018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1/9/2018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1/9/2018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1/9/2018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1/9/2018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1/9/2018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1/9/2018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hyperlink" Target="https://health2016.globalchange.gov/" TargetMode="External"/><Relationship Id="rId2" Type="http://schemas.openxmlformats.org/officeDocument/2006/relationships/notesSlide" Target="../notesSlides/notesSlide52.xml"/><Relationship Id="rId1" Type="http://schemas.openxmlformats.org/officeDocument/2006/relationships/slideLayout" Target="../slideLayouts/slideLayout21.xml"/><Relationship Id="rId5" Type="http://schemas.openxmlformats.org/officeDocument/2006/relationships/hyperlink" Target="http://store.samhsa.gov/product/A-Public-Health-Approach-to-Prevention-of-Behavioral-Health-Conditions/SMA12-PHYDE051512" TargetMode="External"/><Relationship Id="rId4" Type="http://schemas.openxmlformats.org/officeDocument/2006/relationships/hyperlink" Target="http://www.cehd.umn.edu/fsos/projects/ambit/default.asp"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health.state.mn.us/oep/responsesystems/behavioral.html" TargetMode="External"/><Relationship Id="rId2" Type="http://schemas.openxmlformats.org/officeDocument/2006/relationships/notesSlide" Target="../notesSlides/notesSlide53.xml"/><Relationship Id="rId1" Type="http://schemas.openxmlformats.org/officeDocument/2006/relationships/slideLayout" Target="../slideLayouts/slideLayout21.xml"/><Relationship Id="rId5" Type="http://schemas.openxmlformats.org/officeDocument/2006/relationships/hyperlink" Target="http://www.nctsnet.org/content/pfa-mobile" TargetMode="External"/><Relationship Id="rId4" Type="http://schemas.openxmlformats.org/officeDocument/2006/relationships/hyperlink" Target="http://www.samhsa.gov/dtac/disaster-behavioral-health-resource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health.state.mn.us/divs/climatechange/docs/mnclimvulnreport.pdf" TargetMode="External"/><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openxmlformats.org/officeDocument/2006/relationships/hyperlink" Target="http://climateforhealth.org/lets-talk" TargetMode="External"/><Relationship Id="rId4" Type="http://schemas.openxmlformats.org/officeDocument/2006/relationships/hyperlink" Target="http://www.cdc.gov/climateandhealth/pubs/AssessingHealthVulnerabilitytoClimateChange.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8" Type="http://schemas.openxmlformats.org/officeDocument/2006/relationships/hyperlink" Target="https://doitgreen.org/topics/gardening/save-rainwater" TargetMode="External"/><Relationship Id="rId3" Type="http://schemas.openxmlformats.org/officeDocument/2006/relationships/hyperlink" Target="http://www.arborday.org/trees/climatechange/plantatree.cfm" TargetMode="External"/><Relationship Id="rId7" Type="http://schemas.openxmlformats.org/officeDocument/2006/relationships/hyperlink" Target="https://doitgreen.org/topics/climate-change/connection-between-recycling-and-global-warming" TargetMode="External"/><Relationship Id="rId2" Type="http://schemas.openxmlformats.org/officeDocument/2006/relationships/notesSlide" Target="../notesSlides/notesSlide56.xml"/><Relationship Id="rId1" Type="http://schemas.openxmlformats.org/officeDocument/2006/relationships/slideLayout" Target="../slideLayouts/slideLayout21.xml"/><Relationship Id="rId6" Type="http://schemas.openxmlformats.org/officeDocument/2006/relationships/hyperlink" Target="https://doitgreen.org/topics/food/eating-low-back-basics" TargetMode="External"/><Relationship Id="rId5" Type="http://schemas.openxmlformats.org/officeDocument/2006/relationships/hyperlink" Target="http://dx.doi.org/10.7930/J0TX3C9H" TargetMode="External"/><Relationship Id="rId4" Type="http://schemas.openxmlformats.org/officeDocument/2006/relationships/hyperlink" Target="https://ecoamerica.org/research"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oitgreen.org/topics/gardening/achieving-sustainable-lawn" TargetMode="External"/><Relationship Id="rId2" Type="http://schemas.openxmlformats.org/officeDocument/2006/relationships/notesSlide" Target="../notesSlides/notesSlide57.xml"/><Relationship Id="rId1" Type="http://schemas.openxmlformats.org/officeDocument/2006/relationships/slideLayout" Target="../slideLayouts/slideLayout21.xml"/><Relationship Id="rId5" Type="http://schemas.openxmlformats.org/officeDocument/2006/relationships/hyperlink" Target="http://climatecommunication.yale.edu/publications/public-perceptions-of-the-health-consequences-of-global-warming" TargetMode="External"/><Relationship Id="rId4" Type="http://schemas.openxmlformats.org/officeDocument/2006/relationships/hyperlink" Target="https://www.eqb.state.mn.us/content/climate-change"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nasa.gov/mission_pages/noaa-n/climate/climate_weather.html" TargetMode="External"/><Relationship Id="rId3" Type="http://schemas.openxmlformats.org/officeDocument/2006/relationships/hyperlink" Target="http://www.health.state.mn.us/divs/climatechange/docs/mnclimvulnreport.pdf" TargetMode="External"/><Relationship Id="rId7" Type="http://schemas.openxmlformats.org/officeDocument/2006/relationships/hyperlink" Target="http://www.mprnews.org/story/2012/08/25/regional/air-conditioning-global-warming" TargetMode="External"/><Relationship Id="rId2" Type="http://schemas.openxmlformats.org/officeDocument/2006/relationships/notesSlide" Target="../notesSlides/notesSlide58.xml"/><Relationship Id="rId1" Type="http://schemas.openxmlformats.org/officeDocument/2006/relationships/slideLayout" Target="../slideLayouts/slideLayout21.xml"/><Relationship Id="rId6" Type="http://schemas.openxmlformats.org/officeDocument/2006/relationships/hyperlink" Target="http://www.dnr.state.mn.us/climate/summaries_and_publications/mega_rain_events.html" TargetMode="External"/><Relationship Id="rId5" Type="http://schemas.openxmlformats.org/officeDocument/2006/relationships/hyperlink" Target="http://www.health.state.mn.us/oep/responsesystems/behavioral.html" TargetMode="External"/><Relationship Id="rId4" Type="http://schemas.openxmlformats.org/officeDocument/2006/relationships/hyperlink" Target="http://www.health.state.mn.us/divs/climatechange/docs/mnprofile2015.pdf" TargetMode="External"/><Relationship Id="rId9" Type="http://schemas.openxmlformats.org/officeDocument/2006/relationships/hyperlink" Target="http://climate.nasa.gov/caus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hyperlink" Target="http://www.xcelenergy.com/programs_and_rebates/residential_programs_and_rebates/renewable_energy_options_residential" TargetMode="External"/><Relationship Id="rId3" Type="http://schemas.openxmlformats.org/officeDocument/2006/relationships/hyperlink" Target="http://www.ncdc.noaa.gov/cag" TargetMode="External"/><Relationship Id="rId7" Type="http://schemas.openxmlformats.org/officeDocument/2006/relationships/hyperlink" Target="http://www.who.int/features/factfiles/mental_health/en" TargetMode="External"/><Relationship Id="rId2" Type="http://schemas.openxmlformats.org/officeDocument/2006/relationships/notesSlide" Target="../notesSlides/notesSlide59.xml"/><Relationship Id="rId1" Type="http://schemas.openxmlformats.org/officeDocument/2006/relationships/slideLayout" Target="../slideLayouts/slideLayout21.xml"/><Relationship Id="rId6" Type="http://schemas.openxmlformats.org/officeDocument/2006/relationships/hyperlink" Target="http://www.epa.gov/climatechange/what-you-can-do-home" TargetMode="External"/><Relationship Id="rId5" Type="http://schemas.openxmlformats.org/officeDocument/2006/relationships/hyperlink" Target="http://planthardiness.ars.usda.gov/" TargetMode="External"/><Relationship Id="rId4" Type="http://schemas.openxmlformats.org/officeDocument/2006/relationships/hyperlink" Target="http://www.int-res.com/articles/cr_oa/c047p123.pdf" TargetMode="External"/><Relationship Id="rId9" Type="http://schemas.openxmlformats.org/officeDocument/2006/relationships/hyperlink" Target="http://climate.umn.edu/climateChange/climateChangeObservedNu.htm"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pexels.com/photo/cold-alcohol-drink-glass-12591/" TargetMode="External"/><Relationship Id="rId3" Type="http://schemas.openxmlformats.org/officeDocument/2006/relationships/hyperlink" Target="https://www.pexels.com/photo/black-and-white-person-woman-girl-3351/" TargetMode="External"/><Relationship Id="rId7" Type="http://schemas.openxmlformats.org/officeDocument/2006/relationships/hyperlink" Target="https://pixabay.com/en/weather-temperature-hot-summer-120-1216041/" TargetMode="External"/><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hyperlink" Target="https://www.goodfreephotos.com/albums/united-states/louisiana/new-orleans/new-orleans-louisiana-after-the-flooding-of-hurricane-katrina.jpg" TargetMode="External"/><Relationship Id="rId5" Type="http://schemas.openxmlformats.org/officeDocument/2006/relationships/hyperlink" Target="https://www.pexels.com/photo/adult-black-and-white-close-up-couple-347988/" TargetMode="External"/><Relationship Id="rId10" Type="http://schemas.openxmlformats.org/officeDocument/2006/relationships/hyperlink" Target="https://pixabay.com/en/kids-commerce-hair-salon-family-2810999/" TargetMode="External"/><Relationship Id="rId4" Type="http://schemas.openxmlformats.org/officeDocument/2006/relationships/hyperlink" Target="https://img.thedailybeast.com/image/upload/d_placeholder_euli9k/dpr_2.0/c_limit,w_585/fl_lossy,q_auto/v1/galleries/2012/07/17/photos-of-the-midwest-drought/midwest-drought-dried-ground_uoea9r" TargetMode="External"/><Relationship Id="rId9" Type="http://schemas.openxmlformats.org/officeDocument/2006/relationships/hyperlink" Target="https://pixabay.com/en/anxiety-fear-stress-emotion-wooden-2019928/"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pixabay.com/en/homeless-beggar-sleeping-street-2182114/" TargetMode="External"/><Relationship Id="rId13" Type="http://schemas.openxmlformats.org/officeDocument/2006/relationships/hyperlink" Target="https://www.pexels.com/photo/idea-bulb-paper-sketch-8704/" TargetMode="External"/><Relationship Id="rId3" Type="http://schemas.openxmlformats.org/officeDocument/2006/relationships/hyperlink" Target="https://www.pexels.com/photo/adult-casual-collection-fashion-296881/" TargetMode="External"/><Relationship Id="rId7" Type="http://schemas.openxmlformats.org/officeDocument/2006/relationships/hyperlink" Target="https://www.pexels.com/photo/close-up-of-globe-335393/" TargetMode="External"/><Relationship Id="rId12" Type="http://schemas.openxmlformats.org/officeDocument/2006/relationships/hyperlink" Target="https://www.pexels.com/photo/group-of-people-enjoying-music-concert-325521/" TargetMode="External"/><Relationship Id="rId17" Type="http://schemas.openxmlformats.org/officeDocument/2006/relationships/hyperlink" Target="https://www.pexels.com/photo/tomatoes-carrots-and-radish-on-the-top-of-the-table-196643/" TargetMode="External"/><Relationship Id="rId2" Type="http://schemas.openxmlformats.org/officeDocument/2006/relationships/notesSlide" Target="../notesSlides/notesSlide61.xml"/><Relationship Id="rId16" Type="http://schemas.openxmlformats.org/officeDocument/2006/relationships/hyperlink" Target="https://www.pexels.com/photo/person-wearing-black-and-gray-sleeveless-dress-riding-a-step-through-bicycle-112588/" TargetMode="External"/><Relationship Id="rId1" Type="http://schemas.openxmlformats.org/officeDocument/2006/relationships/slideLayout" Target="../slideLayouts/slideLayout21.xml"/><Relationship Id="rId6" Type="http://schemas.openxmlformats.org/officeDocument/2006/relationships/hyperlink" Target="https://www.pexels.com/photo/woman-reading-book-in-grey-scale-photography-200390/" TargetMode="External"/><Relationship Id="rId11" Type="http://schemas.openxmlformats.org/officeDocument/2006/relationships/hyperlink" Target="https://www.pexels.com/photo/writing-notes-idea-class-7103/" TargetMode="External"/><Relationship Id="rId5" Type="http://schemas.openxmlformats.org/officeDocument/2006/relationships/hyperlink" Target="https://www.pexels.com/photo/adult-chair-concentration-furniture-299863/" TargetMode="External"/><Relationship Id="rId15" Type="http://schemas.openxmlformats.org/officeDocument/2006/relationships/hyperlink" Target="https://www.pexels.com/photo/road-street-desert-industry-932/" TargetMode="External"/><Relationship Id="rId10" Type="http://schemas.openxmlformats.org/officeDocument/2006/relationships/hyperlink" Target="https://www.pexels.com/photo/action-adult-affection-eldery-339620/" TargetMode="External"/><Relationship Id="rId4" Type="http://schemas.openxmlformats.org/officeDocument/2006/relationships/hyperlink" Target="https://www.pexels.com/photo/bridge-child-children-fashion-191034/" TargetMode="External"/><Relationship Id="rId9" Type="http://schemas.openxmlformats.org/officeDocument/2006/relationships/hyperlink" Target="https://www.pexels.com/photo/construction-worker-safety-danger-8159/" TargetMode="External"/><Relationship Id="rId14" Type="http://schemas.openxmlformats.org/officeDocument/2006/relationships/hyperlink" Target="https://www.pexels.com/photo/green-green-terrace-terrace-garden-building-2543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a:solidFill>
            <a:srgbClr val="FFC845"/>
          </a:solidFill>
        </p:spPr>
        <p:txBody>
          <a:bodyPr/>
          <a:lstStyle/>
          <a:p>
            <a:r>
              <a:rPr lang="en-US" dirty="0" smtClean="0">
                <a:solidFill>
                  <a:schemeClr val="bg1"/>
                </a:solidFill>
              </a:rPr>
              <a:t>Wellbeing</a:t>
            </a:r>
            <a:endParaRPr lang="en-US" dirty="0">
              <a:solidFill>
                <a:schemeClr val="bg1"/>
              </a:solidFill>
            </a:endParaRPr>
          </a:p>
        </p:txBody>
      </p:sp>
      <p:sp>
        <p:nvSpPr>
          <p:cNvPr id="8" name="Rectangle 7"/>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2" name="Text Placeholder 1"/>
          <p:cNvSpPr>
            <a:spLocks noGrp="1"/>
          </p:cNvSpPr>
          <p:nvPr>
            <p:ph type="body" sz="quarter" idx="14"/>
          </p:nvPr>
        </p:nvSpPr>
        <p:spPr>
          <a:xfrm>
            <a:off x="2706624" y="6095010"/>
            <a:ext cx="7260336" cy="668354"/>
          </a:xfrm>
        </p:spPr>
        <p:txBody>
          <a:bodyPr>
            <a:normAutofit/>
          </a:bodyPr>
          <a:lstStyle/>
          <a:p>
            <a:r>
              <a:rPr lang="en-US" dirty="0" smtClean="0"/>
              <a:t>Minnesota Climate &amp; Health Program </a:t>
            </a:r>
            <a:r>
              <a:rPr lang="en-US" dirty="0" smtClean="0">
                <a:solidFill>
                  <a:schemeClr val="accent2"/>
                </a:solidFill>
              </a:rPr>
              <a:t>|</a:t>
            </a:r>
            <a:r>
              <a:rPr lang="en-US" dirty="0" smtClean="0"/>
              <a:t> Environmental Impacts Analysis Unit</a:t>
            </a:r>
          </a:p>
          <a:p>
            <a:endParaRPr lang="en-US" dirty="0"/>
          </a:p>
        </p:txBody>
      </p:sp>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3" name="TextBox 2"/>
          <p:cNvSpPr txBox="1"/>
          <p:nvPr/>
        </p:nvSpPr>
        <p:spPr>
          <a:xfrm>
            <a:off x="11383618" y="185530"/>
            <a:ext cx="662609" cy="371061"/>
          </a:xfrm>
          <a:prstGeom prst="rect">
            <a:avLst/>
          </a:prstGeom>
          <a:noFill/>
        </p:spPr>
        <p:txBody>
          <a:bodyPr wrap="square" rtlCol="0">
            <a:spAutoFit/>
          </a:bodyPr>
          <a:lstStyle/>
          <a:p>
            <a:r>
              <a:rPr lang="en-US" b="1" dirty="0" smtClean="0">
                <a:solidFill>
                  <a:schemeClr val="bg1"/>
                </a:solidFill>
              </a:rPr>
              <a:t>2017</a:t>
            </a:r>
            <a:endParaRPr lang="en-US" b="1" dirty="0">
              <a:solidFill>
                <a:schemeClr val="bg1"/>
              </a:solidFill>
            </a:endParaRPr>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cxnSp>
        <p:nvCxnSpPr>
          <p:cNvPr id="10" name="Straight Connector 9"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97159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914400"/>
          </a:xfrm>
        </p:spPr>
        <p:txBody>
          <a:bodyPr/>
          <a:lstStyle/>
          <a:p>
            <a:pPr algn="l"/>
            <a:r>
              <a:rPr lang="en-US" dirty="0" smtClean="0"/>
              <a:t>PRECIPITATION – MORE EXTREME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cxnSp>
        <p:nvCxnSpPr>
          <p:cNvPr id="29" name="Straight Connector 28"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61253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033361" y="1415144"/>
            <a:ext cx="7120252" cy="529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2317359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HUMIDITY CHANGES</a:t>
            </a:r>
            <a:endParaRPr lang="en-US" dirty="0"/>
          </a:p>
        </p:txBody>
      </p:sp>
      <p:sp>
        <p:nvSpPr>
          <p:cNvPr id="3" name="Content Placeholder 2"/>
          <p:cNvSpPr>
            <a:spLocks noGrp="1"/>
          </p:cNvSpPr>
          <p:nvPr>
            <p:ph idx="1"/>
          </p:nvPr>
        </p:nvSpPr>
        <p:spPr>
          <a:xfrm>
            <a:off x="3859061" y="1459000"/>
            <a:ext cx="4473877" cy="636119"/>
          </a:xfrm>
        </p:spPr>
        <p:txBody>
          <a:bodyPr>
            <a:noAutofit/>
          </a:bodyPr>
          <a:lstStyle/>
          <a:p>
            <a:pPr algn="ctr">
              <a:lnSpc>
                <a:spcPct val="120000"/>
              </a:lnSpc>
              <a:spcBef>
                <a:spcPct val="0"/>
              </a:spcBef>
              <a:spcAft>
                <a:spcPts val="0"/>
              </a:spcAft>
              <a:buFontTx/>
              <a:buNone/>
            </a:pPr>
            <a:r>
              <a:rPr lang="en-US" altLang="en-US" sz="2000" b="1" dirty="0" smtClean="0">
                <a:solidFill>
                  <a:schemeClr val="accent1"/>
                </a:solidFill>
              </a:rPr>
              <a:t>Highest annual dew points at 6 p.m. CST</a:t>
            </a:r>
          </a:p>
          <a:p>
            <a:pPr algn="ctr">
              <a:lnSpc>
                <a:spcPct val="120000"/>
              </a:lnSpc>
              <a:spcBef>
                <a:spcPct val="0"/>
              </a:spcBef>
              <a:spcAft>
                <a:spcPts val="0"/>
              </a:spcAft>
              <a:buFontTx/>
              <a:buNone/>
            </a:pPr>
            <a:r>
              <a:rPr lang="en-US" altLang="en-US" sz="1400" dirty="0" smtClean="0">
                <a:solidFill>
                  <a:schemeClr val="accent1"/>
                </a:solidFill>
              </a:rPr>
              <a:t>Minneapolis – St. Paul, 1903-2015</a:t>
            </a:r>
            <a:endParaRPr lang="en-US" altLang="en-US" sz="1400" dirty="0">
              <a:solidFill>
                <a:schemeClr val="accent1"/>
              </a:solidFill>
            </a:endParaRPr>
          </a:p>
        </p:txBody>
      </p:sp>
      <p:pic>
        <p:nvPicPr>
          <p:cNvPr id="10" name="Picture 3" descr="Chart showing the highest annual dew points in Minneapolis-St. Paul from 1903-2015"/>
          <p:cNvPicPr>
            <a:picLocks noChangeAspect="1" noChangeArrowheads="1"/>
          </p:cNvPicPr>
          <p:nvPr/>
        </p:nvPicPr>
        <p:blipFill rotWithShape="1">
          <a:blip r:embed="rId3">
            <a:extLst>
              <a:ext uri="{28A0092B-C50C-407E-A947-70E740481C1C}">
                <a14:useLocalDpi xmlns:a14="http://schemas.microsoft.com/office/drawing/2010/main" val="0"/>
              </a:ext>
            </a:extLst>
          </a:blip>
          <a:srcRect l="483" t="12201" r="937" b="1616"/>
          <a:stretch/>
        </p:blipFill>
        <p:spPr bwMode="auto">
          <a:xfrm>
            <a:off x="2028027" y="2040881"/>
            <a:ext cx="7468264" cy="4680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cxnSp>
        <p:nvCxnSpPr>
          <p:cNvPr id="8" name="Straight Connector 7"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38527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t>Climate change in Minnesota</a:t>
            </a:r>
          </a:p>
          <a:p>
            <a:pPr marL="457200" indent="-457200">
              <a:spcAft>
                <a:spcPts val="0"/>
              </a:spcAft>
              <a:buFont typeface="+mj-lt"/>
              <a:buAutoNum type="arabicPeriod"/>
            </a:pPr>
            <a:r>
              <a:rPr lang="en-US" dirty="0" smtClean="0">
                <a:solidFill>
                  <a:srgbClr val="FFC845"/>
                </a:solidFill>
              </a:rPr>
              <a:t>The climate change and wellbeing connection</a:t>
            </a:r>
          </a:p>
          <a:p>
            <a:pPr marL="457200" indent="-457200">
              <a:spcAft>
                <a:spcPts val="0"/>
              </a:spcAft>
              <a:buFont typeface="+mj-lt"/>
              <a:buAutoNum type="arabicPeriod"/>
            </a:pPr>
            <a:r>
              <a:rPr lang="en-US" dirty="0" smtClean="0"/>
              <a:t>Meaningful action steps</a:t>
            </a:r>
          </a:p>
          <a:p>
            <a:pPr marL="457200" indent="-457200">
              <a:spcAft>
                <a:spcPts val="0"/>
              </a:spcAft>
              <a:buFont typeface="+mj-lt"/>
              <a:buAutoNum type="arabicPeriod"/>
            </a:pPr>
            <a:r>
              <a:rPr lang="en-US" dirty="0" smtClean="0"/>
              <a:t>Resources, data, and citations</a:t>
            </a:r>
          </a:p>
        </p:txBody>
      </p:sp>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2988772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AND HEALTH ARE LINKED</a:t>
            </a:r>
            <a:endParaRPr lang="en-US" dirty="0"/>
          </a:p>
        </p:txBody>
      </p:sp>
      <p:pic>
        <p:nvPicPr>
          <p:cNvPr id="7" name="Content Placeholder 6" descr="The rise in greenhouse gases is leading to increases in temperature and changes in precipitation. These changes are causing changes in air quality, weather patterns, water quality and quantity, and ecosystems which, in turn, are leading to more air pollution, extreme heat, floods &amp; drought, and ecosystem threats&#10;&#10;&#10;" title="Minnesota climate change graphic"/>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2020614" y="1513746"/>
            <a:ext cx="8150772" cy="5025166"/>
          </a:xfrm>
        </p:spPr>
      </p:pic>
      <p:cxnSp>
        <p:nvCxnSpPr>
          <p:cNvPr id="8" name="Straight Connector 7"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830545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AND HEALTH ARE LINKED</a:t>
            </a:r>
            <a:endParaRPr lang="en-US" dirty="0"/>
          </a:p>
        </p:txBody>
      </p:sp>
      <p:pic>
        <p:nvPicPr>
          <p:cNvPr id="11" name="Content Placeholder 10" title="Climate change graphic"/>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6974" r="23791"/>
          <a:stretch/>
        </p:blipFill>
        <p:spPr>
          <a:xfrm>
            <a:off x="663307" y="1647143"/>
            <a:ext cx="10865386" cy="4891769"/>
          </a:xfrm>
        </p:spPr>
      </p:pic>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240156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AND HEALTH ARE LINKED</a:t>
            </a:r>
            <a:endParaRPr lang="en-US" dirty="0"/>
          </a:p>
        </p:txBody>
      </p:sp>
      <p:pic>
        <p:nvPicPr>
          <p:cNvPr id="7" name="Content Placeholder 6" title="Climate change graphic"/>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50" b="38712"/>
          <a:stretch/>
        </p:blipFill>
        <p:spPr>
          <a:xfrm>
            <a:off x="-466754" y="914401"/>
            <a:ext cx="14691874" cy="6361882"/>
          </a:xfrm>
        </p:spPr>
      </p:pic>
      <p:sp>
        <p:nvSpPr>
          <p:cNvPr id="3" name="Rectangle 2" descr="White box" title="White box"/>
          <p:cNvSpPr/>
          <p:nvPr/>
        </p:nvSpPr>
        <p:spPr>
          <a:xfrm>
            <a:off x="6200768" y="5288398"/>
            <a:ext cx="527539" cy="65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2129781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AND HEALTH ARE LINKED</a:t>
            </a:r>
            <a:endParaRPr lang="en-US" dirty="0"/>
          </a:p>
        </p:txBody>
      </p:sp>
      <p:pic>
        <p:nvPicPr>
          <p:cNvPr id="5" name="Content Placeholder 4" title="Climate change graphic"/>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1" t="7161" r="181" b="42244"/>
          <a:stretch/>
        </p:blipFill>
        <p:spPr>
          <a:xfrm>
            <a:off x="265472" y="1318854"/>
            <a:ext cx="12562155" cy="4911219"/>
          </a:xfrm>
        </p:spPr>
      </p:pic>
      <p:pic>
        <p:nvPicPr>
          <p:cNvPr id="8" name="Content Placeholder 4" title="Climate change graphic"/>
          <p:cNvPicPr>
            <a:picLocks noChangeAspect="1"/>
          </p:cNvPicPr>
          <p:nvPr/>
        </p:nvPicPr>
        <p:blipFill rotWithShape="1">
          <a:blip r:embed="rId3" cstate="print">
            <a:extLst>
              <a:ext uri="{28A0092B-C50C-407E-A947-70E740481C1C}">
                <a14:useLocalDpi xmlns:a14="http://schemas.microsoft.com/office/drawing/2010/main" val="0"/>
              </a:ext>
            </a:extLst>
          </a:blip>
          <a:srcRect l="42421" t="57405" r="31984" b="35443"/>
          <a:stretch/>
        </p:blipFill>
        <p:spPr>
          <a:xfrm>
            <a:off x="5737122" y="6202896"/>
            <a:ext cx="3022984" cy="566409"/>
          </a:xfrm>
          <a:prstGeom prst="rect">
            <a:avLst/>
          </a:prstGeom>
        </p:spPr>
      </p:pic>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2844957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title="Sullen woman"/>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978" b="8978"/>
          <a:stretch>
            <a:fillRect/>
          </a:stretch>
        </p:blipFill>
        <p:spPr/>
      </p:pic>
      <p:sp>
        <p:nvSpPr>
          <p:cNvPr id="2" name="Title 1"/>
          <p:cNvSpPr>
            <a:spLocks noGrp="1"/>
          </p:cNvSpPr>
          <p:nvPr>
            <p:ph type="title"/>
          </p:nvPr>
        </p:nvSpPr>
        <p:spPr/>
        <p:txBody>
          <a:bodyPr>
            <a:normAutofit/>
          </a:bodyPr>
          <a:lstStyle/>
          <a:p>
            <a:pPr algn="l"/>
            <a:r>
              <a:rPr lang="en-US" dirty="0" smtClean="0"/>
              <a:t>HEALTH OUTCOMES: DISTRESS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800" dirty="0" smtClean="0"/>
              <a:t>Emotional reactions include: anxiety, depression, grief, helplessness, and resignation</a:t>
            </a:r>
            <a:endParaRPr lang="en-US" sz="2800" dirty="0"/>
          </a:p>
        </p:txBody>
      </p:sp>
    </p:spTree>
    <p:extLst>
      <p:ext uri="{BB962C8B-B14F-4D97-AF65-F5344CB8AC3E}">
        <p14:creationId xmlns:p14="http://schemas.microsoft.com/office/powerpoint/2010/main" val="855815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NOTICE</a:t>
            </a:r>
            <a:endParaRPr lang="en-US" dirty="0"/>
          </a:p>
        </p:txBody>
      </p:sp>
      <p:sp>
        <p:nvSpPr>
          <p:cNvPr id="3" name="Content Placeholder 2"/>
          <p:cNvSpPr>
            <a:spLocks noGrp="1"/>
          </p:cNvSpPr>
          <p:nvPr>
            <p:ph idx="1"/>
          </p:nvPr>
        </p:nvSpPr>
        <p:spPr>
          <a:xfrm>
            <a:off x="838200" y="3078051"/>
            <a:ext cx="10515600" cy="3098912"/>
          </a:xfrm>
        </p:spPr>
        <p:txBody>
          <a:bodyPr/>
          <a:lstStyle/>
          <a:p>
            <a:pPr marL="0" indent="0" algn="ctr">
              <a:buNone/>
            </a:pPr>
            <a:r>
              <a:rPr lang="en-US" dirty="0" smtClean="0"/>
              <a:t>The </a:t>
            </a:r>
            <a:r>
              <a:rPr lang="en-US" dirty="0" smtClean="0"/>
              <a:t>Minnesota Department of Health (MDH) developed this presentation based on scientific research published in peer-reviewed journals. References for information can be found in the relevant slides and/or at the end of the presentation.</a:t>
            </a:r>
            <a:endParaRPr lang="en-US" dirty="0"/>
          </a:p>
        </p:txBody>
      </p:sp>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130911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ome sweet home sign" title="Home sweet home sign"/>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313" b="15313"/>
          <a:stretch>
            <a:fillRect/>
          </a:stretch>
        </p:blipFill>
        <p:spPr/>
      </p:pic>
      <p:sp>
        <p:nvSpPr>
          <p:cNvPr id="2" name="Title 1"/>
          <p:cNvSpPr>
            <a:spLocks noGrp="1"/>
          </p:cNvSpPr>
          <p:nvPr>
            <p:ph type="title"/>
          </p:nvPr>
        </p:nvSpPr>
        <p:spPr/>
        <p:txBody>
          <a:bodyPr>
            <a:normAutofit/>
          </a:bodyPr>
          <a:lstStyle/>
          <a:p>
            <a:pPr algn="l"/>
            <a:r>
              <a:rPr lang="en-US" dirty="0" smtClean="0"/>
              <a:t>HEALTH OUTCOMES: DISTRESS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b="1" dirty="0" err="1" smtClean="0"/>
              <a:t>Solastalgia</a:t>
            </a:r>
            <a:r>
              <a:rPr lang="en-US" dirty="0" smtClean="0"/>
              <a:t> is characterized by a sense of distress or emotional pain felt when someone’s homeland is diminished or destroyed.</a:t>
            </a:r>
            <a:endParaRPr lang="en-US" dirty="0"/>
          </a:p>
        </p:txBody>
      </p:sp>
    </p:spTree>
    <p:extLst>
      <p:ext uri="{BB962C8B-B14F-4D97-AF65-F5344CB8AC3E}">
        <p14:creationId xmlns:p14="http://schemas.microsoft.com/office/powerpoint/2010/main" val="3777996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title="Brown and green fiel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9167" b="19167"/>
          <a:stretch>
            <a:fillRect/>
          </a:stretch>
        </p:blipFill>
        <p:spPr/>
      </p:pic>
      <p:sp>
        <p:nvSpPr>
          <p:cNvPr id="2" name="Title 1"/>
          <p:cNvSpPr>
            <a:spLocks noGrp="1"/>
          </p:cNvSpPr>
          <p:nvPr>
            <p:ph type="title"/>
          </p:nvPr>
        </p:nvSpPr>
        <p:spPr/>
        <p:txBody>
          <a:bodyPr>
            <a:normAutofit/>
          </a:bodyPr>
          <a:lstStyle/>
          <a:p>
            <a:pPr algn="l"/>
            <a:r>
              <a:rPr lang="en-US" dirty="0" smtClean="0"/>
              <a:t>HEALTH OUTCOMES: DISTRESS</a:t>
            </a:r>
            <a:endParaRPr lang="en-US" dirty="0"/>
          </a:p>
        </p:txBody>
      </p:sp>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dirty="0" smtClean="0"/>
              <a:t>The </a:t>
            </a:r>
            <a:r>
              <a:rPr lang="en-US" b="1" dirty="0" smtClean="0"/>
              <a:t>threat and perception </a:t>
            </a:r>
            <a:r>
              <a:rPr lang="en-US" dirty="0" smtClean="0"/>
              <a:t>of climate change can negatively impact a person’s level of distress and state of wellbeing.</a:t>
            </a:r>
            <a:endParaRPr lang="en-US" dirty="0"/>
          </a:p>
        </p:txBody>
      </p:sp>
    </p:spTree>
    <p:extLst>
      <p:ext uri="{BB962C8B-B14F-4D97-AF65-F5344CB8AC3E}">
        <p14:creationId xmlns:p14="http://schemas.microsoft.com/office/powerpoint/2010/main" val="2198068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DISTRESS</a:t>
            </a:r>
            <a:endParaRPr lang="en-US" dirty="0"/>
          </a:p>
        </p:txBody>
      </p:sp>
      <p:pic>
        <p:nvPicPr>
          <p:cNvPr id="7" name="Picture Placeholder 5" descr="Farmer looking at dry land" title="Farmer looking at dry land"/>
          <p:cNvPicPr>
            <a:picLocks noChangeAspect="1"/>
          </p:cNvPicPr>
          <p:nvPr/>
        </p:nvPicPr>
        <p:blipFill rotWithShape="1">
          <a:blip r:embed="rId3">
            <a:extLst>
              <a:ext uri="{28A0092B-C50C-407E-A947-70E740481C1C}">
                <a14:useLocalDpi xmlns:a14="http://schemas.microsoft.com/office/drawing/2010/main" val="0"/>
              </a:ext>
            </a:extLst>
          </a:blip>
          <a:srcRect t="3472" b="26608"/>
          <a:stretch/>
        </p:blipFill>
        <p:spPr>
          <a:xfrm>
            <a:off x="0" y="1212351"/>
            <a:ext cx="12197566" cy="5685754"/>
          </a:xfrm>
          <a:prstGeom prst="rect">
            <a:avLst/>
          </a:prstGeom>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dirty="0" smtClean="0"/>
              <a:t>Drought conditions disrupt livelihoods and has been linked to an increase of suicide among male farmers.</a:t>
            </a:r>
            <a:endParaRPr lang="en-US" dirty="0"/>
          </a:p>
        </p:txBody>
      </p:sp>
    </p:spTree>
    <p:extLst>
      <p:ext uri="{BB962C8B-B14F-4D97-AF65-F5344CB8AC3E}">
        <p14:creationId xmlns:p14="http://schemas.microsoft.com/office/powerpoint/2010/main" val="75122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RELATIONSHIP STRAIN</a:t>
            </a:r>
            <a:endParaRPr lang="en-US" dirty="0"/>
          </a:p>
        </p:txBody>
      </p:sp>
      <p:pic>
        <p:nvPicPr>
          <p:cNvPr id="5" name="Picture Placeholder 4" title="Happy coupl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dirty="0" smtClean="0"/>
              <a:t>Climate change can </a:t>
            </a:r>
            <a:r>
              <a:rPr lang="en-US" b="1" dirty="0" smtClean="0"/>
              <a:t>strain relationships</a:t>
            </a:r>
            <a:r>
              <a:rPr lang="en-US" dirty="0" smtClean="0"/>
              <a:t>, impacting how individuals interact with each other and within their communities.</a:t>
            </a:r>
            <a:endParaRPr lang="en-US" dirty="0"/>
          </a:p>
        </p:txBody>
      </p:sp>
    </p:spTree>
    <p:extLst>
      <p:ext uri="{BB962C8B-B14F-4D97-AF65-F5344CB8AC3E}">
        <p14:creationId xmlns:p14="http://schemas.microsoft.com/office/powerpoint/2010/main" val="3530369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RELATIONSHIP STRAIN</a:t>
            </a:r>
            <a:endParaRPr lang="en-US" dirty="0"/>
          </a:p>
        </p:txBody>
      </p:sp>
      <p:pic>
        <p:nvPicPr>
          <p:cNvPr id="9" name="Picture 3" descr="Damaged homes after hurricane Katrina" title="Damaged homes after hurricane Katrina"/>
          <p:cNvPicPr>
            <a:picLocks noChangeAspect="1"/>
          </p:cNvPicPr>
          <p:nvPr/>
        </p:nvPicPr>
        <p:blipFill rotWithShape="1">
          <a:blip r:embed="rId3" cstate="print">
            <a:extLst>
              <a:ext uri="{28A0092B-C50C-407E-A947-70E740481C1C}">
                <a14:useLocalDpi xmlns:a14="http://schemas.microsoft.com/office/drawing/2010/main" val="0"/>
              </a:ext>
            </a:extLst>
          </a:blip>
          <a:srcRect t="14841" b="13845"/>
          <a:stretch/>
        </p:blipFill>
        <p:spPr bwMode="auto">
          <a:xfrm>
            <a:off x="0" y="1192696"/>
            <a:ext cx="12192000" cy="56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dirty="0" smtClean="0"/>
              <a:t>When the physical home is damaged, it changes the dynamics of the social relationships inside. This change is often negative.</a:t>
            </a:r>
            <a:endParaRPr lang="en-US" dirty="0"/>
          </a:p>
        </p:txBody>
      </p:sp>
    </p:spTree>
    <p:extLst>
      <p:ext uri="{BB962C8B-B14F-4D97-AF65-F5344CB8AC3E}">
        <p14:creationId xmlns:p14="http://schemas.microsoft.com/office/powerpoint/2010/main" val="80661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RELATIONSHIP STRAIN</a:t>
            </a:r>
            <a:endParaRPr lang="en-US" dirty="0"/>
          </a:p>
        </p:txBody>
      </p:sp>
      <p:pic>
        <p:nvPicPr>
          <p:cNvPr id="6" name="Picture Placeholder 5" title="Thermomete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9102" b="19102"/>
          <a:stretch>
            <a:fillRect/>
          </a:stretch>
        </p:blipFill>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3200" dirty="0" smtClean="0"/>
              <a:t>As temperature rises, so does the potential for </a:t>
            </a:r>
            <a:r>
              <a:rPr lang="en-US" sz="3200" b="1" dirty="0" smtClean="0"/>
              <a:t>increased violence</a:t>
            </a:r>
            <a:endParaRPr lang="en-US" sz="3200" dirty="0"/>
          </a:p>
        </p:txBody>
      </p:sp>
    </p:spTree>
    <p:extLst>
      <p:ext uri="{BB962C8B-B14F-4D97-AF65-F5344CB8AC3E}">
        <p14:creationId xmlns:p14="http://schemas.microsoft.com/office/powerpoint/2010/main" val="4232474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SUBSTANCE ABUSE</a:t>
            </a:r>
            <a:endParaRPr lang="en-US" dirty="0"/>
          </a:p>
        </p:txBody>
      </p:sp>
      <p:pic>
        <p:nvPicPr>
          <p:cNvPr id="6" name="Picture Placeholder 4" descr="Alcoholic drink" title="Alcoholic drink"/>
          <p:cNvPicPr>
            <a:picLocks noChangeAspect="1"/>
          </p:cNvPicPr>
          <p:nvPr/>
        </p:nvPicPr>
        <p:blipFill rotWithShape="1">
          <a:blip r:embed="rId3" cstate="print">
            <a:extLst>
              <a:ext uri="{28A0092B-C50C-407E-A947-70E740481C1C}">
                <a14:useLocalDpi xmlns:a14="http://schemas.microsoft.com/office/drawing/2010/main" val="0"/>
              </a:ext>
            </a:extLst>
          </a:blip>
          <a:srcRect l="158" t="37340"/>
          <a:stretch/>
        </p:blipFill>
        <p:spPr>
          <a:xfrm>
            <a:off x="13063" y="1124494"/>
            <a:ext cx="12178937" cy="5733506"/>
          </a:xfrm>
          <a:prstGeom prst="rect">
            <a:avLst/>
          </a:prstGeom>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3200" dirty="0" smtClean="0"/>
              <a:t>Climate change can lead to increases in high-risk coping behaviors</a:t>
            </a:r>
            <a:endParaRPr lang="en-US" sz="3200" dirty="0"/>
          </a:p>
        </p:txBody>
      </p:sp>
    </p:spTree>
    <p:extLst>
      <p:ext uri="{BB962C8B-B14F-4D97-AF65-F5344CB8AC3E}">
        <p14:creationId xmlns:p14="http://schemas.microsoft.com/office/powerpoint/2010/main" val="1202392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PTSD</a:t>
            </a:r>
            <a:endParaRPr lang="en-US" dirty="0"/>
          </a:p>
        </p:txBody>
      </p:sp>
      <p:pic>
        <p:nvPicPr>
          <p:cNvPr id="6" name="Picture Placeholder 5" title="Scrabble tiles that spell &quot;anxiety&quot;"/>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29" b="30241"/>
          <a:stretch/>
        </p:blipFill>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2400" dirty="0"/>
              <a:t>W</a:t>
            </a:r>
            <a:r>
              <a:rPr lang="en-US" sz="2400" dirty="0" smtClean="0"/>
              <a:t>ell-being impacts of climate change, especially from extreme weather events, can lead to serious mental health consequences, such as </a:t>
            </a:r>
            <a:r>
              <a:rPr lang="en-US" sz="2400" b="1" dirty="0" smtClean="0"/>
              <a:t>Post-Traumatic Stress Disorder (PTSD)</a:t>
            </a:r>
            <a:endParaRPr lang="en-US" sz="2400" b="1" dirty="0"/>
          </a:p>
        </p:txBody>
      </p:sp>
    </p:spTree>
    <p:extLst>
      <p:ext uri="{BB962C8B-B14F-4D97-AF65-F5344CB8AC3E}">
        <p14:creationId xmlns:p14="http://schemas.microsoft.com/office/powerpoint/2010/main" val="28926848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HEALTH OUTCOMES: POST-TRAUMATIC GROWTH</a:t>
            </a:r>
            <a:endParaRPr lang="en-US" dirty="0"/>
          </a:p>
        </p:txBody>
      </p:sp>
      <p:pic>
        <p:nvPicPr>
          <p:cNvPr id="5" name="Picture Placeholder 4" descr="Happy family on a trail" title="Happy family on a trail"/>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527" b="23369"/>
          <a:stretch/>
        </p:blipFill>
        <p:spPr>
          <a:xfrm flipH="1">
            <a:off x="0" y="1192696"/>
            <a:ext cx="12192000" cy="6023108"/>
          </a:xfrm>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3200" dirty="0" smtClean="0"/>
              <a:t>Long-term trauma impacts are </a:t>
            </a:r>
            <a:r>
              <a:rPr lang="en-US" sz="3200" b="1" dirty="0" smtClean="0"/>
              <a:t>not inevitable</a:t>
            </a:r>
            <a:endParaRPr lang="en-US" sz="3200" b="1" dirty="0"/>
          </a:p>
        </p:txBody>
      </p:sp>
    </p:spTree>
    <p:extLst>
      <p:ext uri="{BB962C8B-B14F-4D97-AF65-F5344CB8AC3E}">
        <p14:creationId xmlns:p14="http://schemas.microsoft.com/office/powerpoint/2010/main" val="2428209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a:t>
            </a:r>
            <a:endParaRPr lang="en-US" dirty="0"/>
          </a:p>
        </p:txBody>
      </p:sp>
      <p:pic>
        <p:nvPicPr>
          <p:cNvPr id="6" name="Picture Placeholder 5" title="People standin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8053" b="8053"/>
          <a:stretch>
            <a:fillRect/>
          </a:stretch>
        </p:blipFill>
        <p:spPr/>
      </p:pic>
      <p:sp>
        <p:nvSpPr>
          <p:cNvPr id="4" name="Content Placeholder 3"/>
          <p:cNvSpPr>
            <a:spLocks noGrp="1"/>
          </p:cNvSpPr>
          <p:nvPr>
            <p:ph idx="1"/>
          </p:nvPr>
        </p:nvSpPr>
        <p:spPr/>
        <p:txBody>
          <a:bodyPr>
            <a:normAutofit/>
          </a:bodyPr>
          <a:lstStyle/>
          <a:p>
            <a:pPr marL="457200" indent="0">
              <a:spcAft>
                <a:spcPts val="0"/>
              </a:spcAft>
              <a:buClr>
                <a:schemeClr val="accent4"/>
              </a:buClr>
              <a:buNone/>
            </a:pPr>
            <a:r>
              <a:rPr lang="en-US" sz="4400" dirty="0" smtClean="0"/>
              <a:t>We are only as resilient as our </a:t>
            </a:r>
            <a:r>
              <a:rPr lang="en-US" sz="4400" b="1" dirty="0" smtClean="0"/>
              <a:t>most vulnerable citizens</a:t>
            </a:r>
            <a:endParaRPr lang="en-US" sz="4400" b="1" dirty="0"/>
          </a:p>
        </p:txBody>
      </p:sp>
    </p:spTree>
    <p:extLst>
      <p:ext uri="{BB962C8B-B14F-4D97-AF65-F5344CB8AC3E}">
        <p14:creationId xmlns:p14="http://schemas.microsoft.com/office/powerpoint/2010/main" val="2015080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rgbClr val="FFC845"/>
                </a:solidFill>
              </a:rPr>
              <a:t>Climate change in Minnesota</a:t>
            </a:r>
          </a:p>
          <a:p>
            <a:pPr marL="457200" indent="-457200">
              <a:spcAft>
                <a:spcPts val="0"/>
              </a:spcAft>
              <a:buFont typeface="+mj-lt"/>
              <a:buAutoNum type="arabicPeriod"/>
            </a:pPr>
            <a:r>
              <a:rPr lang="en-US" dirty="0" smtClean="0"/>
              <a:t>The climate change and wellbeing connection</a:t>
            </a:r>
          </a:p>
          <a:p>
            <a:pPr marL="457200" indent="-457200">
              <a:spcAft>
                <a:spcPts val="0"/>
              </a:spcAft>
              <a:buFont typeface="+mj-lt"/>
              <a:buAutoNum type="arabicPeriod"/>
            </a:pPr>
            <a:r>
              <a:rPr lang="en-US" dirty="0" smtClean="0"/>
              <a:t>Meaningful action steps</a:t>
            </a:r>
          </a:p>
          <a:p>
            <a:pPr marL="457200" indent="-457200">
              <a:spcAft>
                <a:spcPts val="0"/>
              </a:spcAft>
              <a:buFont typeface="+mj-lt"/>
              <a:buAutoNum type="arabicPeriod"/>
            </a:pPr>
            <a:r>
              <a:rPr lang="en-US" dirty="0" smtClean="0"/>
              <a:t>Resources, data, and citations</a:t>
            </a:r>
          </a:p>
        </p:txBody>
      </p:sp>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 CHILDREN</a:t>
            </a:r>
            <a:endParaRPr lang="en-US" dirty="0"/>
          </a:p>
        </p:txBody>
      </p:sp>
      <p:pic>
        <p:nvPicPr>
          <p:cNvPr id="5" name="Picture Placeholder 4" title="Young boy and girl holding hands"/>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12" t="3224" r="-112" b="27402"/>
          <a:stretch/>
        </p:blipFill>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2800" dirty="0" smtClean="0"/>
              <a:t>Children are at particular risk for distress and anxiety in the aftermath of an extreme event</a:t>
            </a:r>
            <a:endParaRPr lang="en-US" sz="2800" b="1" dirty="0"/>
          </a:p>
        </p:txBody>
      </p:sp>
    </p:spTree>
    <p:extLst>
      <p:ext uri="{BB962C8B-B14F-4D97-AF65-F5344CB8AC3E}">
        <p14:creationId xmlns:p14="http://schemas.microsoft.com/office/powerpoint/2010/main" val="288224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 WOMEN</a:t>
            </a:r>
            <a:endParaRPr lang="en-US" dirty="0"/>
          </a:p>
        </p:txBody>
      </p:sp>
      <p:pic>
        <p:nvPicPr>
          <p:cNvPr id="5" name="Picture Placeholder 4" title="Girl thinking at tabl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2800" dirty="0" smtClean="0"/>
              <a:t>Women have a </a:t>
            </a:r>
            <a:r>
              <a:rPr lang="en-US" sz="2800" b="1" dirty="0" smtClean="0"/>
              <a:t>higher prevalence </a:t>
            </a:r>
            <a:r>
              <a:rPr lang="en-US" sz="2800" dirty="0" smtClean="0"/>
              <a:t>of Post Traumatic Stress Disorder (PTSD) and other mental health disorders after disasters than men</a:t>
            </a:r>
            <a:endParaRPr lang="en-US" sz="2800" b="1" dirty="0"/>
          </a:p>
        </p:txBody>
      </p:sp>
    </p:spTree>
    <p:extLst>
      <p:ext uri="{BB962C8B-B14F-4D97-AF65-F5344CB8AC3E}">
        <p14:creationId xmlns:p14="http://schemas.microsoft.com/office/powerpoint/2010/main" val="2995192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 ELDERLY</a:t>
            </a:r>
            <a:endParaRPr lang="en-US" dirty="0"/>
          </a:p>
        </p:txBody>
      </p:sp>
      <p:pic>
        <p:nvPicPr>
          <p:cNvPr id="5" name="Picture Placeholder 4" title="Elderly woman reading book"/>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1787" b="18839"/>
          <a:stretch/>
        </p:blipFill>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2800" dirty="0" smtClean="0"/>
              <a:t>Elderly tend to have higher rates of </a:t>
            </a:r>
            <a:r>
              <a:rPr lang="en-US" sz="2800" b="1" dirty="0" smtClean="0"/>
              <a:t>untreated depression and physical ailments</a:t>
            </a:r>
            <a:r>
              <a:rPr lang="en-US" sz="2800" dirty="0" smtClean="0"/>
              <a:t> that contribute to their overall vulnerability</a:t>
            </a:r>
            <a:endParaRPr lang="en-US" sz="2800" b="1" dirty="0"/>
          </a:p>
        </p:txBody>
      </p:sp>
    </p:spTree>
    <p:extLst>
      <p:ext uri="{BB962C8B-B14F-4D97-AF65-F5344CB8AC3E}">
        <p14:creationId xmlns:p14="http://schemas.microsoft.com/office/powerpoint/2010/main" val="1974897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AT-RISK POPULATIONS: COMMUNITIES OF COLOR, IMMIGRANTS, LIMITED ENGLISH</a:t>
            </a:r>
            <a:endParaRPr lang="en-US" dirty="0"/>
          </a:p>
        </p:txBody>
      </p:sp>
      <p:pic>
        <p:nvPicPr>
          <p:cNvPr id="5" name="Picture Placeholder 4" title="Glob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2800" dirty="0"/>
              <a:t>Many live with factors that contribute to higher risk of poor wellbeing outcomes due to </a:t>
            </a:r>
            <a:br>
              <a:rPr lang="en-US" sz="2800" dirty="0"/>
            </a:br>
            <a:r>
              <a:rPr lang="en-US" sz="2800" dirty="0"/>
              <a:t>climate change</a:t>
            </a:r>
            <a:endParaRPr lang="en-US" sz="2800" b="1" dirty="0"/>
          </a:p>
        </p:txBody>
      </p:sp>
    </p:spTree>
    <p:extLst>
      <p:ext uri="{BB962C8B-B14F-4D97-AF65-F5344CB8AC3E}">
        <p14:creationId xmlns:p14="http://schemas.microsoft.com/office/powerpoint/2010/main" val="4240721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 HOMELESS</a:t>
            </a:r>
            <a:endParaRPr lang="en-US" dirty="0"/>
          </a:p>
        </p:txBody>
      </p:sp>
      <p:pic>
        <p:nvPicPr>
          <p:cNvPr id="11" name="Picture Placeholder 10" title="Homeless person sleepi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313" b="15313"/>
          <a:stretch>
            <a:fillRect/>
          </a:stretch>
        </p:blipFill>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2800" dirty="0" smtClean="0"/>
              <a:t>A combination of risk factors make people who are experiencing homelessness </a:t>
            </a:r>
            <a:r>
              <a:rPr lang="en-US" sz="2800" dirty="0"/>
              <a:t/>
            </a:r>
            <a:br>
              <a:rPr lang="en-US" sz="2800" dirty="0"/>
            </a:br>
            <a:r>
              <a:rPr lang="en-US" sz="2800" b="1" dirty="0" smtClean="0"/>
              <a:t>more at risk </a:t>
            </a:r>
            <a:r>
              <a:rPr lang="en-US" sz="2800" dirty="0" smtClean="0"/>
              <a:t>to the negative impacts of climate change</a:t>
            </a:r>
            <a:endParaRPr lang="en-US" sz="2800" b="1" dirty="0"/>
          </a:p>
        </p:txBody>
      </p:sp>
    </p:spTree>
    <p:extLst>
      <p:ext uri="{BB962C8B-B14F-4D97-AF65-F5344CB8AC3E}">
        <p14:creationId xmlns:p14="http://schemas.microsoft.com/office/powerpoint/2010/main" val="978104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 LGBTQ+</a:t>
            </a:r>
            <a:endParaRPr lang="en-US" dirty="0"/>
          </a:p>
        </p:txBody>
      </p:sp>
      <p:pic>
        <p:nvPicPr>
          <p:cNvPr id="11" name="Picture Placeholder 10" descr="Rainbow flag" title="Rainbow fla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24390" b="4878"/>
          <a:stretch/>
        </p:blipFill>
        <p:spPr>
          <a:xfrm>
            <a:off x="0" y="1192697"/>
            <a:ext cx="12225130" cy="5764694"/>
          </a:xfrm>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3000" dirty="0" smtClean="0"/>
              <a:t>LGBTQ+ youth make up 20-40% of youth experiencing homelessness</a:t>
            </a:r>
            <a:endParaRPr lang="en-US" sz="3000" b="1" dirty="0"/>
          </a:p>
        </p:txBody>
      </p:sp>
    </p:spTree>
    <p:extLst>
      <p:ext uri="{BB962C8B-B14F-4D97-AF65-F5344CB8AC3E}">
        <p14:creationId xmlns:p14="http://schemas.microsoft.com/office/powerpoint/2010/main" val="1659945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AT-RISK POPULATIONS: OCCUPATIONAL EXPOSURE</a:t>
            </a:r>
            <a:endParaRPr lang="en-US" dirty="0"/>
          </a:p>
        </p:txBody>
      </p:sp>
      <p:pic>
        <p:nvPicPr>
          <p:cNvPr id="6" name="Picture Placeholder 5" title="Construction worke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2122" b="18503"/>
          <a:stretch/>
        </p:blipFill>
        <p:spPr/>
      </p:pic>
      <p:sp>
        <p:nvSpPr>
          <p:cNvPr id="4" name="Content Placeholder 3"/>
          <p:cNvSpPr>
            <a:spLocks noGrp="1"/>
          </p:cNvSpPr>
          <p:nvPr>
            <p:ph idx="1"/>
          </p:nvPr>
        </p:nvSpPr>
        <p:spPr/>
        <p:txBody>
          <a:bodyPr>
            <a:noAutofit/>
          </a:bodyPr>
          <a:lstStyle/>
          <a:p>
            <a:pPr marL="457200" indent="0">
              <a:spcAft>
                <a:spcPts val="0"/>
              </a:spcAft>
              <a:buClr>
                <a:schemeClr val="accent4"/>
              </a:buClr>
              <a:buNone/>
            </a:pPr>
            <a:r>
              <a:rPr lang="en-US" sz="3200" dirty="0" smtClean="0"/>
              <a:t>Outdoor occupational groups are among the first to be exposed to the effects of climate change</a:t>
            </a:r>
            <a:endParaRPr lang="en-US" sz="3200" b="1" dirty="0"/>
          </a:p>
        </p:txBody>
      </p:sp>
    </p:spTree>
    <p:extLst>
      <p:ext uri="{BB962C8B-B14F-4D97-AF65-F5344CB8AC3E}">
        <p14:creationId xmlns:p14="http://schemas.microsoft.com/office/powerpoint/2010/main" val="36107224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t>Climate change in Minnesota</a:t>
            </a:r>
          </a:p>
          <a:p>
            <a:pPr marL="457200" indent="-457200">
              <a:spcAft>
                <a:spcPts val="0"/>
              </a:spcAft>
              <a:buFont typeface="+mj-lt"/>
              <a:buAutoNum type="arabicPeriod"/>
            </a:pPr>
            <a:r>
              <a:rPr lang="en-US" dirty="0" smtClean="0"/>
              <a:t>The climate change and wellbeing connection</a:t>
            </a:r>
          </a:p>
          <a:p>
            <a:pPr marL="457200" indent="-457200">
              <a:spcAft>
                <a:spcPts val="0"/>
              </a:spcAft>
              <a:buFont typeface="+mj-lt"/>
              <a:buAutoNum type="arabicPeriod"/>
            </a:pPr>
            <a:r>
              <a:rPr lang="en-US" dirty="0" smtClean="0">
                <a:solidFill>
                  <a:srgbClr val="FFC845"/>
                </a:solidFill>
              </a:rPr>
              <a:t>Meaningful action steps</a:t>
            </a:r>
          </a:p>
          <a:p>
            <a:pPr marL="457200" indent="-457200">
              <a:spcAft>
                <a:spcPts val="0"/>
              </a:spcAft>
              <a:buFont typeface="+mj-lt"/>
              <a:buAutoNum type="arabicPeriod"/>
            </a:pPr>
            <a:r>
              <a:rPr lang="en-US" dirty="0" smtClean="0"/>
              <a:t>Resources, data, and citations</a:t>
            </a:r>
          </a:p>
        </p:txBody>
      </p:sp>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2677142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title="Two people holding hands"/>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5" name="Title 4"/>
          <p:cNvSpPr>
            <a:spLocks noGrp="1"/>
          </p:cNvSpPr>
          <p:nvPr>
            <p:ph type="title"/>
          </p:nvPr>
        </p:nvSpPr>
        <p:spPr/>
        <p:txBody>
          <a:bodyPr/>
          <a:lstStyle/>
          <a:p>
            <a:r>
              <a:rPr lang="en-US" sz="4800" dirty="0" smtClean="0"/>
              <a:t>Integrate mental health and wellbeing considerations</a:t>
            </a:r>
            <a:endParaRPr lang="en-US" sz="4800" dirty="0"/>
          </a:p>
        </p:txBody>
      </p:sp>
    </p:spTree>
    <p:extLst>
      <p:ext uri="{BB962C8B-B14F-4D97-AF65-F5344CB8AC3E}">
        <p14:creationId xmlns:p14="http://schemas.microsoft.com/office/powerpoint/2010/main" val="8706331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title="Person writing not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429" b="2429"/>
          <a:stretch>
            <a:fillRect/>
          </a:stretch>
        </p:blipFill>
        <p:spPr/>
      </p:pic>
      <p:sp>
        <p:nvSpPr>
          <p:cNvPr id="5" name="Title 4"/>
          <p:cNvSpPr>
            <a:spLocks noGrp="1"/>
          </p:cNvSpPr>
          <p:nvPr>
            <p:ph type="title"/>
          </p:nvPr>
        </p:nvSpPr>
        <p:spPr/>
        <p:txBody>
          <a:bodyPr/>
          <a:lstStyle/>
          <a:p>
            <a:r>
              <a:rPr lang="en-US" sz="6600" dirty="0" smtClean="0"/>
              <a:t>Learn more to help more</a:t>
            </a:r>
            <a:endParaRPr lang="en-US" sz="6600" dirty="0"/>
          </a:p>
        </p:txBody>
      </p:sp>
    </p:spTree>
    <p:extLst>
      <p:ext uri="{BB962C8B-B14F-4D97-AF65-F5344CB8AC3E}">
        <p14:creationId xmlns:p14="http://schemas.microsoft.com/office/powerpoint/2010/main" val="3771807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600" b="1" dirty="0" smtClean="0"/>
              <a:t>Weather:</a:t>
            </a:r>
            <a:r>
              <a:rPr lang="en-US" sz="2600" dirty="0"/>
              <a:t> </a:t>
            </a:r>
            <a:r>
              <a:rPr lang="en-US" sz="2400" dirty="0" smtClean="0"/>
              <a:t/>
            </a:r>
            <a:br>
              <a:rPr lang="en-US" sz="2400" dirty="0" smtClean="0"/>
            </a:br>
            <a:r>
              <a:rPr lang="en-US" sz="2400" dirty="0" smtClean="0"/>
              <a:t>conditions of the atmosphere over a </a:t>
            </a:r>
            <a:r>
              <a:rPr lang="en-US" sz="2400" u="sng" dirty="0" smtClean="0"/>
              <a:t>short period of time</a:t>
            </a:r>
            <a:endParaRPr lang="en-US" sz="2400" b="1" u="sng" dirty="0" smtClean="0"/>
          </a:p>
        </p:txBody>
      </p:sp>
      <p:sp>
        <p:nvSpPr>
          <p:cNvPr id="5" name="Sun 4" descr="Sun" title="Sun"/>
          <p:cNvSpPr/>
          <p:nvPr/>
        </p:nvSpPr>
        <p:spPr>
          <a:xfrm>
            <a:off x="6337300" y="3096745"/>
            <a:ext cx="1651000" cy="1651000"/>
          </a:xfrm>
          <a:prstGeom prst="sun">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600" b="1" dirty="0" smtClean="0"/>
              <a:t>Climate: </a:t>
            </a:r>
            <a:r>
              <a:rPr lang="en-US" sz="2400" b="1" dirty="0" smtClean="0"/>
              <a:t/>
            </a:r>
            <a:br>
              <a:rPr lang="en-US" sz="2400" b="1" dirty="0" smtClean="0"/>
            </a:br>
            <a:r>
              <a:rPr lang="en-US" sz="2400" dirty="0" smtClean="0"/>
              <a:t>conditions of the atmosphere over </a:t>
            </a:r>
            <a:r>
              <a:rPr lang="en-US" sz="2400" u="sng" dirty="0" smtClean="0"/>
              <a:t>long periods of time</a:t>
            </a:r>
            <a:endParaRPr lang="en-US" sz="2400" b="1" u="sng" dirty="0"/>
          </a:p>
        </p:txBody>
      </p:sp>
      <p:sp>
        <p:nvSpPr>
          <p:cNvPr id="9" name="Slide Number Placeholder 8"/>
          <p:cNvSpPr>
            <a:spLocks noGrp="1"/>
          </p:cNvSpPr>
          <p:nvPr>
            <p:ph type="sldNum" sz="quarter" idx="12"/>
          </p:nvPr>
        </p:nvSpPr>
        <p:spPr/>
        <p:txBody>
          <a:bodyPr/>
          <a:lstStyle/>
          <a:p>
            <a:fld id="{48F63A3B-78C7-47BE-AE5E-E10140E04643}" type="slidenum">
              <a:rPr lang="en-US" smtClean="0"/>
              <a:t>4</a:t>
            </a:fld>
            <a:endParaRPr lang="en-US" dirty="0"/>
          </a:p>
        </p:txBody>
      </p:sp>
      <p:cxnSp>
        <p:nvCxnSpPr>
          <p:cNvPr id="12" name="Straight Connector 11"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02213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title="People sitting in community park"/>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385" b="281"/>
          <a:stretch/>
        </p:blipFill>
        <p:spPr/>
      </p:pic>
      <p:sp>
        <p:nvSpPr>
          <p:cNvPr id="5" name="Title 4"/>
          <p:cNvSpPr>
            <a:spLocks noGrp="1"/>
          </p:cNvSpPr>
          <p:nvPr>
            <p:ph type="title"/>
          </p:nvPr>
        </p:nvSpPr>
        <p:spPr/>
        <p:txBody>
          <a:bodyPr/>
          <a:lstStyle/>
          <a:p>
            <a:r>
              <a:rPr lang="en-US" sz="5400" dirty="0" smtClean="0"/>
              <a:t>Strengthen networks and build community</a:t>
            </a:r>
            <a:endParaRPr lang="en-US" sz="5400" dirty="0"/>
          </a:p>
        </p:txBody>
      </p:sp>
    </p:spTree>
    <p:extLst>
      <p:ext uri="{BB962C8B-B14F-4D97-AF65-F5344CB8AC3E}">
        <p14:creationId xmlns:p14="http://schemas.microsoft.com/office/powerpoint/2010/main" val="1912431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title="Scratch paper with notes and idea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986" b="7986"/>
          <a:stretch>
            <a:fillRect/>
          </a:stretch>
        </p:blipFill>
        <p:spPr/>
      </p:pic>
      <p:sp>
        <p:nvSpPr>
          <p:cNvPr id="6" name="Title 4"/>
          <p:cNvSpPr>
            <a:spLocks noGrp="1"/>
          </p:cNvSpPr>
          <p:nvPr>
            <p:ph type="title"/>
          </p:nvPr>
        </p:nvSpPr>
        <p:spPr>
          <a:xfrm>
            <a:off x="6146624" y="685800"/>
            <a:ext cx="5740576" cy="5486400"/>
          </a:xfrm>
        </p:spPr>
        <p:txBody>
          <a:bodyPr/>
          <a:lstStyle/>
          <a:p>
            <a:r>
              <a:rPr lang="en-US" sz="5400" dirty="0" smtClean="0"/>
              <a:t>Communicate with intention</a:t>
            </a:r>
            <a:endParaRPr lang="en-US" sz="5400" dirty="0"/>
          </a:p>
        </p:txBody>
      </p:sp>
    </p:spTree>
    <p:extLst>
      <p:ext uri="{BB962C8B-B14F-4D97-AF65-F5344CB8AC3E}">
        <p14:creationId xmlns:p14="http://schemas.microsoft.com/office/powerpoint/2010/main" val="3495219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riding bike" title="Person riding bike"/>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28" b="7728"/>
          <a:stretch>
            <a:fillRect/>
          </a:stretch>
        </p:blipFill>
        <p:spPr/>
      </p:pic>
      <p:sp>
        <p:nvSpPr>
          <p:cNvPr id="5" name="Title 4"/>
          <p:cNvSpPr>
            <a:spLocks noGrp="1"/>
          </p:cNvSpPr>
          <p:nvPr>
            <p:ph type="title"/>
          </p:nvPr>
        </p:nvSpPr>
        <p:spPr/>
        <p:txBody>
          <a:bodyPr/>
          <a:lstStyle/>
          <a:p>
            <a:r>
              <a:rPr lang="en-US" sz="5400" dirty="0" smtClean="0"/>
              <a:t>Support recovery and resilience</a:t>
            </a:r>
            <a:endParaRPr lang="en-US" sz="5400" dirty="0"/>
          </a:p>
        </p:txBody>
      </p:sp>
    </p:spTree>
    <p:extLst>
      <p:ext uri="{BB962C8B-B14F-4D97-AF65-F5344CB8AC3E}">
        <p14:creationId xmlns:p14="http://schemas.microsoft.com/office/powerpoint/2010/main" val="10892956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ree people standing and lookiing over a fence" title="Three people standing and looking over a fence"/>
          <p:cNvPicPr>
            <a:picLocks noChangeAspect="1"/>
          </p:cNvPicPr>
          <p:nvPr/>
        </p:nvPicPr>
        <p:blipFill rotWithShape="1">
          <a:blip r:embed="rId3" cstate="print">
            <a:extLst>
              <a:ext uri="{28A0092B-C50C-407E-A947-70E740481C1C}">
                <a14:useLocalDpi xmlns:a14="http://schemas.microsoft.com/office/drawing/2010/main" val="0"/>
              </a:ext>
            </a:extLst>
          </a:blip>
          <a:srcRect l="26543" t="36418" r="3606" b="3084"/>
          <a:stretch/>
        </p:blipFill>
        <p:spPr bwMode="auto">
          <a:xfrm>
            <a:off x="245658" y="2709080"/>
            <a:ext cx="6387153" cy="414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sz="5400" dirty="0" smtClean="0"/>
              <a:t>Focus on equity</a:t>
            </a:r>
            <a:endParaRPr lang="en-US" sz="5400" dirty="0"/>
          </a:p>
        </p:txBody>
      </p:sp>
    </p:spTree>
    <p:extLst>
      <p:ext uri="{BB962C8B-B14F-4D97-AF65-F5344CB8AC3E}">
        <p14:creationId xmlns:p14="http://schemas.microsoft.com/office/powerpoint/2010/main" val="642844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966237"/>
            <a:ext cx="10515600" cy="1340989"/>
          </a:xfrm>
        </p:spPr>
        <p:txBody>
          <a:bodyPr/>
          <a:lstStyle/>
          <a:p>
            <a:r>
              <a:rPr lang="en-US" sz="7200" dirty="0"/>
              <a:t>What can individuals do to address climate change?</a:t>
            </a:r>
            <a:br>
              <a:rPr lang="en-US" sz="7200" dirty="0"/>
            </a:b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44</a:t>
            </a:fld>
            <a:endParaRPr lang="en-US" dirty="0"/>
          </a:p>
        </p:txBody>
      </p:sp>
    </p:spTree>
    <p:extLst>
      <p:ext uri="{BB962C8B-B14F-4D97-AF65-F5344CB8AC3E}">
        <p14:creationId xmlns:p14="http://schemas.microsoft.com/office/powerpoint/2010/main" val="24310250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0" y="0"/>
            <a:ext cx="12192000" cy="6845300"/>
          </a:xfrm>
          <a:prstGeom prst="rect">
            <a:avLst/>
          </a:prstGeom>
        </p:spPr>
      </p:pic>
      <p:sp>
        <p:nvSpPr>
          <p:cNvPr id="11" name="Text Placeholder 10"/>
          <p:cNvSpPr>
            <a:spLocks noGrp="1"/>
          </p:cNvSpPr>
          <p:nvPr>
            <p:ph type="body" sz="quarter" idx="15"/>
          </p:nvPr>
        </p:nvSpPr>
        <p:spPr/>
        <p:txBody>
          <a:bodyPr/>
          <a:lstStyle/>
          <a:p>
            <a:r>
              <a:rPr lang="en-US" dirty="0">
                <a:solidFill>
                  <a:schemeClr val="accent1"/>
                </a:solidFill>
              </a:rPr>
              <a:t>1</a:t>
            </a:r>
          </a:p>
        </p:txBody>
      </p:sp>
      <p:sp>
        <p:nvSpPr>
          <p:cNvPr id="7" name="Title 6"/>
          <p:cNvSpPr>
            <a:spLocks noGrp="1"/>
          </p:cNvSpPr>
          <p:nvPr>
            <p:ph type="title"/>
          </p:nvPr>
        </p:nvSpPr>
        <p:spPr/>
        <p:txBody>
          <a:bodyPr/>
          <a:lstStyle/>
          <a:p>
            <a:r>
              <a:rPr lang="en-US" b="1" dirty="0" smtClean="0"/>
              <a:t>Energy</a:t>
            </a:r>
            <a:endParaRPr lang="en-US" b="1" dirty="0"/>
          </a:p>
        </p:txBody>
      </p:sp>
    </p:spTree>
    <p:extLst>
      <p:ext uri="{BB962C8B-B14F-4D97-AF65-F5344CB8AC3E}">
        <p14:creationId xmlns:p14="http://schemas.microsoft.com/office/powerpoint/2010/main" val="302579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ENERGY</a:t>
            </a:r>
            <a:endParaRPr lang="en-US" dirty="0"/>
          </a:p>
        </p:txBody>
      </p:sp>
      <p:pic>
        <p:nvPicPr>
          <p:cNvPr id="8" name="Picture 7" descr="Windmill" title="Windmill"/>
          <p:cNvPicPr>
            <a:picLocks noChangeAspect="1"/>
          </p:cNvPicPr>
          <p:nvPr/>
        </p:nvPicPr>
        <p:blipFill rotWithShape="1">
          <a:blip r:embed="rId3" cstate="print">
            <a:extLst>
              <a:ext uri="{28A0092B-C50C-407E-A947-70E740481C1C}">
                <a14:useLocalDpi xmlns:a14="http://schemas.microsoft.com/office/drawing/2010/main" val="0"/>
              </a:ext>
            </a:extLst>
          </a:blip>
          <a:srcRect l="-88" t="7982" b="8030"/>
          <a:stretch/>
        </p:blipFill>
        <p:spPr>
          <a:xfrm>
            <a:off x="-10758" y="-10759"/>
            <a:ext cx="12199172" cy="6863379"/>
          </a:xfrm>
          <a:prstGeom prst="rect">
            <a:avLst/>
          </a:prstGeom>
        </p:spPr>
      </p:pic>
      <p:sp>
        <p:nvSpPr>
          <p:cNvPr id="3" name="Content Placeholder 2"/>
          <p:cNvSpPr>
            <a:spLocks noGrp="1"/>
          </p:cNvSpPr>
          <p:nvPr>
            <p:ph sz="half" idx="1"/>
          </p:nvPr>
        </p:nvSpPr>
        <p:spPr>
          <a:xfrm>
            <a:off x="838200" y="828340"/>
            <a:ext cx="5181600" cy="5348624"/>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Individual Action</a:t>
            </a:r>
            <a:endParaRPr lang="en-US" sz="2800" b="1" dirty="0"/>
          </a:p>
          <a:p>
            <a:pPr>
              <a:spcAft>
                <a:spcPts val="0"/>
              </a:spcAft>
            </a:pPr>
            <a:r>
              <a:rPr lang="en-US" sz="2800" dirty="0">
                <a:latin typeface="Calibri Light" panose="020F0302020204030204" pitchFamily="34" charset="0"/>
                <a:cs typeface="Calibri Light" panose="020F0302020204030204" pitchFamily="34" charset="0"/>
              </a:rPr>
              <a:t>Use less energy to heat or cool homes</a:t>
            </a:r>
          </a:p>
          <a:p>
            <a:pPr>
              <a:spcAft>
                <a:spcPts val="0"/>
              </a:spcAft>
            </a:pPr>
            <a:r>
              <a:rPr lang="en-US" sz="2800" dirty="0">
                <a:latin typeface="Calibri Light" panose="020F0302020204030204" pitchFamily="34" charset="0"/>
                <a:cs typeface="Calibri Light" panose="020F0302020204030204" pitchFamily="34" charset="0"/>
              </a:rPr>
              <a:t>Use energy-efficient appliances and lightbulbs</a:t>
            </a:r>
          </a:p>
          <a:p>
            <a:pPr>
              <a:spcAft>
                <a:spcPts val="0"/>
              </a:spcAft>
            </a:pPr>
            <a:r>
              <a:rPr lang="en-US" sz="2800" dirty="0">
                <a:latin typeface="Calibri Light" panose="020F0302020204030204" pitchFamily="34" charset="0"/>
                <a:cs typeface="Calibri Light" panose="020F0302020204030204" pitchFamily="34" charset="0"/>
              </a:rPr>
              <a:t>Reduce, reuse, recycle what we buy and use on a daily basis</a:t>
            </a:r>
          </a:p>
          <a:p>
            <a:pPr marL="0" indent="0" algn="ctr">
              <a:buNone/>
            </a:pPr>
            <a:endParaRPr lang="en-US" sz="2800" dirty="0"/>
          </a:p>
        </p:txBody>
      </p:sp>
      <p:sp>
        <p:nvSpPr>
          <p:cNvPr id="4" name="Content Placeholder 3"/>
          <p:cNvSpPr>
            <a:spLocks noGrp="1"/>
          </p:cNvSpPr>
          <p:nvPr>
            <p:ph sz="half" idx="2"/>
          </p:nvPr>
        </p:nvSpPr>
        <p:spPr>
          <a:xfrm>
            <a:off x="6172200" y="828340"/>
            <a:ext cx="5181600" cy="5348623"/>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Collective Action</a:t>
            </a:r>
            <a:endParaRPr lang="en-US" sz="2800" b="1" dirty="0"/>
          </a:p>
          <a:p>
            <a:pPr>
              <a:spcAft>
                <a:spcPts val="0"/>
              </a:spcAft>
            </a:pPr>
            <a:r>
              <a:rPr lang="en-US" sz="2800" dirty="0">
                <a:latin typeface="Calibri Light" panose="020F0302020204030204" pitchFamily="34" charset="0"/>
                <a:cs typeface="Calibri Light" panose="020F0302020204030204" pitchFamily="34" charset="0"/>
              </a:rPr>
              <a:t>Use more renewable energy (solar, wind, and biofuels)</a:t>
            </a:r>
          </a:p>
          <a:p>
            <a:pPr>
              <a:spcAft>
                <a:spcPts val="0"/>
              </a:spcAft>
            </a:pPr>
            <a:r>
              <a:rPr lang="en-US" sz="2800" dirty="0">
                <a:latin typeface="Calibri Light" panose="020F0302020204030204" pitchFamily="34" charset="0"/>
                <a:cs typeface="Calibri Light" panose="020F0302020204030204" pitchFamily="34" charset="0"/>
              </a:rPr>
              <a:t>Use less fossil fuel energy (oil, coal, natural gas)</a:t>
            </a:r>
          </a:p>
          <a:p>
            <a:pPr>
              <a:spcAft>
                <a:spcPts val="0"/>
              </a:spcAft>
            </a:pPr>
            <a:r>
              <a:rPr lang="en-US" sz="2800" dirty="0">
                <a:latin typeface="Calibri Light" panose="020F0302020204030204" pitchFamily="34" charset="0"/>
                <a:cs typeface="Calibri Light" panose="020F0302020204030204" pitchFamily="34" charset="0"/>
              </a:rPr>
              <a:t>Support policy change for renewable energy </a:t>
            </a:r>
          </a:p>
          <a:p>
            <a:pPr marL="0" indent="0">
              <a:buNone/>
            </a:pP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46</a:t>
            </a:fld>
            <a:endParaRPr lang="en-US" dirty="0"/>
          </a:p>
        </p:txBody>
      </p:sp>
    </p:spTree>
    <p:extLst>
      <p:ext uri="{BB962C8B-B14F-4D97-AF65-F5344CB8AC3E}">
        <p14:creationId xmlns:p14="http://schemas.microsoft.com/office/powerpoint/2010/main" val="4215747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on bike" title="Person on bik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7" name="Title 6"/>
          <p:cNvSpPr>
            <a:spLocks noGrp="1"/>
          </p:cNvSpPr>
          <p:nvPr>
            <p:ph type="title"/>
          </p:nvPr>
        </p:nvSpPr>
        <p:spPr/>
        <p:txBody>
          <a:bodyPr/>
          <a:lstStyle/>
          <a:p>
            <a:r>
              <a:rPr lang="en-US" sz="4800" b="1" spc="-150" dirty="0" smtClean="0"/>
              <a:t>Transportation</a:t>
            </a:r>
            <a:endParaRPr lang="en-US" sz="4800" b="1" spc="-150" dirty="0"/>
          </a:p>
        </p:txBody>
      </p:sp>
      <p:sp>
        <p:nvSpPr>
          <p:cNvPr id="11" name="Text Placeholder 10"/>
          <p:cNvSpPr>
            <a:spLocks noGrp="1"/>
          </p:cNvSpPr>
          <p:nvPr>
            <p:ph type="body" sz="quarter" idx="15"/>
          </p:nvPr>
        </p:nvSpPr>
        <p:spPr/>
        <p:txBody>
          <a:bodyPr/>
          <a:lstStyle/>
          <a:p>
            <a:r>
              <a:rPr lang="en-US" dirty="0" smtClean="0">
                <a:solidFill>
                  <a:schemeClr val="accent1"/>
                </a:solidFill>
              </a:rPr>
              <a:t>2</a:t>
            </a:r>
            <a:endParaRPr lang="en-US" dirty="0">
              <a:solidFill>
                <a:schemeClr val="accent1"/>
              </a:solidFill>
            </a:endParaRPr>
          </a:p>
        </p:txBody>
      </p:sp>
    </p:spTree>
    <p:extLst>
      <p:ext uri="{BB962C8B-B14F-4D97-AF65-F5344CB8AC3E}">
        <p14:creationId xmlns:p14="http://schemas.microsoft.com/office/powerpoint/2010/main" val="14566185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Transportation</a:t>
            </a:r>
            <a:endParaRPr lang="en-US" dirty="0"/>
          </a:p>
        </p:txBody>
      </p:sp>
      <p:pic>
        <p:nvPicPr>
          <p:cNvPr id="8" name="Picture 7" descr="Person riding bike" title="Person riding bike"/>
          <p:cNvPicPr>
            <a:picLocks noChangeAspect="1"/>
          </p:cNvPicPr>
          <p:nvPr/>
        </p:nvPicPr>
        <p:blipFill rotWithShape="1">
          <a:blip r:embed="rId3" cstate="print">
            <a:extLst>
              <a:ext uri="{28A0092B-C50C-407E-A947-70E740481C1C}">
                <a14:useLocalDpi xmlns:a14="http://schemas.microsoft.com/office/drawing/2010/main" val="0"/>
              </a:ext>
            </a:extLst>
          </a:blip>
          <a:srcRect t="15613"/>
          <a:stretch/>
        </p:blipFill>
        <p:spPr>
          <a:xfrm>
            <a:off x="-26891" y="-21515"/>
            <a:ext cx="12218891" cy="6874136"/>
          </a:xfrm>
          <a:prstGeom prst="rect">
            <a:avLst/>
          </a:prstGeom>
        </p:spPr>
      </p:pic>
      <p:sp>
        <p:nvSpPr>
          <p:cNvPr id="3" name="Content Placeholder 2"/>
          <p:cNvSpPr>
            <a:spLocks noGrp="1"/>
          </p:cNvSpPr>
          <p:nvPr>
            <p:ph sz="half" idx="1"/>
          </p:nvPr>
        </p:nvSpPr>
        <p:spPr>
          <a:xfrm>
            <a:off x="838200" y="828340"/>
            <a:ext cx="5181600" cy="5348624"/>
          </a:xfrm>
          <a:solidFill>
            <a:schemeClr val="bg1">
              <a:alpha val="60000"/>
            </a:schemeClr>
          </a:solidFill>
        </p:spPr>
        <p:txBody>
          <a:bodyPr>
            <a:normAutofit/>
          </a:bodyPr>
          <a:lstStyle/>
          <a:p>
            <a:pPr marL="0" indent="0" algn="ctr">
              <a:spcAft>
                <a:spcPts val="0"/>
              </a:spcAft>
              <a:buNone/>
            </a:pPr>
            <a:endParaRPr lang="en-US" sz="4400" dirty="0"/>
          </a:p>
          <a:p>
            <a:pPr marL="0" indent="0" algn="ctr">
              <a:spcAft>
                <a:spcPts val="0"/>
              </a:spcAft>
              <a:buNone/>
            </a:pPr>
            <a:r>
              <a:rPr lang="en-US" sz="3900" b="1" dirty="0" smtClean="0"/>
              <a:t>Individual Action</a:t>
            </a:r>
            <a:endParaRPr lang="en-US" sz="3900" b="1" dirty="0"/>
          </a:p>
          <a:p>
            <a:pPr>
              <a:spcAft>
                <a:spcPts val="0"/>
              </a:spcAft>
            </a:pPr>
            <a:r>
              <a:rPr lang="en-US" sz="2800" dirty="0">
                <a:latin typeface="Calibri Light" panose="020F0302020204030204" pitchFamily="34" charset="0"/>
                <a:cs typeface="Calibri Light" panose="020F0302020204030204" pitchFamily="34" charset="0"/>
              </a:rPr>
              <a:t>Burn less gasoline or diesel fuel</a:t>
            </a:r>
          </a:p>
          <a:p>
            <a:pPr>
              <a:spcAft>
                <a:spcPts val="0"/>
              </a:spcAft>
            </a:pPr>
            <a:r>
              <a:rPr lang="en-US" sz="2800" dirty="0">
                <a:latin typeface="Calibri Light" panose="020F0302020204030204" pitchFamily="34" charset="0"/>
                <a:cs typeface="Calibri Light" panose="020F0302020204030204" pitchFamily="34" charset="0"/>
              </a:rPr>
              <a:t>Walk, bike, use transit, carpool, and telecommute when possible</a:t>
            </a:r>
          </a:p>
          <a:p>
            <a:pPr>
              <a:spcAft>
                <a:spcPts val="0"/>
              </a:spcAft>
            </a:pPr>
            <a:r>
              <a:rPr lang="en-US" sz="2800" dirty="0">
                <a:latin typeface="Calibri Light" panose="020F0302020204030204" pitchFamily="34" charset="0"/>
                <a:cs typeface="Calibri Light" panose="020F0302020204030204" pitchFamily="34" charset="0"/>
              </a:rPr>
              <a:t>Drive an electric vehicle (powered by wind or solar energy)</a:t>
            </a:r>
          </a:p>
          <a:p>
            <a:endParaRPr lang="en-US" sz="3600" dirty="0"/>
          </a:p>
        </p:txBody>
      </p:sp>
      <p:sp>
        <p:nvSpPr>
          <p:cNvPr id="4" name="Content Placeholder 3"/>
          <p:cNvSpPr>
            <a:spLocks noGrp="1"/>
          </p:cNvSpPr>
          <p:nvPr>
            <p:ph sz="half" idx="2"/>
          </p:nvPr>
        </p:nvSpPr>
        <p:spPr>
          <a:xfrm>
            <a:off x="6172200" y="828340"/>
            <a:ext cx="5181600" cy="5348623"/>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Collective Action</a:t>
            </a:r>
            <a:endParaRPr lang="en-US" sz="2800" b="1" dirty="0"/>
          </a:p>
          <a:p>
            <a:pPr>
              <a:spcAft>
                <a:spcPts val="0"/>
              </a:spcAft>
            </a:pPr>
            <a:r>
              <a:rPr lang="en-US" sz="2800" dirty="0">
                <a:latin typeface="Calibri Light" panose="020F0302020204030204" pitchFamily="34" charset="0"/>
                <a:cs typeface="Calibri Light" panose="020F0302020204030204" pitchFamily="34" charset="0"/>
              </a:rPr>
              <a:t>Support public and private sector policies</a:t>
            </a:r>
          </a:p>
          <a:p>
            <a:pPr lvl="1">
              <a:spcAft>
                <a:spcPts val="0"/>
              </a:spcAft>
            </a:pPr>
            <a:r>
              <a:rPr lang="en-US" sz="2800" dirty="0">
                <a:latin typeface="Calibri Light" panose="020F0302020204030204" pitchFamily="34" charset="0"/>
                <a:cs typeface="Calibri Light" panose="020F0302020204030204" pitchFamily="34" charset="0"/>
              </a:rPr>
              <a:t>To increase gas and diesel mileage standards</a:t>
            </a:r>
          </a:p>
          <a:p>
            <a:pPr lvl="1">
              <a:spcAft>
                <a:spcPts val="0"/>
              </a:spcAft>
            </a:pPr>
            <a:r>
              <a:rPr lang="en-US" sz="2800" dirty="0">
                <a:latin typeface="Calibri Light" panose="020F0302020204030204" pitchFamily="34" charset="0"/>
                <a:cs typeface="Calibri Light" panose="020F0302020204030204" pitchFamily="34" charset="0"/>
              </a:rPr>
              <a:t>Incentivize the production of electric vehicles</a:t>
            </a:r>
          </a:p>
          <a:p>
            <a:pPr lvl="1">
              <a:spcAft>
                <a:spcPts val="0"/>
              </a:spcAft>
            </a:pPr>
            <a:r>
              <a:rPr lang="en-US" sz="2800" dirty="0">
                <a:latin typeface="Calibri Light" panose="020F0302020204030204" pitchFamily="34" charset="0"/>
                <a:cs typeface="Calibri Light" panose="020F0302020204030204" pitchFamily="34" charset="0"/>
              </a:rPr>
              <a:t>Build more transit </a:t>
            </a:r>
            <a:r>
              <a:rPr lang="en-US" sz="2800" dirty="0" smtClean="0">
                <a:latin typeface="Calibri Light" panose="020F0302020204030204" pitchFamily="34" charset="0"/>
                <a:cs typeface="Calibri Light" panose="020F0302020204030204" pitchFamily="34" charset="0"/>
              </a:rPr>
              <a:t>options</a:t>
            </a:r>
            <a:endParaRPr lang="en-US" sz="2800" dirty="0">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48</a:t>
            </a:fld>
            <a:endParaRPr lang="en-US" dirty="0"/>
          </a:p>
        </p:txBody>
      </p:sp>
    </p:spTree>
    <p:extLst>
      <p:ext uri="{BB962C8B-B14F-4D97-AF65-F5344CB8AC3E}">
        <p14:creationId xmlns:p14="http://schemas.microsoft.com/office/powerpoint/2010/main" val="3959715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b="1" dirty="0" smtClean="0"/>
              <a:t>Agriculture</a:t>
            </a:r>
            <a:endParaRPr lang="en-US" sz="5400" b="1" dirty="0"/>
          </a:p>
        </p:txBody>
      </p:sp>
      <p:sp>
        <p:nvSpPr>
          <p:cNvPr id="11" name="Text Placeholder 10"/>
          <p:cNvSpPr>
            <a:spLocks noGrp="1"/>
          </p:cNvSpPr>
          <p:nvPr>
            <p:ph type="body" sz="quarter" idx="15"/>
          </p:nvPr>
        </p:nvSpPr>
        <p:spPr/>
        <p:txBody>
          <a:bodyPr/>
          <a:lstStyle/>
          <a:p>
            <a:r>
              <a:rPr lang="en-US" dirty="0" smtClean="0"/>
              <a:t>3</a:t>
            </a:r>
            <a:endParaRPr lang="en-US" dirty="0"/>
          </a:p>
        </p:txBody>
      </p:sp>
    </p:spTree>
    <p:extLst>
      <p:ext uri="{BB962C8B-B14F-4D97-AF65-F5344CB8AC3E}">
        <p14:creationId xmlns:p14="http://schemas.microsoft.com/office/powerpoint/2010/main" val="3108394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CLIMATE 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CLIMATE 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34962512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Agriculture</a:t>
            </a:r>
            <a:endParaRPr lang="en-US" dirty="0"/>
          </a:p>
        </p:txBody>
      </p:sp>
      <p:pic>
        <p:nvPicPr>
          <p:cNvPr id="8" name="Picture 7" descr="Tomatoes and carrots" title="Tomatoes and carrots"/>
          <p:cNvPicPr>
            <a:picLocks noChangeAspect="1"/>
          </p:cNvPicPr>
          <p:nvPr/>
        </p:nvPicPr>
        <p:blipFill rotWithShape="1">
          <a:blip r:embed="rId3" cstate="print">
            <a:extLst>
              <a:ext uri="{28A0092B-C50C-407E-A947-70E740481C1C}">
                <a14:useLocalDpi xmlns:a14="http://schemas.microsoft.com/office/drawing/2010/main" val="0"/>
              </a:ext>
            </a:extLst>
          </a:blip>
          <a:srcRect t="15569" b="-264"/>
          <a:stretch/>
        </p:blipFill>
        <p:spPr>
          <a:xfrm>
            <a:off x="0" y="-10759"/>
            <a:ext cx="12192000" cy="6884895"/>
          </a:xfrm>
          <a:prstGeom prst="rect">
            <a:avLst/>
          </a:prstGeom>
        </p:spPr>
      </p:pic>
      <p:sp>
        <p:nvSpPr>
          <p:cNvPr id="3" name="Content Placeholder 2"/>
          <p:cNvSpPr>
            <a:spLocks noGrp="1"/>
          </p:cNvSpPr>
          <p:nvPr>
            <p:ph sz="half" idx="1"/>
          </p:nvPr>
        </p:nvSpPr>
        <p:spPr>
          <a:xfrm>
            <a:off x="838200" y="828340"/>
            <a:ext cx="5181600" cy="5348624"/>
          </a:xfrm>
          <a:solidFill>
            <a:schemeClr val="bg1">
              <a:alpha val="60000"/>
            </a:schemeClr>
          </a:solidFill>
        </p:spPr>
        <p:txBody>
          <a:bodyPr>
            <a:normAutofit/>
          </a:bodyPr>
          <a:lstStyle/>
          <a:p>
            <a:pPr marL="0" indent="0" algn="ctr">
              <a:spcAft>
                <a:spcPts val="0"/>
              </a:spcAft>
              <a:buNone/>
            </a:pPr>
            <a:endParaRPr lang="en-US" sz="4400" dirty="0"/>
          </a:p>
          <a:p>
            <a:pPr marL="0" indent="0" algn="ctr">
              <a:spcAft>
                <a:spcPts val="0"/>
              </a:spcAft>
              <a:buNone/>
            </a:pPr>
            <a:r>
              <a:rPr lang="en-US" sz="3900" b="1" dirty="0" smtClean="0"/>
              <a:t>Individual Action</a:t>
            </a:r>
            <a:endParaRPr lang="en-US" sz="3900" b="1" dirty="0"/>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Buy more locally grown foods</a:t>
            </a:r>
            <a:endParaRPr lang="en-US" sz="2800" dirty="0" smtClean="0">
              <a:effectLst/>
              <a:latin typeface="Calibri Light" panose="020F0302020204030204" pitchFamily="34" charset="0"/>
              <a:cs typeface="Calibri Light" panose="020F0302020204030204" pitchFamily="34" charset="0"/>
            </a:endParaRPr>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Eat fewer processed foods and less meat</a:t>
            </a:r>
            <a:endParaRPr lang="en-US" sz="2800" dirty="0" smtClean="0">
              <a:effectLst/>
              <a:latin typeface="Calibri Light" panose="020F0302020204030204" pitchFamily="34" charset="0"/>
              <a:cs typeface="Calibri Light" panose="020F0302020204030204" pitchFamily="34" charset="0"/>
            </a:endParaRPr>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Grow some of our own food</a:t>
            </a:r>
            <a:endParaRPr lang="en-US" sz="2800" dirty="0" smtClean="0">
              <a:effectLst/>
              <a:latin typeface="Calibri Light" panose="020F0302020204030204" pitchFamily="34" charset="0"/>
              <a:cs typeface="Calibri Light" panose="020F0302020204030204" pitchFamily="34" charset="0"/>
            </a:endParaRPr>
          </a:p>
          <a:p>
            <a:endParaRPr lang="en-US" sz="3600" dirty="0"/>
          </a:p>
        </p:txBody>
      </p:sp>
      <p:sp>
        <p:nvSpPr>
          <p:cNvPr id="4" name="Content Placeholder 3"/>
          <p:cNvSpPr>
            <a:spLocks noGrp="1"/>
          </p:cNvSpPr>
          <p:nvPr>
            <p:ph sz="half" idx="2"/>
          </p:nvPr>
        </p:nvSpPr>
        <p:spPr>
          <a:xfrm>
            <a:off x="6172200" y="828340"/>
            <a:ext cx="5181600" cy="5348623"/>
          </a:xfrm>
          <a:solidFill>
            <a:schemeClr val="bg1">
              <a:alpha val="60000"/>
            </a:schemeClr>
          </a:solidFill>
        </p:spPr>
        <p:txBody>
          <a:bodyPr/>
          <a:lstStyle/>
          <a:p>
            <a:pPr marL="0" indent="0" algn="ctr">
              <a:spcAft>
                <a:spcPts val="0"/>
              </a:spcAft>
              <a:buNone/>
            </a:pPr>
            <a:endParaRPr lang="en-US" sz="3600" b="1" dirty="0" smtClean="0"/>
          </a:p>
          <a:p>
            <a:pPr marL="0" indent="0" algn="ctr">
              <a:spcAft>
                <a:spcPts val="0"/>
              </a:spcAft>
              <a:buNone/>
            </a:pPr>
            <a:r>
              <a:rPr lang="en-US" sz="3600" b="1" dirty="0" smtClean="0"/>
              <a:t>Collective Action</a:t>
            </a:r>
            <a:endParaRPr lang="en-US" sz="2800" b="1" dirty="0"/>
          </a:p>
          <a:p>
            <a:pPr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Support policies that incentivize:</a:t>
            </a:r>
            <a:endParaRPr lang="en-US" sz="2800" dirty="0" smtClean="0">
              <a:effectLst/>
              <a:latin typeface="Calibri Light" panose="020F0302020204030204" pitchFamily="34" charset="0"/>
              <a:cs typeface="Calibri Light" panose="020F0302020204030204" pitchFamily="34" charset="0"/>
            </a:endParaRPr>
          </a:p>
          <a:p>
            <a:pPr lvl="1"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Foods produced with fewer chemicals</a:t>
            </a:r>
            <a:endParaRPr lang="en-US" sz="2800" dirty="0" smtClean="0">
              <a:effectLst/>
              <a:latin typeface="Calibri Light" panose="020F0302020204030204" pitchFamily="34" charset="0"/>
              <a:cs typeface="Calibri Light" panose="020F0302020204030204" pitchFamily="34" charset="0"/>
            </a:endParaRPr>
          </a:p>
          <a:p>
            <a:pPr lvl="1"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Food that are less processed</a:t>
            </a:r>
            <a:endParaRPr lang="en-US" sz="2800" dirty="0" smtClean="0">
              <a:effectLst/>
              <a:latin typeface="Calibri Light" panose="020F0302020204030204" pitchFamily="34" charset="0"/>
              <a:cs typeface="Calibri Light" panose="020F0302020204030204" pitchFamily="34" charset="0"/>
            </a:endParaRPr>
          </a:p>
          <a:p>
            <a:pPr lvl="1" rtl="0" eaLnBrk="1" latinLnBrk="0" hangingPunct="1"/>
            <a:r>
              <a:rPr lang="en-US" sz="2800" kern="1200" dirty="0" smtClean="0">
                <a:solidFill>
                  <a:schemeClr val="tx1"/>
                </a:solidFill>
                <a:effectLst/>
                <a:latin typeface="Calibri Light" panose="020F0302020204030204" pitchFamily="34" charset="0"/>
                <a:cs typeface="Calibri Light" panose="020F0302020204030204" pitchFamily="34" charset="0"/>
              </a:rPr>
              <a:t>Food that are transported shorter distances</a:t>
            </a:r>
            <a:endParaRPr lang="en-US" sz="2800" dirty="0">
              <a:effectLst/>
              <a:latin typeface="Calibri Light" panose="020F0302020204030204" pitchFamily="34" charset="0"/>
              <a:cs typeface="Calibri Light" panose="020F0302020204030204" pitchFamily="34" charset="0"/>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50</a:t>
            </a:fld>
            <a:endParaRPr lang="en-US" dirty="0"/>
          </a:p>
        </p:txBody>
      </p:sp>
    </p:spTree>
    <p:extLst>
      <p:ext uri="{BB962C8B-B14F-4D97-AF65-F5344CB8AC3E}">
        <p14:creationId xmlns:p14="http://schemas.microsoft.com/office/powerpoint/2010/main" val="4108436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97" y="691882"/>
            <a:ext cx="3521927" cy="2734914"/>
          </a:xfrm>
        </p:spPr>
        <p:txBody>
          <a:bodyPr/>
          <a:lstStyle/>
          <a:p>
            <a:r>
              <a:rPr lang="en-US" dirty="0" smtClean="0">
                <a:solidFill>
                  <a:schemeClr val="bg1"/>
                </a:solidFill>
              </a:rPr>
              <a:t>MDH </a:t>
            </a:r>
            <a:br>
              <a:rPr lang="en-US" dirty="0" smtClean="0">
                <a:solidFill>
                  <a:schemeClr val="bg1"/>
                </a:solidFill>
              </a:rPr>
            </a:br>
            <a:r>
              <a:rPr lang="en-US" dirty="0" smtClean="0">
                <a:solidFill>
                  <a:schemeClr val="bg1"/>
                </a:solidFill>
              </a:rPr>
              <a:t>Mental Health Promotion</a:t>
            </a:r>
            <a:br>
              <a:rPr lang="en-US" dirty="0" smtClean="0">
                <a:solidFill>
                  <a:schemeClr val="bg1"/>
                </a:solidFill>
              </a:rPr>
            </a:br>
            <a:r>
              <a:rPr lang="en-US" dirty="0" smtClean="0">
                <a:solidFill>
                  <a:schemeClr val="bg1"/>
                </a:solidFill>
              </a:rPr>
              <a:t>Program</a:t>
            </a:r>
            <a:endParaRPr lang="en-US" dirty="0">
              <a:solidFill>
                <a:schemeClr val="bg1"/>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pPr/>
              <a:t>51</a:t>
            </a:fld>
            <a:endParaRPr lang="en-US" dirty="0"/>
          </a:p>
        </p:txBody>
      </p:sp>
      <p:sp>
        <p:nvSpPr>
          <p:cNvPr id="5" name="Title 1"/>
          <p:cNvSpPr txBox="1">
            <a:spLocks/>
          </p:cNvSpPr>
          <p:nvPr/>
        </p:nvSpPr>
        <p:spPr>
          <a:xfrm>
            <a:off x="908908" y="6297920"/>
            <a:ext cx="9713558" cy="48198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kern="1200">
                <a:solidFill>
                  <a:schemeClr val="accent2"/>
                </a:solidFill>
                <a:latin typeface="+mj-lt"/>
                <a:ea typeface="+mj-ea"/>
                <a:cs typeface="+mj-cs"/>
              </a:defRPr>
            </a:lvl1pPr>
          </a:lstStyle>
          <a:p>
            <a:pPr algn="ctr"/>
            <a:r>
              <a:rPr lang="en-US" dirty="0" smtClean="0">
                <a:solidFill>
                  <a:schemeClr val="bg1"/>
                </a:solidFill>
              </a:rPr>
              <a:t>health.mn.gov/</a:t>
            </a:r>
            <a:r>
              <a:rPr lang="en-US" dirty="0" err="1" smtClean="0">
                <a:solidFill>
                  <a:schemeClr val="bg1"/>
                </a:solidFill>
              </a:rPr>
              <a:t>mentalhealth</a:t>
            </a:r>
            <a:endParaRPr lang="en-US" dirty="0">
              <a:solidFill>
                <a:schemeClr val="bg1"/>
              </a:solidFill>
            </a:endParaRPr>
          </a:p>
        </p:txBody>
      </p:sp>
      <p:pic>
        <p:nvPicPr>
          <p:cNvPr id="4" name="Picture Placeholder 3" descr="Screenshot of MDH Mental Health Program website" title="Screenshot of MDH Mental Health Program website"/>
          <p:cNvPicPr>
            <a:picLocks noGrp="1" noChangeAspect="1"/>
          </p:cNvPicPr>
          <p:nvPr>
            <p:ph type="pic" sz="quarter" idx="10"/>
          </p:nvPr>
        </p:nvPicPr>
        <p:blipFill>
          <a:blip r:embed="rId3"/>
          <a:srcRect l="126" r="126"/>
          <a:stretch>
            <a:fillRect/>
          </a:stretch>
        </p:blipFill>
        <p:spPr>
          <a:prstGeom prst="rect">
            <a:avLst/>
          </a:prstGeom>
        </p:spPr>
      </p:pic>
    </p:spTree>
    <p:extLst>
      <p:ext uri="{BB962C8B-B14F-4D97-AF65-F5344CB8AC3E}">
        <p14:creationId xmlns:p14="http://schemas.microsoft.com/office/powerpoint/2010/main" val="15774004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52</a:t>
            </a:fld>
            <a:endParaRPr lang="en-US" dirty="0"/>
          </a:p>
        </p:txBody>
      </p:sp>
      <p:sp>
        <p:nvSpPr>
          <p:cNvPr id="4" name="Rectangle 3"/>
          <p:cNvSpPr/>
          <p:nvPr/>
        </p:nvSpPr>
        <p:spPr>
          <a:xfrm>
            <a:off x="838200" y="1719150"/>
            <a:ext cx="9740900" cy="4770537"/>
          </a:xfrm>
          <a:prstGeom prst="rect">
            <a:avLst/>
          </a:prstGeom>
        </p:spPr>
        <p:txBody>
          <a:bodyPr wrap="square">
            <a:spAutoFit/>
          </a:bodyPr>
          <a:lstStyle/>
          <a:p>
            <a:pPr>
              <a:defRPr/>
            </a:pPr>
            <a:r>
              <a:rPr lang="en-US" sz="1600" b="1" i="1" dirty="0"/>
              <a:t>The Impacts of Climate Change on Human Health in the U.S.: A Scientific Assessment</a:t>
            </a:r>
          </a:p>
          <a:p>
            <a:pPr>
              <a:defRPr/>
            </a:pPr>
            <a:r>
              <a:rPr lang="en-US" sz="1600" b="1" dirty="0"/>
              <a:t>U.S. Global Change Research Program</a:t>
            </a:r>
          </a:p>
          <a:p>
            <a:pPr>
              <a:defRPr/>
            </a:pPr>
            <a:r>
              <a:rPr lang="en-US" sz="1600" dirty="0"/>
              <a:t>This scientific assessment examines how climate change is already affecting human health and the changes that may occur in the future. This includes a chapter dedicated to mental health and </a:t>
            </a:r>
            <a:r>
              <a:rPr lang="en-US" sz="1600" dirty="0" smtClean="0"/>
              <a:t>wellbeing.</a:t>
            </a:r>
            <a:endParaRPr lang="en-US" sz="1600" dirty="0"/>
          </a:p>
          <a:p>
            <a:pPr>
              <a:defRPr/>
            </a:pPr>
            <a:r>
              <a:rPr lang="en-US" sz="1600" dirty="0">
                <a:solidFill>
                  <a:srgbClr val="FF0000"/>
                </a:solidFill>
                <a:hlinkClick r:id="rId3"/>
              </a:rPr>
              <a:t>https://health2016.globalchange.gov/</a:t>
            </a:r>
            <a:endParaRPr lang="en-US" sz="1600" dirty="0">
              <a:solidFill>
                <a:srgbClr val="FF0000"/>
              </a:solidFill>
            </a:endParaRPr>
          </a:p>
          <a:p>
            <a:pPr>
              <a:defRPr/>
            </a:pPr>
            <a:endParaRPr lang="en-US" sz="1600" dirty="0">
              <a:solidFill>
                <a:srgbClr val="FF0000"/>
              </a:solidFill>
            </a:endParaRPr>
          </a:p>
          <a:p>
            <a:pPr>
              <a:defRPr/>
            </a:pPr>
            <a:r>
              <a:rPr lang="en-US" sz="1600" b="1" dirty="0"/>
              <a:t>Ambit Network at the University of Minnesota </a:t>
            </a:r>
            <a:r>
              <a:rPr lang="en-US" sz="1600" dirty="0"/>
              <a:t>is a leader in helping communities use research-based prevention and intervention techniques to increase children’s ability to deal with trauma. </a:t>
            </a:r>
          </a:p>
          <a:p>
            <a:pPr>
              <a:defRPr/>
            </a:pPr>
            <a:r>
              <a:rPr lang="en-US" sz="1600" u="sng" dirty="0">
                <a:solidFill>
                  <a:srgbClr val="FF0000"/>
                </a:solidFill>
                <a:hlinkClick r:id="rId4"/>
              </a:rPr>
              <a:t>www.cehd.umn.edu/fsos/projects/ambit/default.asp</a:t>
            </a:r>
            <a:endParaRPr lang="en-US" sz="1600" dirty="0">
              <a:solidFill>
                <a:srgbClr val="FF0000"/>
              </a:solidFill>
            </a:endParaRPr>
          </a:p>
          <a:p>
            <a:pPr>
              <a:defRPr/>
            </a:pPr>
            <a:endParaRPr lang="en-US" sz="1600" b="1" dirty="0">
              <a:solidFill>
                <a:srgbClr val="FF0000"/>
              </a:solidFill>
            </a:endParaRPr>
          </a:p>
          <a:p>
            <a:pPr>
              <a:defRPr/>
            </a:pPr>
            <a:r>
              <a:rPr lang="en-US" sz="1600" b="1" i="1" dirty="0"/>
              <a:t>“A Public Health Approach to Prevention of Behavioral Health Conditions”</a:t>
            </a:r>
          </a:p>
          <a:p>
            <a:pPr>
              <a:defRPr/>
            </a:pPr>
            <a:r>
              <a:rPr lang="en-US" sz="1600" b="1" dirty="0"/>
              <a:t>A Presentation from the Substance Abuse and Mental Health Services Administration (SAMHSA)</a:t>
            </a:r>
          </a:p>
          <a:p>
            <a:pPr marL="0" lvl="1">
              <a:defRPr/>
            </a:pPr>
            <a:r>
              <a:rPr lang="en-US" sz="1600" u="sng" dirty="0">
                <a:solidFill>
                  <a:srgbClr val="FF0000"/>
                </a:solidFill>
                <a:hlinkClick r:id="rId5"/>
              </a:rPr>
              <a:t>http://store.samhsa.gov/product/A-Public-Health-Approach-to-Prevention-of-Behavioral-Health-Conditions/SMA12-PHYDE051512</a:t>
            </a:r>
            <a:endParaRPr lang="en-US" sz="1600" dirty="0">
              <a:solidFill>
                <a:srgbClr val="FF0000"/>
              </a:solidFill>
            </a:endParaRPr>
          </a:p>
          <a:p>
            <a:pPr>
              <a:defRPr/>
            </a:pPr>
            <a:r>
              <a:rPr lang="en-US" sz="1600" dirty="0"/>
              <a:t>This presentation discusses the public health model to prevent substance abuse and mental health disorders. Additionally, it reviews some of the challenges in preventing behavioral health problems and potential solutions, with an emphasis on early intervention.</a:t>
            </a:r>
          </a:p>
          <a:p>
            <a:pPr>
              <a:defRPr/>
            </a:pPr>
            <a:endParaRPr lang="en-US" sz="1600" dirty="0"/>
          </a:p>
          <a:p>
            <a:pPr>
              <a:defRPr/>
            </a:pPr>
            <a:endParaRPr lang="en-US" sz="1600" i="1" dirty="0"/>
          </a:p>
        </p:txBody>
      </p:sp>
      <p:sp>
        <p:nvSpPr>
          <p:cNvPr id="14" name="Title 14"/>
          <p:cNvSpPr>
            <a:spLocks noGrp="1"/>
          </p:cNvSpPr>
          <p:nvPr>
            <p:ph type="title"/>
          </p:nvPr>
        </p:nvSpPr>
        <p:spPr>
          <a:xfrm>
            <a:off x="838200" y="152400"/>
            <a:ext cx="10515600" cy="914400"/>
          </a:xfrm>
        </p:spPr>
        <p:txBody>
          <a:bodyPr/>
          <a:lstStyle/>
          <a:p>
            <a:pPr algn="l"/>
            <a:r>
              <a:rPr lang="en-US" dirty="0" smtClean="0"/>
              <a:t>GENERAL CLIMATE AND HEALTH RESOURCES</a:t>
            </a:r>
            <a:endParaRPr lang="en-US" dirty="0"/>
          </a:p>
        </p:txBody>
      </p:sp>
    </p:spTree>
    <p:extLst>
      <p:ext uri="{BB962C8B-B14F-4D97-AF65-F5344CB8AC3E}">
        <p14:creationId xmlns:p14="http://schemas.microsoft.com/office/powerpoint/2010/main" val="35878845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53</a:t>
            </a:fld>
            <a:endParaRPr lang="en-US" dirty="0"/>
          </a:p>
        </p:txBody>
      </p:sp>
      <p:sp>
        <p:nvSpPr>
          <p:cNvPr id="4" name="Rectangle 3"/>
          <p:cNvSpPr/>
          <p:nvPr/>
        </p:nvSpPr>
        <p:spPr>
          <a:xfrm>
            <a:off x="838200" y="1719150"/>
            <a:ext cx="9740900" cy="4524315"/>
          </a:xfrm>
          <a:prstGeom prst="rect">
            <a:avLst/>
          </a:prstGeom>
        </p:spPr>
        <p:txBody>
          <a:bodyPr wrap="square">
            <a:spAutoFit/>
          </a:bodyPr>
          <a:lstStyle/>
          <a:p>
            <a:pPr>
              <a:defRPr/>
            </a:pPr>
            <a:r>
              <a:rPr lang="en-US" sz="1600" b="1" i="1" dirty="0"/>
              <a:t>Behavioral Health and Emergency Preparedness</a:t>
            </a:r>
          </a:p>
          <a:p>
            <a:pPr>
              <a:defRPr/>
            </a:pPr>
            <a:r>
              <a:rPr lang="en-US" sz="1600" b="1" dirty="0"/>
              <a:t>Minnesota Department of Health, Office of Emergency Preparedness</a:t>
            </a:r>
          </a:p>
          <a:p>
            <a:pPr>
              <a:defRPr/>
            </a:pPr>
            <a:r>
              <a:rPr lang="en-US" sz="1600" dirty="0"/>
              <a:t>This website provides expanded information on Psychological First Aid, continuity of operations, resources for responders, disaster planning, and suicide prevention. </a:t>
            </a:r>
          </a:p>
          <a:p>
            <a:pPr>
              <a:defRPr/>
            </a:pPr>
            <a:r>
              <a:rPr lang="en-US" sz="1600" u="sng" dirty="0">
                <a:hlinkClick r:id="rId3"/>
              </a:rPr>
              <a:t>www.health.state.mn.us/oep/responsesystems/behavioral.html</a:t>
            </a:r>
            <a:endParaRPr lang="en-US" sz="1600" dirty="0"/>
          </a:p>
          <a:p>
            <a:pPr>
              <a:defRPr/>
            </a:pPr>
            <a:endParaRPr lang="en-US" sz="1600" b="1" i="1" dirty="0"/>
          </a:p>
          <a:p>
            <a:pPr>
              <a:defRPr/>
            </a:pPr>
            <a:r>
              <a:rPr lang="en-US" sz="1600" b="1" i="1" dirty="0"/>
              <a:t>Disaster Behavioral Health Resources </a:t>
            </a:r>
            <a:endParaRPr lang="en-US" sz="1600" b="1" dirty="0"/>
          </a:p>
          <a:p>
            <a:pPr>
              <a:defRPr/>
            </a:pPr>
            <a:r>
              <a:rPr lang="en-US" sz="1600" b="1" dirty="0"/>
              <a:t>Substance Abuse and Mental Health Services Administration (SAMHSA)</a:t>
            </a:r>
          </a:p>
          <a:p>
            <a:pPr>
              <a:defRPr/>
            </a:pPr>
            <a:r>
              <a:rPr lang="en-US" sz="1600" dirty="0"/>
              <a:t>A collection of resources, presentations, and toolkits pertinent to disaster behavioral health. Resources target specific populations or relate to specific types of disaster. </a:t>
            </a:r>
          </a:p>
          <a:p>
            <a:pPr marL="0" lvl="1">
              <a:defRPr/>
            </a:pPr>
            <a:r>
              <a:rPr lang="en-US" sz="1600" u="sng" dirty="0">
                <a:hlinkClick r:id="rId4"/>
              </a:rPr>
              <a:t>www.samhsa.gov/dtac/disaster-behavioral-health-resources</a:t>
            </a:r>
            <a:r>
              <a:rPr lang="en-US" sz="1600" u="sng" dirty="0"/>
              <a:t> </a:t>
            </a:r>
          </a:p>
          <a:p>
            <a:pPr marL="0" lvl="1">
              <a:defRPr/>
            </a:pPr>
            <a:endParaRPr lang="en-US" sz="1600" u="sng" dirty="0"/>
          </a:p>
          <a:p>
            <a:pPr marL="0" lvl="1">
              <a:defRPr/>
            </a:pPr>
            <a:r>
              <a:rPr lang="en-US" sz="1600" b="1" i="1" dirty="0"/>
              <a:t>Psychological First Aid Mobile App</a:t>
            </a:r>
            <a:endParaRPr lang="en-US" sz="1600" b="1" dirty="0"/>
          </a:p>
          <a:p>
            <a:pPr marL="0" lvl="1">
              <a:defRPr/>
            </a:pPr>
            <a:r>
              <a:rPr lang="en-US" sz="1600" b="1" dirty="0"/>
              <a:t>National Child Traumatic Stress Network</a:t>
            </a:r>
          </a:p>
          <a:p>
            <a:pPr>
              <a:defRPr/>
            </a:pPr>
            <a:r>
              <a:rPr lang="en-US" sz="1600" i="1" dirty="0"/>
              <a:t>PFA Mobile™ </a:t>
            </a:r>
            <a:r>
              <a:rPr lang="en-US" sz="1600" dirty="0"/>
              <a:t>lets responders review PFA guidelines and assess their readiness to deliver PFA in the field. The app provides additional support for successful interactions with different survival groups. </a:t>
            </a:r>
          </a:p>
          <a:p>
            <a:pPr>
              <a:defRPr/>
            </a:pPr>
            <a:r>
              <a:rPr lang="en-US" sz="1600" dirty="0">
                <a:hlinkClick r:id="rId5"/>
              </a:rPr>
              <a:t>www.nctsnet.org/content/pfa-mobile</a:t>
            </a:r>
            <a:r>
              <a:rPr lang="en-US" sz="1600" dirty="0"/>
              <a:t> </a:t>
            </a:r>
          </a:p>
          <a:p>
            <a:pPr>
              <a:defRPr/>
            </a:pPr>
            <a:endParaRPr lang="en-US" sz="1600" i="1" dirty="0"/>
          </a:p>
        </p:txBody>
      </p:sp>
      <p:sp>
        <p:nvSpPr>
          <p:cNvPr id="14" name="Title 14"/>
          <p:cNvSpPr>
            <a:spLocks noGrp="1"/>
          </p:cNvSpPr>
          <p:nvPr>
            <p:ph type="title"/>
          </p:nvPr>
        </p:nvSpPr>
        <p:spPr>
          <a:xfrm>
            <a:off x="838200" y="152400"/>
            <a:ext cx="10515600" cy="914400"/>
          </a:xfrm>
        </p:spPr>
        <p:txBody>
          <a:bodyPr/>
          <a:lstStyle/>
          <a:p>
            <a:pPr algn="l"/>
            <a:r>
              <a:rPr lang="en-US" dirty="0" smtClean="0"/>
              <a:t>DISASTER BEHAVIORAL HEALTH RESOURCES</a:t>
            </a:r>
            <a:endParaRPr lang="en-US" dirty="0"/>
          </a:p>
        </p:txBody>
      </p:sp>
    </p:spTree>
    <p:extLst>
      <p:ext uri="{BB962C8B-B14F-4D97-AF65-F5344CB8AC3E}">
        <p14:creationId xmlns:p14="http://schemas.microsoft.com/office/powerpoint/2010/main" val="2869693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54</a:t>
            </a:fld>
            <a:endParaRPr lang="en-US" dirty="0"/>
          </a:p>
        </p:txBody>
      </p:sp>
      <p:sp>
        <p:nvSpPr>
          <p:cNvPr id="4" name="Rectangle 3"/>
          <p:cNvSpPr/>
          <p:nvPr/>
        </p:nvSpPr>
        <p:spPr>
          <a:xfrm>
            <a:off x="838200" y="1719150"/>
            <a:ext cx="9740900" cy="4524315"/>
          </a:xfrm>
          <a:prstGeom prst="rect">
            <a:avLst/>
          </a:prstGeom>
        </p:spPr>
        <p:txBody>
          <a:bodyPr wrap="square">
            <a:spAutoFit/>
          </a:bodyPr>
          <a:lstStyle/>
          <a:p>
            <a:pPr>
              <a:defRPr/>
            </a:pPr>
            <a:r>
              <a:rPr lang="en-US" sz="1600" b="1" i="1" dirty="0"/>
              <a:t>Minnesota Climate Change Vulnerability Assessment 2014</a:t>
            </a:r>
          </a:p>
          <a:p>
            <a:pPr>
              <a:defRPr/>
            </a:pPr>
            <a:r>
              <a:rPr lang="en-US" sz="1600" b="1" dirty="0"/>
              <a:t>Minnesota Department of Health, Climate &amp; Health Program</a:t>
            </a:r>
          </a:p>
          <a:p>
            <a:pPr>
              <a:defRPr/>
            </a:pPr>
            <a:r>
              <a:rPr lang="en-US" sz="1600" dirty="0"/>
              <a:t>This report assesses population vulnerabilities by county based on retrospective data for Minnesota climate hazards.</a:t>
            </a:r>
          </a:p>
          <a:p>
            <a:pPr>
              <a:defRPr/>
            </a:pPr>
            <a:r>
              <a:rPr lang="en-US" sz="1600" u="sng" dirty="0">
                <a:hlinkClick r:id="rId3"/>
              </a:rPr>
              <a:t>www.health.state.mn.us/divs/climatechange/docs/mnclimvulnreport.pdf</a:t>
            </a:r>
            <a:endParaRPr lang="en-US" sz="1600" u="sng" dirty="0"/>
          </a:p>
          <a:p>
            <a:pPr>
              <a:defRPr/>
            </a:pPr>
            <a:endParaRPr lang="en-US" sz="1600" b="1" i="1" dirty="0"/>
          </a:p>
          <a:p>
            <a:pPr>
              <a:defRPr/>
            </a:pPr>
            <a:r>
              <a:rPr lang="en-US" sz="1600" b="1" i="1" dirty="0"/>
              <a:t>Assessing Health Vulnerability to Climate Change: A Guide for Health Departments</a:t>
            </a:r>
            <a:endParaRPr lang="en-US" sz="1600" b="1" dirty="0"/>
          </a:p>
          <a:p>
            <a:pPr>
              <a:defRPr/>
            </a:pPr>
            <a:r>
              <a:rPr lang="en-US" sz="1600" b="1" dirty="0"/>
              <a:t>Centers for Disease Control and Prevention (CDC)</a:t>
            </a:r>
          </a:p>
          <a:p>
            <a:pPr>
              <a:defRPr/>
            </a:pPr>
            <a:r>
              <a:rPr lang="en-US" sz="1600" dirty="0"/>
              <a:t>This technical report provides a suggested sequence of steps that health departments can undertake to assess health vulnerabilities associated with climate change.</a:t>
            </a:r>
          </a:p>
          <a:p>
            <a:pPr marL="0" lvl="1">
              <a:defRPr/>
            </a:pPr>
            <a:r>
              <a:rPr lang="en-US" sz="1600" u="sng" dirty="0">
                <a:hlinkClick r:id="rId4"/>
              </a:rPr>
              <a:t>www.cdc.gov/climateandhealth/pubs/AssessingHealthVulnerabilitytoClimateChange.pdf</a:t>
            </a:r>
            <a:endParaRPr lang="en-US" sz="1600" u="sng" dirty="0"/>
          </a:p>
          <a:p>
            <a:pPr marL="0" lvl="1">
              <a:defRPr/>
            </a:pPr>
            <a:endParaRPr lang="en-US" sz="1600" u="sng" dirty="0"/>
          </a:p>
          <a:p>
            <a:pPr marL="0" lvl="1">
              <a:defRPr/>
            </a:pPr>
            <a:r>
              <a:rPr lang="en-US" sz="1600" b="1" i="1" dirty="0"/>
              <a:t>Lets Talk Health &amp; Climate: Communication Guidance for Health Professionals</a:t>
            </a:r>
            <a:endParaRPr lang="en-US" sz="1600" b="1" dirty="0"/>
          </a:p>
          <a:p>
            <a:pPr marL="0" lvl="1">
              <a:defRPr/>
            </a:pPr>
            <a:r>
              <a:rPr lang="en-US" sz="1600" b="1" dirty="0" err="1"/>
              <a:t>ecoAmerica</a:t>
            </a:r>
            <a:r>
              <a:rPr lang="en-US" sz="1600" b="1" dirty="0"/>
              <a:t> and Climate for Health</a:t>
            </a:r>
          </a:p>
          <a:p>
            <a:pPr>
              <a:defRPr/>
            </a:pPr>
            <a:r>
              <a:rPr lang="en-US" sz="1600" dirty="0"/>
              <a:t>This guide synthesizes the latest academic research and message testing on climate communications into a guide to support meaningful discussions of climate and health.</a:t>
            </a:r>
          </a:p>
          <a:p>
            <a:pPr>
              <a:defRPr/>
            </a:pPr>
            <a:r>
              <a:rPr lang="en-US" sz="1600" dirty="0">
                <a:hlinkClick r:id="rId5"/>
              </a:rPr>
              <a:t>http://climateforhealth.org/lets-talk</a:t>
            </a:r>
            <a:endParaRPr lang="en-US" sz="1600" dirty="0"/>
          </a:p>
          <a:p>
            <a:pPr>
              <a:defRPr/>
            </a:pPr>
            <a:endParaRPr lang="en-US" sz="1600" i="1" dirty="0"/>
          </a:p>
        </p:txBody>
      </p:sp>
      <p:sp>
        <p:nvSpPr>
          <p:cNvPr id="14" name="Title 14"/>
          <p:cNvSpPr>
            <a:spLocks noGrp="1"/>
          </p:cNvSpPr>
          <p:nvPr>
            <p:ph type="title"/>
          </p:nvPr>
        </p:nvSpPr>
        <p:spPr>
          <a:xfrm>
            <a:off x="838200" y="152400"/>
            <a:ext cx="10515600" cy="914400"/>
          </a:xfrm>
        </p:spPr>
        <p:txBody>
          <a:bodyPr/>
          <a:lstStyle/>
          <a:p>
            <a:pPr algn="l"/>
            <a:r>
              <a:rPr lang="en-US" dirty="0" smtClean="0"/>
              <a:t>CLIMATE &amp; HEALTH RESILIENCE RESOURCES</a:t>
            </a:r>
            <a:endParaRPr lang="en-US" dirty="0"/>
          </a:p>
        </p:txBody>
      </p:sp>
    </p:spTree>
    <p:extLst>
      <p:ext uri="{BB962C8B-B14F-4D97-AF65-F5344CB8AC3E}">
        <p14:creationId xmlns:p14="http://schemas.microsoft.com/office/powerpoint/2010/main" val="12020740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55</a:t>
            </a:fld>
            <a:endParaRPr lang="en-US" dirty="0"/>
          </a:p>
        </p:txBody>
      </p:sp>
      <p:sp>
        <p:nvSpPr>
          <p:cNvPr id="4" name="Rectangle 3"/>
          <p:cNvSpPr/>
          <p:nvPr/>
        </p:nvSpPr>
        <p:spPr>
          <a:xfrm>
            <a:off x="719528" y="2072220"/>
            <a:ext cx="10634272" cy="3416320"/>
          </a:xfrm>
          <a:prstGeom prst="rect">
            <a:avLst/>
          </a:prstGeom>
        </p:spPr>
        <p:txBody>
          <a:bodyPr wrap="square">
            <a:spAutoFit/>
          </a:bodyPr>
          <a:lstStyle/>
          <a:p>
            <a:pPr algn="ctr">
              <a:defRPr/>
            </a:pPr>
            <a:r>
              <a:rPr lang="en-US" sz="2400" kern="0" dirty="0"/>
              <a:t>This work was supported by cooperative agreement 5UE1EH000738 from the Centers for Disease Control and </a:t>
            </a:r>
            <a:r>
              <a:rPr lang="en-US" sz="2400" kern="0" dirty="0" smtClean="0"/>
              <a:t>Prevention</a:t>
            </a:r>
          </a:p>
          <a:p>
            <a:pPr algn="ctr">
              <a:defRPr/>
            </a:pPr>
            <a:endParaRPr lang="en-US" sz="3600" kern="0" dirty="0"/>
          </a:p>
          <a:p>
            <a:pPr algn="ctr">
              <a:defRPr/>
            </a:pPr>
            <a:r>
              <a:rPr lang="en-US" sz="2000" kern="0" dirty="0" smtClean="0"/>
              <a:t>Special thanks to the following people for their contributions to the creation of this training module:</a:t>
            </a:r>
            <a:r>
              <a:rPr lang="en-US" i="1" kern="0" dirty="0" smtClean="0"/>
              <a:t/>
            </a:r>
            <a:br>
              <a:rPr lang="en-US" i="1" kern="0" dirty="0" smtClean="0"/>
            </a:br>
            <a:r>
              <a:rPr lang="en-US" sz="1600" b="1" dirty="0" smtClean="0"/>
              <a:t>Nancy Carlson – </a:t>
            </a:r>
            <a:r>
              <a:rPr lang="en-US" sz="1600" i="1" dirty="0" smtClean="0"/>
              <a:t>Minnesota </a:t>
            </a:r>
            <a:r>
              <a:rPr lang="en-US" sz="1600" i="1" dirty="0"/>
              <a:t>Department of Health, Office of Emergency Preparedness</a:t>
            </a:r>
            <a:endParaRPr lang="en-US" sz="1600" dirty="0"/>
          </a:p>
          <a:p>
            <a:pPr lvl="1" algn="ctr">
              <a:defRPr/>
            </a:pPr>
            <a:r>
              <a:rPr lang="en-US" sz="1600" b="1" dirty="0"/>
              <a:t>Domonique </a:t>
            </a:r>
            <a:r>
              <a:rPr lang="en-US" sz="1600" b="1" dirty="0" smtClean="0"/>
              <a:t>Jones – </a:t>
            </a:r>
            <a:r>
              <a:rPr lang="en-US" sz="1600" i="1" dirty="0" smtClean="0"/>
              <a:t>Minnesota Department </a:t>
            </a:r>
            <a:r>
              <a:rPr lang="en-US" sz="1600" i="1" dirty="0"/>
              <a:t>of Human Services, Adult Mental Health</a:t>
            </a:r>
          </a:p>
          <a:p>
            <a:pPr lvl="1" algn="ctr">
              <a:defRPr/>
            </a:pPr>
            <a:r>
              <a:rPr lang="en-US" sz="1600" b="1" dirty="0"/>
              <a:t>Anna </a:t>
            </a:r>
            <a:r>
              <a:rPr lang="en-US" sz="1600" b="1" dirty="0" smtClean="0"/>
              <a:t>Lynn – </a:t>
            </a:r>
            <a:r>
              <a:rPr lang="en-US" sz="1600" i="1" dirty="0" smtClean="0"/>
              <a:t>Minnesota </a:t>
            </a:r>
            <a:r>
              <a:rPr lang="en-US" sz="1600" i="1" dirty="0"/>
              <a:t>Department of Health, Community/Family Health</a:t>
            </a:r>
          </a:p>
          <a:p>
            <a:pPr lvl="1" algn="ctr">
              <a:defRPr/>
            </a:pPr>
            <a:r>
              <a:rPr lang="en-US" sz="1600" b="1" dirty="0"/>
              <a:t>Christie </a:t>
            </a:r>
            <a:r>
              <a:rPr lang="en-US" sz="1600" b="1" dirty="0" smtClean="0"/>
              <a:t>Manning – </a:t>
            </a:r>
            <a:r>
              <a:rPr lang="en-US" sz="1600" i="1" dirty="0" smtClean="0"/>
              <a:t>Macalester </a:t>
            </a:r>
            <a:r>
              <a:rPr lang="en-US" sz="1600" i="1" dirty="0"/>
              <a:t>College, Department of Environmental Studies and Department of Psychology</a:t>
            </a:r>
            <a:endParaRPr lang="en-US" sz="1600" dirty="0"/>
          </a:p>
          <a:p>
            <a:pPr lvl="1" algn="ctr">
              <a:defRPr/>
            </a:pPr>
            <a:r>
              <a:rPr lang="en-US" sz="1600" b="1" dirty="0"/>
              <a:t>Larraine </a:t>
            </a:r>
            <a:r>
              <a:rPr lang="en-US" sz="1600" b="1" dirty="0" smtClean="0"/>
              <a:t>Pierce – </a:t>
            </a:r>
            <a:r>
              <a:rPr lang="en-US" sz="1600" i="1" dirty="0" smtClean="0"/>
              <a:t>Minnesota </a:t>
            </a:r>
            <a:r>
              <a:rPr lang="en-US" sz="1600" i="1" dirty="0"/>
              <a:t>Department of Human Services, Adult Mental Health</a:t>
            </a:r>
            <a:endParaRPr lang="en-US" sz="1600" dirty="0"/>
          </a:p>
          <a:p>
            <a:pPr lvl="1" algn="ctr">
              <a:defRPr/>
            </a:pPr>
            <a:r>
              <a:rPr lang="en-US" sz="1600" b="1" dirty="0"/>
              <a:t>Nelly </a:t>
            </a:r>
            <a:r>
              <a:rPr lang="en-US" sz="1600" b="1" dirty="0" err="1" smtClean="0"/>
              <a:t>Torori</a:t>
            </a:r>
            <a:r>
              <a:rPr lang="en-US" sz="1600" b="1" dirty="0" smtClean="0"/>
              <a:t> – </a:t>
            </a:r>
            <a:r>
              <a:rPr lang="en-US" sz="1600" i="1" dirty="0" smtClean="0"/>
              <a:t>Minnesota </a:t>
            </a:r>
            <a:r>
              <a:rPr lang="en-US" sz="1600" i="1" dirty="0"/>
              <a:t>Department of Human Services, Children’s Mental Health</a:t>
            </a:r>
            <a:endParaRPr lang="en-US" sz="1600" dirty="0"/>
          </a:p>
          <a:p>
            <a:pPr lvl="1" algn="ctr">
              <a:defRPr/>
            </a:pPr>
            <a:r>
              <a:rPr lang="en-US" sz="1600" b="1" dirty="0"/>
              <a:t>Catherine </a:t>
            </a:r>
            <a:r>
              <a:rPr lang="en-US" sz="1600" b="1" dirty="0" smtClean="0"/>
              <a:t>Zimmer – </a:t>
            </a:r>
            <a:r>
              <a:rPr lang="en-US" sz="1600" i="1" dirty="0" smtClean="0"/>
              <a:t>Zimmer </a:t>
            </a:r>
            <a:r>
              <a:rPr lang="en-US" sz="1600" i="1" dirty="0"/>
              <a:t>Environmental Improvement, LLC</a:t>
            </a:r>
          </a:p>
        </p:txBody>
      </p:sp>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dirty="0" smtClean="0"/>
              <a:t>http://www.health.state.mn.us/divs/climatechange/</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56</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57</a:t>
            </a:fld>
            <a:endParaRPr lang="en-US" dirty="0"/>
          </a:p>
        </p:txBody>
      </p:sp>
      <p:sp>
        <p:nvSpPr>
          <p:cNvPr id="8" name="Rectangle 7"/>
          <p:cNvSpPr/>
          <p:nvPr/>
        </p:nvSpPr>
        <p:spPr>
          <a:xfrm>
            <a:off x="838199" y="1719150"/>
            <a:ext cx="10515601" cy="3785652"/>
          </a:xfrm>
          <a:prstGeom prst="rect">
            <a:avLst/>
          </a:prstGeom>
        </p:spPr>
        <p:txBody>
          <a:bodyPr wrap="square">
            <a:spAutoFit/>
          </a:bodyPr>
          <a:lstStyle/>
          <a:p>
            <a:pPr marL="285750" indent="-285750">
              <a:buFont typeface="Arial" panose="020B0604020202020204" pitchFamily="34" charset="0"/>
              <a:buChar char="•"/>
              <a:defRPr/>
            </a:pPr>
            <a:r>
              <a:rPr lang="en-US" sz="1500" dirty="0"/>
              <a:t>Albrecht, G., 2005. ‘</a:t>
            </a:r>
            <a:r>
              <a:rPr lang="en-US" sz="1500" dirty="0" err="1"/>
              <a:t>Solastalgia</a:t>
            </a:r>
            <a:r>
              <a:rPr lang="en-US" sz="1500" dirty="0"/>
              <a:t>’: A New Concept in Health and Identity. Philosophy Activism Nature (PAN) No 3 2005.</a:t>
            </a:r>
          </a:p>
          <a:p>
            <a:pPr marL="285750" indent="-285750">
              <a:buFont typeface="Arial" panose="020B0604020202020204" pitchFamily="34" charset="0"/>
              <a:buChar char="•"/>
              <a:defRPr/>
            </a:pPr>
            <a:r>
              <a:rPr lang="en-US" sz="1500" dirty="0"/>
              <a:t>Arbor Day Foundation. 2017. Everyone Can Plant a Tree &amp; Help Fight Climate Change. Available online: </a:t>
            </a:r>
            <a:r>
              <a:rPr lang="en-US" sz="1500" dirty="0" smtClean="0">
                <a:hlinkClick r:id="rId3"/>
              </a:rPr>
              <a:t>www.arborday.org/trees/climatechange/plantatree.cfm</a:t>
            </a:r>
            <a:r>
              <a:rPr lang="en-US" sz="1500" dirty="0" smtClean="0"/>
              <a:t> </a:t>
            </a:r>
            <a:endParaRPr lang="en-US" sz="1500" dirty="0"/>
          </a:p>
          <a:p>
            <a:pPr marL="285750" indent="-285750">
              <a:buFont typeface="Arial" panose="020B0604020202020204" pitchFamily="34" charset="0"/>
              <a:buChar char="•"/>
              <a:defRPr/>
            </a:pPr>
            <a:r>
              <a:rPr lang="en-US" sz="1500" dirty="0" err="1"/>
              <a:t>Blumenfeld</a:t>
            </a:r>
            <a:r>
              <a:rPr lang="en-US" sz="1500" dirty="0"/>
              <a:t>, K. 2016. Minnesota Department of Natural Resources, State Climatology Office; personal communication on August 9, 2016.</a:t>
            </a:r>
          </a:p>
          <a:p>
            <a:pPr marL="285750" indent="-285750">
              <a:buFont typeface="Arial" panose="020B0604020202020204" pitchFamily="34" charset="0"/>
              <a:buChar char="•"/>
              <a:defRPr/>
            </a:pPr>
            <a:r>
              <a:rPr lang="en-US" sz="1500" dirty="0"/>
              <a:t>Clayton, S., Manning, C.M. &amp; Hodge, C., 2014. Beyond Storms &amp; Droughts: The Psychological Impacts of Climate Change. Washington, DC: American Psychological Association and </a:t>
            </a:r>
            <a:r>
              <a:rPr lang="en-US" sz="1500" dirty="0" err="1"/>
              <a:t>ecoAmerica</a:t>
            </a:r>
            <a:r>
              <a:rPr lang="en-US" sz="1500" dirty="0"/>
              <a:t>. Available online: </a:t>
            </a:r>
            <a:r>
              <a:rPr lang="en-US" sz="1500" dirty="0">
                <a:hlinkClick r:id="rId4"/>
              </a:rPr>
              <a:t>https://</a:t>
            </a:r>
            <a:r>
              <a:rPr lang="en-US" sz="1500" dirty="0" smtClean="0">
                <a:hlinkClick r:id="rId4"/>
              </a:rPr>
              <a:t>ecoamerica.org/research</a:t>
            </a:r>
            <a:r>
              <a:rPr lang="en-US" sz="1500" dirty="0" smtClean="0"/>
              <a:t> </a:t>
            </a:r>
            <a:endParaRPr lang="en-US" sz="1500" dirty="0"/>
          </a:p>
          <a:p>
            <a:pPr marL="285750" indent="-285750">
              <a:buFont typeface="Arial" panose="020B0604020202020204" pitchFamily="34" charset="0"/>
              <a:buChar char="•"/>
              <a:defRPr/>
            </a:pPr>
            <a:r>
              <a:rPr lang="en-US" sz="1500" dirty="0" err="1"/>
              <a:t>Dodgen</a:t>
            </a:r>
            <a:r>
              <a:rPr lang="en-US" sz="1500" dirty="0"/>
              <a:t>, D., Donato, D., Kelly, N., La </a:t>
            </a:r>
            <a:r>
              <a:rPr lang="en-US" sz="1500" dirty="0" err="1"/>
              <a:t>Greca</a:t>
            </a:r>
            <a:r>
              <a:rPr lang="en-US" sz="1500" dirty="0"/>
              <a:t>, A., </a:t>
            </a:r>
            <a:r>
              <a:rPr lang="en-US" sz="1500" dirty="0" err="1"/>
              <a:t>Morganstein</a:t>
            </a:r>
            <a:r>
              <a:rPr lang="en-US" sz="1500" dirty="0"/>
              <a:t>, J., </a:t>
            </a:r>
            <a:r>
              <a:rPr lang="en-US" sz="1500" dirty="0" err="1"/>
              <a:t>Reser</a:t>
            </a:r>
            <a:r>
              <a:rPr lang="en-US" sz="1500" dirty="0"/>
              <a:t>, J., </a:t>
            </a:r>
            <a:r>
              <a:rPr lang="en-US" sz="1500" dirty="0" err="1"/>
              <a:t>Ruzek</a:t>
            </a:r>
            <a:r>
              <a:rPr lang="en-US" sz="1500" dirty="0"/>
              <a:t>, J., Schweitzer, S., </a:t>
            </a:r>
            <a:r>
              <a:rPr lang="en-US" sz="1500" dirty="0" err="1"/>
              <a:t>Shimamoto</a:t>
            </a:r>
            <a:r>
              <a:rPr lang="en-US" sz="1500" dirty="0"/>
              <a:t>, M.M., Thigpen Tart, K., and </a:t>
            </a:r>
            <a:r>
              <a:rPr lang="en-US" sz="1500" dirty="0" err="1"/>
              <a:t>Ursano</a:t>
            </a:r>
            <a:r>
              <a:rPr lang="en-US" sz="1500" dirty="0"/>
              <a:t>, R., 2016: Chapter 8: Mental Health and Well-Being. The Impacts of Climate Change on Human Health in the United States: A Scientific Assessment. U.S. Global Change Research Program, Washington, DC, 217–246. </a:t>
            </a:r>
            <a:r>
              <a:rPr lang="en-US" sz="1500" dirty="0">
                <a:hlinkClick r:id="rId5"/>
              </a:rPr>
              <a:t>http://</a:t>
            </a:r>
            <a:r>
              <a:rPr lang="en-US" sz="1500" dirty="0" smtClean="0">
                <a:hlinkClick r:id="rId5"/>
              </a:rPr>
              <a:t>dx.doi.org/10.7930/J0TX3C9H</a:t>
            </a:r>
            <a:r>
              <a:rPr lang="en-US" sz="1500" dirty="0" smtClean="0"/>
              <a:t>   </a:t>
            </a:r>
            <a:endParaRPr lang="en-US" sz="1500" dirty="0"/>
          </a:p>
          <a:p>
            <a:pPr marL="285750" indent="-285750">
              <a:buFont typeface="Arial" panose="020B0604020202020204" pitchFamily="34" charset="0"/>
              <a:buChar char="•"/>
              <a:defRPr/>
            </a:pPr>
            <a:r>
              <a:rPr lang="en-US" sz="1500" dirty="0"/>
              <a:t>Do It Green Minnesota. 2017a. Eating Low: Back to Basics. Available online: </a:t>
            </a:r>
            <a:r>
              <a:rPr lang="en-US" sz="1500" dirty="0">
                <a:hlinkClick r:id="rId6"/>
              </a:rPr>
              <a:t>https://</a:t>
            </a:r>
            <a:r>
              <a:rPr lang="en-US" sz="1500" dirty="0" smtClean="0">
                <a:hlinkClick r:id="rId6"/>
              </a:rPr>
              <a:t>doitgreen.org/topics/food/eating-low-back-basics</a:t>
            </a:r>
            <a:r>
              <a:rPr lang="en-US" sz="1500" dirty="0" smtClean="0"/>
              <a:t> </a:t>
            </a:r>
            <a:endParaRPr lang="en-US" sz="1500" dirty="0"/>
          </a:p>
          <a:p>
            <a:pPr marL="285750" indent="-285750">
              <a:buFont typeface="Arial" panose="020B0604020202020204" pitchFamily="34" charset="0"/>
              <a:buChar char="•"/>
              <a:defRPr/>
            </a:pPr>
            <a:r>
              <a:rPr lang="en-US" sz="1500" dirty="0"/>
              <a:t>Do It Green Minnesota. 2017b. The Connection Between Recycling and Global Warming. Available online: </a:t>
            </a:r>
            <a:r>
              <a:rPr lang="en-US" sz="1500" dirty="0">
                <a:hlinkClick r:id="rId7"/>
              </a:rPr>
              <a:t>https://</a:t>
            </a:r>
            <a:r>
              <a:rPr lang="en-US" sz="1500" dirty="0" smtClean="0">
                <a:hlinkClick r:id="rId7"/>
              </a:rPr>
              <a:t>doitgreen.org/topics/climate-change/connection-between-recycling-and-global-warming</a:t>
            </a:r>
            <a:r>
              <a:rPr lang="en-US" sz="1500" dirty="0" smtClean="0"/>
              <a:t> </a:t>
            </a:r>
            <a:endParaRPr lang="en-US" sz="1500" dirty="0"/>
          </a:p>
          <a:p>
            <a:pPr marL="285750" indent="-285750">
              <a:buFont typeface="Arial" panose="020B0604020202020204" pitchFamily="34" charset="0"/>
              <a:buChar char="•"/>
              <a:defRPr/>
            </a:pPr>
            <a:r>
              <a:rPr lang="en-US" sz="1500" dirty="0"/>
              <a:t>Do It Green Minnesota, 2017c. Save the Rainwater! Available online: </a:t>
            </a:r>
            <a:r>
              <a:rPr lang="en-US" sz="1500" dirty="0">
                <a:hlinkClick r:id="rId8"/>
              </a:rPr>
              <a:t>https://</a:t>
            </a:r>
            <a:r>
              <a:rPr lang="en-US" sz="1500" dirty="0" smtClean="0">
                <a:hlinkClick r:id="rId8"/>
              </a:rPr>
              <a:t>doitgreen.org/topics/gardening/save-rainwater</a:t>
            </a:r>
            <a:r>
              <a:rPr lang="en-US" sz="1500" dirty="0" smtClean="0"/>
              <a:t> </a:t>
            </a:r>
            <a:endParaRPr lang="en-US" sz="15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1 of </a:t>
            </a:r>
            <a:r>
              <a:rPr lang="en-US" dirty="0"/>
              <a:t>4</a:t>
            </a:r>
          </a:p>
        </p:txBody>
      </p:sp>
    </p:spTree>
    <p:extLst>
      <p:ext uri="{BB962C8B-B14F-4D97-AF65-F5344CB8AC3E}">
        <p14:creationId xmlns:p14="http://schemas.microsoft.com/office/powerpoint/2010/main" val="20802098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58</a:t>
            </a:fld>
            <a:endParaRPr lang="en-US" dirty="0"/>
          </a:p>
        </p:txBody>
      </p:sp>
      <p:sp>
        <p:nvSpPr>
          <p:cNvPr id="7" name="Rectangle 6"/>
          <p:cNvSpPr/>
          <p:nvPr/>
        </p:nvSpPr>
        <p:spPr>
          <a:xfrm>
            <a:off x="838200" y="1687499"/>
            <a:ext cx="10515600" cy="4247317"/>
          </a:xfrm>
          <a:prstGeom prst="rect">
            <a:avLst/>
          </a:prstGeom>
        </p:spPr>
        <p:txBody>
          <a:bodyPr wrap="square">
            <a:spAutoFit/>
          </a:bodyPr>
          <a:lstStyle/>
          <a:p>
            <a:pPr marL="285750" indent="-285750">
              <a:buFont typeface="Arial" panose="020B0604020202020204" pitchFamily="34" charset="0"/>
              <a:buChar char="•"/>
              <a:defRPr/>
            </a:pPr>
            <a:r>
              <a:rPr lang="en-US" sz="1500" dirty="0"/>
              <a:t>Do It Green Minnesota. 2017d. Achieving a Sustainable Lawn. Available online: </a:t>
            </a:r>
            <a:r>
              <a:rPr lang="en-US" sz="1500" dirty="0">
                <a:hlinkClick r:id="rId3"/>
              </a:rPr>
              <a:t>https://</a:t>
            </a:r>
            <a:r>
              <a:rPr lang="en-US" sz="1500" dirty="0" smtClean="0">
                <a:hlinkClick r:id="rId3"/>
              </a:rPr>
              <a:t>doitgreen.org/topics/gardening/achieving-sustainable-lawn</a:t>
            </a:r>
            <a:r>
              <a:rPr lang="en-US" sz="1500" dirty="0" smtClean="0"/>
              <a:t> </a:t>
            </a:r>
            <a:endParaRPr lang="en-US" sz="1500" dirty="0"/>
          </a:p>
          <a:p>
            <a:pPr marL="285750" indent="-285750">
              <a:buFont typeface="Arial" panose="020B0604020202020204" pitchFamily="34" charset="0"/>
              <a:buChar char="•"/>
              <a:defRPr/>
            </a:pPr>
            <a:r>
              <a:rPr lang="en-US" sz="1500" dirty="0"/>
              <a:t>Environmental Quality Board. 2015. Minnesota and climate change: our tomorrow starts today. Available online: </a:t>
            </a:r>
            <a:r>
              <a:rPr lang="en-US" sz="1500" dirty="0">
                <a:hlinkClick r:id="rId4"/>
              </a:rPr>
              <a:t>https://</a:t>
            </a:r>
            <a:r>
              <a:rPr lang="en-US" sz="1500" dirty="0" smtClean="0">
                <a:hlinkClick r:id="rId4"/>
              </a:rPr>
              <a:t>www.eqb.state.mn.us/content/climate-change</a:t>
            </a:r>
            <a:r>
              <a:rPr lang="en-US" sz="1500" dirty="0" smtClean="0"/>
              <a:t> </a:t>
            </a:r>
            <a:endParaRPr lang="en-US" sz="1500" dirty="0"/>
          </a:p>
          <a:p>
            <a:pPr marL="285750" indent="-285750">
              <a:buFont typeface="Arial" panose="020B0604020202020204" pitchFamily="34" charset="0"/>
              <a:buChar char="•"/>
              <a:defRPr/>
            </a:pPr>
            <a:r>
              <a:rPr lang="en-US" sz="1500" dirty="0"/>
              <a:t>Gable, J.L., </a:t>
            </a:r>
            <a:r>
              <a:rPr lang="en-US" sz="1500" dirty="0" err="1"/>
              <a:t>Balbus</a:t>
            </a:r>
            <a:r>
              <a:rPr lang="en-US" sz="1500" dirty="0"/>
              <a:t>, M., Berger, K., </a:t>
            </a:r>
            <a:r>
              <a:rPr lang="en-US" sz="1500" dirty="0" err="1"/>
              <a:t>Bouye</a:t>
            </a:r>
            <a:r>
              <a:rPr lang="en-US" sz="1500" dirty="0"/>
              <a:t>, V., Campbell, K., Chief, K., Conlon, A., </a:t>
            </a:r>
            <a:r>
              <a:rPr lang="en-US" sz="1500" dirty="0" err="1"/>
              <a:t>Crimmins</a:t>
            </a:r>
            <a:r>
              <a:rPr lang="en-US" sz="1500" dirty="0"/>
              <a:t>, B., Flanagan, C., Gonzalez-Maddux, E., </a:t>
            </a:r>
            <a:r>
              <a:rPr lang="en-US" sz="1500" dirty="0" err="1"/>
              <a:t>Hallisey</a:t>
            </a:r>
            <a:r>
              <a:rPr lang="en-US" sz="1500" dirty="0"/>
              <a:t>, S., Hutchins, L., </a:t>
            </a:r>
            <a:r>
              <a:rPr lang="en-US" sz="1500" dirty="0" err="1"/>
              <a:t>Jantarasami</a:t>
            </a:r>
            <a:r>
              <a:rPr lang="en-US" sz="1500" dirty="0"/>
              <a:t>, S., </a:t>
            </a:r>
            <a:r>
              <a:rPr lang="en-US" sz="1500" dirty="0" err="1"/>
              <a:t>Khoury</a:t>
            </a:r>
            <a:r>
              <a:rPr lang="en-US" sz="1500" dirty="0"/>
              <a:t>, M., Kiefer, J., </a:t>
            </a:r>
            <a:r>
              <a:rPr lang="en-US" sz="1500" dirty="0" err="1"/>
              <a:t>Kolling</a:t>
            </a:r>
            <a:r>
              <a:rPr lang="en-US" sz="1500" dirty="0"/>
              <a:t>, K., Lynn, A., </a:t>
            </a:r>
            <a:r>
              <a:rPr lang="en-US" sz="1500" dirty="0" err="1"/>
              <a:t>Manangan</a:t>
            </a:r>
            <a:r>
              <a:rPr lang="en-US" sz="1500" dirty="0"/>
              <a:t>, M., McDonald, R., Morello-</a:t>
            </a:r>
            <a:r>
              <a:rPr lang="en-US" sz="1500" dirty="0" err="1"/>
              <a:t>Frosch</a:t>
            </a:r>
            <a:r>
              <a:rPr lang="en-US" sz="1500" dirty="0"/>
              <a:t>, M.H., </a:t>
            </a:r>
            <a:r>
              <a:rPr lang="en-US" sz="1500" dirty="0" err="1"/>
              <a:t>Redsteer</a:t>
            </a:r>
            <a:r>
              <a:rPr lang="en-US" sz="1500" dirty="0"/>
              <a:t>, P., Sheffield, K., Thigpen Tart, J., Watson, K.P., Whyte, and </a:t>
            </a:r>
            <a:r>
              <a:rPr lang="en-US" sz="1500" dirty="0" err="1"/>
              <a:t>Wolkin</a:t>
            </a:r>
            <a:r>
              <a:rPr lang="en-US" sz="1500" dirty="0"/>
              <a:t>, A.F., 2016. Chapter. 9: Populations of Concern. The Impacts of Climate Change on Human Health in the United States: A Scientific Assessment. U.S. Global Change Research Program, Washington, DC, 247-286. http://dx.doi.org/10.7930/J0Q81B0T</a:t>
            </a:r>
          </a:p>
          <a:p>
            <a:pPr marL="285750" indent="-285750">
              <a:buFont typeface="Arial" panose="020B0604020202020204" pitchFamily="34" charset="0"/>
              <a:buChar char="•"/>
              <a:defRPr/>
            </a:pPr>
            <a:r>
              <a:rPr lang="en-US" sz="1500" dirty="0" err="1"/>
              <a:t>Leiserowitz</a:t>
            </a:r>
            <a:r>
              <a:rPr lang="en-US" sz="1500" dirty="0"/>
              <a:t>, A., </a:t>
            </a:r>
            <a:r>
              <a:rPr lang="en-US" sz="1500" dirty="0" err="1"/>
              <a:t>Maibach</a:t>
            </a:r>
            <a:r>
              <a:rPr lang="en-US" sz="1500" dirty="0"/>
              <a:t> E., </a:t>
            </a:r>
            <a:r>
              <a:rPr lang="en-US" sz="1500" dirty="0" err="1"/>
              <a:t>Roser-Renouf</a:t>
            </a:r>
            <a:r>
              <a:rPr lang="en-US" sz="1500" dirty="0"/>
              <a:t>, C., Feinberg, G., Rosenthal, S., &amp; Marlon, J. (2014) Public Perceptions of the Health Consequences of Global Warming: October 2014. Yale University and George Mason University. New Haven, CT: Yale Project on Climate Change Communication. Available online: </a:t>
            </a:r>
            <a:r>
              <a:rPr lang="en-US" sz="1500" dirty="0">
                <a:hlinkClick r:id="rId5"/>
              </a:rPr>
              <a:t>http://</a:t>
            </a:r>
            <a:r>
              <a:rPr lang="en-US" sz="1500" dirty="0" smtClean="0">
                <a:hlinkClick r:id="rId5"/>
              </a:rPr>
              <a:t>climatecommunication.yale.edu/publications/public-perceptions-of-the-health-consequences-of-global-warming</a:t>
            </a:r>
            <a:r>
              <a:rPr lang="en-US" sz="1500" dirty="0" smtClean="0"/>
              <a:t> </a:t>
            </a:r>
            <a:endParaRPr lang="en-US" sz="1500" dirty="0"/>
          </a:p>
          <a:p>
            <a:pPr marL="285750" indent="-285750">
              <a:buFont typeface="Arial" panose="020B0604020202020204" pitchFamily="34" charset="0"/>
              <a:buChar char="•"/>
              <a:defRPr/>
            </a:pPr>
            <a:r>
              <a:rPr lang="en-US" sz="1500" dirty="0" err="1"/>
              <a:t>Maibach</a:t>
            </a:r>
            <a:r>
              <a:rPr lang="en-US" sz="1500" dirty="0"/>
              <a:t> E, </a:t>
            </a:r>
            <a:r>
              <a:rPr lang="en-US" sz="1500" dirty="0" err="1"/>
              <a:t>Nisbet</a:t>
            </a:r>
            <a:r>
              <a:rPr lang="en-US" sz="1500" dirty="0"/>
              <a:t> M, Weather M. 2011. Conveying the Human Implications of Climate Change: A Climate Change Communication Primer for Public Health Professionals. Fairfax, VA: George Mason University Center for Climate Change Communication. </a:t>
            </a:r>
          </a:p>
          <a:p>
            <a:pPr marL="285750" indent="-285750">
              <a:buFont typeface="Arial" panose="020B0604020202020204" pitchFamily="34" charset="0"/>
              <a:buChar char="•"/>
              <a:defRPr/>
            </a:pPr>
            <a:r>
              <a:rPr lang="en-US" sz="1500" dirty="0" err="1"/>
              <a:t>Melillo</a:t>
            </a:r>
            <a:r>
              <a:rPr lang="en-US" sz="1500" dirty="0"/>
              <a:t>, J., Richmond, T., &amp; </a:t>
            </a:r>
            <a:r>
              <a:rPr lang="en-US" sz="1500" dirty="0" err="1"/>
              <a:t>Yohe</a:t>
            </a:r>
            <a:r>
              <a:rPr lang="en-US" sz="1500" dirty="0"/>
              <a:t>, G., Eds., 2014: Highlights of Climate Change Impacts in the United States: The Third National Climate Assessment. U.S. Global Change Research Program, 148 pp.</a:t>
            </a:r>
          </a:p>
          <a:p>
            <a:pPr marL="285750" indent="-285750">
              <a:buFont typeface="Arial" panose="020B0604020202020204" pitchFamily="34" charset="0"/>
              <a:buChar char="•"/>
              <a:defRPr/>
            </a:pPr>
            <a:endParaRPr lang="en-US" sz="15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2 of </a:t>
            </a:r>
            <a:r>
              <a:rPr lang="en-US" dirty="0"/>
              <a:t>4</a:t>
            </a:r>
          </a:p>
        </p:txBody>
      </p:sp>
    </p:spTree>
    <p:extLst>
      <p:ext uri="{BB962C8B-B14F-4D97-AF65-F5344CB8AC3E}">
        <p14:creationId xmlns:p14="http://schemas.microsoft.com/office/powerpoint/2010/main" val="3676072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59</a:t>
            </a:fld>
            <a:endParaRPr lang="en-US" dirty="0"/>
          </a:p>
        </p:txBody>
      </p:sp>
      <p:sp>
        <p:nvSpPr>
          <p:cNvPr id="7" name="Rectangle 6"/>
          <p:cNvSpPr/>
          <p:nvPr/>
        </p:nvSpPr>
        <p:spPr>
          <a:xfrm>
            <a:off x="838200" y="1719150"/>
            <a:ext cx="10515600" cy="4016484"/>
          </a:xfrm>
          <a:prstGeom prst="rect">
            <a:avLst/>
          </a:prstGeom>
        </p:spPr>
        <p:txBody>
          <a:bodyPr wrap="square">
            <a:spAutoFit/>
          </a:bodyPr>
          <a:lstStyle/>
          <a:p>
            <a:pPr marL="285750" indent="-285750">
              <a:buFont typeface="Arial" panose="020B0604020202020204" pitchFamily="34" charset="0"/>
              <a:buChar char="•"/>
              <a:defRPr/>
            </a:pPr>
            <a:r>
              <a:rPr lang="en-US" sz="1500" dirty="0" smtClean="0"/>
              <a:t>Minnesota </a:t>
            </a:r>
            <a:r>
              <a:rPr lang="en-US" sz="1500" dirty="0"/>
              <a:t>Department of Health (MDH). 2014. Climate Change Vulnerability Assessment. </a:t>
            </a:r>
            <a:r>
              <a:rPr lang="en-US" sz="1500" dirty="0">
                <a:hlinkClick r:id="rId3"/>
              </a:rPr>
              <a:t>http://</a:t>
            </a:r>
            <a:r>
              <a:rPr lang="en-US" sz="1500" dirty="0" smtClean="0">
                <a:hlinkClick r:id="rId3"/>
              </a:rPr>
              <a:t>www.health.state.mn.us/divs/climatechange/docs/mnclimvulnreport.pdf</a:t>
            </a:r>
            <a:r>
              <a:rPr lang="en-US" sz="1500" dirty="0" smtClean="0"/>
              <a:t> </a:t>
            </a:r>
            <a:endParaRPr lang="en-US" sz="1500" dirty="0"/>
          </a:p>
          <a:p>
            <a:pPr marL="285750" indent="-285750">
              <a:buFont typeface="Arial" panose="020B0604020202020204" pitchFamily="34" charset="0"/>
              <a:buChar char="•"/>
              <a:defRPr/>
            </a:pPr>
            <a:r>
              <a:rPr lang="en-US" sz="1500" dirty="0"/>
              <a:t>Minnesota Department of Health (MDH). 2015. Minnesota Climate and Health Profile Report. Available online: </a:t>
            </a:r>
            <a:r>
              <a:rPr lang="en-US" sz="1500" dirty="0">
                <a:hlinkClick r:id="rId4"/>
              </a:rPr>
              <a:t>http://</a:t>
            </a:r>
            <a:r>
              <a:rPr lang="en-US" sz="1500" dirty="0" smtClean="0">
                <a:hlinkClick r:id="rId4"/>
              </a:rPr>
              <a:t>www.health.state.mn.us/divs/climatechange/docs/mnprofile2015.pdf</a:t>
            </a:r>
            <a:r>
              <a:rPr lang="en-US" sz="1500" dirty="0" smtClean="0"/>
              <a:t> </a:t>
            </a:r>
            <a:endParaRPr lang="en-US" sz="1500" dirty="0"/>
          </a:p>
          <a:p>
            <a:pPr marL="285750" indent="-285750">
              <a:buFont typeface="Arial" panose="020B0604020202020204" pitchFamily="34" charset="0"/>
              <a:buChar char="•"/>
              <a:defRPr/>
            </a:pPr>
            <a:r>
              <a:rPr lang="en-US" sz="1500" dirty="0"/>
              <a:t>Minnesota Department of Health (MDH). 2016. Emergency Preparedness and Response, Behavioral Health and Emergency Preparedness. Available online: </a:t>
            </a:r>
            <a:r>
              <a:rPr lang="en-US" sz="1500" dirty="0">
                <a:hlinkClick r:id="rId5"/>
              </a:rPr>
              <a:t>http://</a:t>
            </a:r>
            <a:r>
              <a:rPr lang="en-US" sz="1500" dirty="0" smtClean="0">
                <a:hlinkClick r:id="rId5"/>
              </a:rPr>
              <a:t>www.health.state.mn.us/oep/responsesystems/behavioral.html</a:t>
            </a:r>
            <a:r>
              <a:rPr lang="en-US" sz="1500" dirty="0" smtClean="0"/>
              <a:t>  </a:t>
            </a:r>
            <a:endParaRPr lang="en-US" sz="1500" dirty="0"/>
          </a:p>
          <a:p>
            <a:pPr marL="285750" indent="-285750">
              <a:buFont typeface="Arial" panose="020B0604020202020204" pitchFamily="34" charset="0"/>
              <a:buChar char="•"/>
              <a:defRPr/>
            </a:pPr>
            <a:r>
              <a:rPr lang="en-US" sz="1500" dirty="0"/>
              <a:t>Minnesota Department of Natural Resources (MDNR), 2016. Historic Mega-Rain Events in Minnesota. Available online: </a:t>
            </a:r>
            <a:r>
              <a:rPr lang="en-US" sz="1500" dirty="0">
                <a:hlinkClick r:id="rId6"/>
              </a:rPr>
              <a:t>http://</a:t>
            </a:r>
            <a:r>
              <a:rPr lang="en-US" sz="1500" dirty="0" smtClean="0">
                <a:hlinkClick r:id="rId6"/>
              </a:rPr>
              <a:t>www.dnr.state.mn.us/climate/summaries_and_publications/mega_rain_events.html</a:t>
            </a:r>
            <a:r>
              <a:rPr lang="en-US" sz="1500" dirty="0" smtClean="0"/>
              <a:t> </a:t>
            </a:r>
            <a:endParaRPr lang="en-US" sz="1500" dirty="0"/>
          </a:p>
          <a:p>
            <a:pPr marL="285750" indent="-285750">
              <a:buFont typeface="Arial" panose="020B0604020202020204" pitchFamily="34" charset="0"/>
              <a:buChar char="•"/>
              <a:defRPr/>
            </a:pPr>
            <a:r>
              <a:rPr lang="en-US" sz="1500" dirty="0"/>
              <a:t>Minnesota Public Radio (MPR) News. 2012. Is cooling the house heating up the planet? August 27, 2012. Available online: </a:t>
            </a:r>
            <a:r>
              <a:rPr lang="en-US" sz="1500" dirty="0" smtClean="0">
                <a:hlinkClick r:id="rId7"/>
              </a:rPr>
              <a:t>www.mprnews.org/story/2012/08/25/regional/air-conditioning-global-warming</a:t>
            </a:r>
            <a:r>
              <a:rPr lang="en-US" sz="1500" dirty="0" smtClean="0"/>
              <a:t> </a:t>
            </a:r>
            <a:endParaRPr lang="en-US" sz="1500" dirty="0"/>
          </a:p>
          <a:p>
            <a:pPr marL="285750" indent="-285750">
              <a:buFont typeface="Arial" panose="020B0604020202020204" pitchFamily="34" charset="0"/>
              <a:buChar char="•"/>
              <a:defRPr/>
            </a:pPr>
            <a:r>
              <a:rPr lang="en-US" sz="1500" dirty="0"/>
              <a:t>National Aeronautics and Space Administration (NASA). 2005. What’s the Difference Between Weather and Climate?  Available online: </a:t>
            </a:r>
            <a:r>
              <a:rPr lang="en-US" sz="1500" dirty="0">
                <a:hlinkClick r:id="rId8"/>
              </a:rPr>
              <a:t>https://</a:t>
            </a:r>
            <a:r>
              <a:rPr lang="en-US" sz="1500" dirty="0" smtClean="0">
                <a:hlinkClick r:id="rId8"/>
              </a:rPr>
              <a:t>www.nasa.gov/mission_pages/noaa-n/climate/climate_weather.html</a:t>
            </a:r>
            <a:r>
              <a:rPr lang="en-US" sz="1500" dirty="0" smtClean="0"/>
              <a:t> </a:t>
            </a:r>
            <a:endParaRPr lang="en-US" sz="1500" dirty="0"/>
          </a:p>
          <a:p>
            <a:pPr marL="285750" indent="-285750">
              <a:buFont typeface="Arial" panose="020B0604020202020204" pitchFamily="34" charset="0"/>
              <a:buChar char="•"/>
              <a:defRPr/>
            </a:pPr>
            <a:r>
              <a:rPr lang="en-US" sz="1500" dirty="0"/>
              <a:t>National Aeronautics and Space Administration (NASA). 2016. Global Climate Change: Vital Signs of the Planet. Available online: </a:t>
            </a:r>
            <a:r>
              <a:rPr lang="en-US" sz="1500" dirty="0">
                <a:hlinkClick r:id="rId9"/>
              </a:rPr>
              <a:t>http://</a:t>
            </a:r>
            <a:r>
              <a:rPr lang="en-US" sz="1500" dirty="0" smtClean="0">
                <a:hlinkClick r:id="rId9"/>
              </a:rPr>
              <a:t>climate.nasa.gov/causes</a:t>
            </a:r>
            <a:r>
              <a:rPr lang="en-US" sz="1500" dirty="0" smtClean="0"/>
              <a:t> </a:t>
            </a:r>
            <a:endParaRPr lang="en-US" sz="1500" dirty="0"/>
          </a:p>
          <a:p>
            <a:pPr marL="285750" indent="-285750">
              <a:buFont typeface="Arial" panose="020B0604020202020204" pitchFamily="34" charset="0"/>
              <a:buChar char="•"/>
              <a:defRPr/>
            </a:pPr>
            <a:endParaRPr lang="en-US" sz="1500" dirty="0"/>
          </a:p>
          <a:p>
            <a:pPr marL="285750" indent="-285750">
              <a:buFont typeface="Arial" panose="020B0604020202020204" pitchFamily="34" charset="0"/>
              <a:buChar char="•"/>
              <a:defRPr/>
            </a:pPr>
            <a:endParaRPr lang="en-US" sz="1500" dirty="0"/>
          </a:p>
          <a:p>
            <a:pPr marL="285750" indent="-285750">
              <a:buFont typeface="Arial" panose="020B0604020202020204" pitchFamily="34" charset="0"/>
              <a:buChar char="•"/>
              <a:defRPr/>
            </a:pPr>
            <a:endParaRPr lang="en-US" sz="15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3 of </a:t>
            </a:r>
            <a:r>
              <a:rPr lang="en-US" dirty="0"/>
              <a:t>4</a:t>
            </a:r>
          </a:p>
        </p:txBody>
      </p:sp>
    </p:spTree>
    <p:extLst>
      <p:ext uri="{BB962C8B-B14F-4D97-AF65-F5344CB8AC3E}">
        <p14:creationId xmlns:p14="http://schemas.microsoft.com/office/powerpoint/2010/main" val="206063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CHANGE REALITIES</a:t>
            </a:r>
            <a:endParaRPr lang="en-US" dirty="0"/>
          </a:p>
        </p:txBody>
      </p:sp>
      <p:pic>
        <p:nvPicPr>
          <p:cNvPr id="11" name="Picture 10" descr="The rise in greenhouse gases is leading to increases in temperature and changes in precipitation. Minnesota is experiencing both of these climate changes. &#10;" title="Climate change graphic"/>
          <p:cNvPicPr>
            <a:picLocks noChangeAspect="1"/>
          </p:cNvPicPr>
          <p:nvPr/>
        </p:nvPicPr>
        <p:blipFill rotWithShape="1">
          <a:blip r:embed="rId3" cstate="print">
            <a:extLst>
              <a:ext uri="{28A0092B-C50C-407E-A947-70E740481C1C}">
                <a14:useLocalDpi xmlns:a14="http://schemas.microsoft.com/office/drawing/2010/main" val="0"/>
              </a:ext>
            </a:extLst>
          </a:blip>
          <a:srcRect l="13695" t="40632" r="12270" b="39130"/>
          <a:stretch/>
        </p:blipFill>
        <p:spPr>
          <a:xfrm>
            <a:off x="1280319" y="2179686"/>
            <a:ext cx="9826388" cy="3476224"/>
          </a:xfrm>
          <a:prstGeom prst="rect">
            <a:avLst/>
          </a:prstGeom>
        </p:spPr>
      </p:pic>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39814143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60</a:t>
            </a:fld>
            <a:endParaRPr lang="en-US" dirty="0"/>
          </a:p>
        </p:txBody>
      </p:sp>
      <p:sp>
        <p:nvSpPr>
          <p:cNvPr id="7" name="Rectangle 6"/>
          <p:cNvSpPr/>
          <p:nvPr/>
        </p:nvSpPr>
        <p:spPr>
          <a:xfrm>
            <a:off x="838200" y="1719150"/>
            <a:ext cx="10515600" cy="4016484"/>
          </a:xfrm>
          <a:prstGeom prst="rect">
            <a:avLst/>
          </a:prstGeom>
        </p:spPr>
        <p:txBody>
          <a:bodyPr wrap="square">
            <a:spAutoFit/>
          </a:bodyPr>
          <a:lstStyle/>
          <a:p>
            <a:pPr marL="285750" indent="-285750">
              <a:buFont typeface="Arial" panose="020B0604020202020204" pitchFamily="34" charset="0"/>
              <a:buChar char="•"/>
              <a:defRPr/>
            </a:pPr>
            <a:r>
              <a:rPr lang="en-US" sz="1500" dirty="0" smtClean="0"/>
              <a:t>National </a:t>
            </a:r>
            <a:r>
              <a:rPr lang="en-US" sz="1500" dirty="0"/>
              <a:t>Oceanic and Atmospheric Administration (NOAA). 2017. National Centers for Environmental Information, Climate at a Glance: U.S. Time Series, Average Temperature, February 2017. Available online: </a:t>
            </a:r>
            <a:r>
              <a:rPr lang="en-US" sz="1500" dirty="0">
                <a:hlinkClick r:id="rId3"/>
              </a:rPr>
              <a:t>http://</a:t>
            </a:r>
            <a:r>
              <a:rPr lang="en-US" sz="1500" dirty="0" smtClean="0">
                <a:hlinkClick r:id="rId3"/>
              </a:rPr>
              <a:t>www.ncdc.noaa.gov/cag</a:t>
            </a:r>
            <a:r>
              <a:rPr lang="en-US" sz="1500" dirty="0" smtClean="0"/>
              <a:t> </a:t>
            </a:r>
            <a:endParaRPr lang="en-US" sz="1500" dirty="0"/>
          </a:p>
          <a:p>
            <a:pPr marL="285750" indent="-285750">
              <a:buFont typeface="Arial" panose="020B0604020202020204" pitchFamily="34" charset="0"/>
              <a:buChar char="•"/>
              <a:defRPr/>
            </a:pPr>
            <a:r>
              <a:rPr lang="en-US" sz="1500" dirty="0"/>
              <a:t>Trenberth, K.E. 2011. Changes in precipitation with climate change. Available online: </a:t>
            </a:r>
            <a:r>
              <a:rPr lang="en-US" sz="1500" dirty="0">
                <a:hlinkClick r:id="rId4"/>
              </a:rPr>
              <a:t>http://</a:t>
            </a:r>
            <a:r>
              <a:rPr lang="en-US" sz="1500" dirty="0" smtClean="0">
                <a:hlinkClick r:id="rId4"/>
              </a:rPr>
              <a:t>www.int-res.com/articles/cr_oa/c047p123.pdf</a:t>
            </a:r>
            <a:r>
              <a:rPr lang="en-US" sz="1500" dirty="0" smtClean="0"/>
              <a:t> </a:t>
            </a:r>
            <a:endParaRPr lang="en-US" sz="1500" dirty="0"/>
          </a:p>
          <a:p>
            <a:pPr marL="285750" indent="-285750">
              <a:buFont typeface="Arial" panose="020B0604020202020204" pitchFamily="34" charset="0"/>
              <a:buChar char="•"/>
              <a:defRPr/>
            </a:pPr>
            <a:r>
              <a:rPr lang="en-US" sz="1500" dirty="0"/>
              <a:t>United States Department of Agriculture (USDA) Agricultural Research Service. 2012. USDA Plant Hardiness Zone Map. Available online: </a:t>
            </a:r>
            <a:r>
              <a:rPr lang="en-US" sz="1500" dirty="0">
                <a:hlinkClick r:id="rId5"/>
              </a:rPr>
              <a:t>http://</a:t>
            </a:r>
            <a:r>
              <a:rPr lang="en-US" sz="1500" dirty="0" smtClean="0">
                <a:hlinkClick r:id="rId5"/>
              </a:rPr>
              <a:t>planthardiness.ars.usda.gov</a:t>
            </a:r>
            <a:r>
              <a:rPr lang="en-US" sz="1500" dirty="0" smtClean="0"/>
              <a:t> </a:t>
            </a:r>
            <a:endParaRPr lang="en-US" sz="1500" dirty="0"/>
          </a:p>
          <a:p>
            <a:pPr marL="285750" indent="-285750">
              <a:buFont typeface="Arial" panose="020B0604020202020204" pitchFamily="34" charset="0"/>
              <a:buChar char="•"/>
              <a:defRPr/>
            </a:pPr>
            <a:r>
              <a:rPr lang="en-US" sz="1500" dirty="0"/>
              <a:t>United States Environmental Protection Agency (U.S. EPA) 2016. Climate Change, What You Can Do: At Home. Available online: </a:t>
            </a:r>
            <a:r>
              <a:rPr lang="en-US" sz="1500" dirty="0" smtClean="0">
                <a:hlinkClick r:id="rId6"/>
              </a:rPr>
              <a:t>www.epa.gov/climatechange/what-you-can-do-home</a:t>
            </a:r>
            <a:r>
              <a:rPr lang="en-US" sz="1500" dirty="0" smtClean="0"/>
              <a:t> </a:t>
            </a:r>
            <a:endParaRPr lang="en-US" sz="1500" dirty="0"/>
          </a:p>
          <a:p>
            <a:pPr marL="285750" indent="-285750">
              <a:buFont typeface="Arial" panose="020B0604020202020204" pitchFamily="34" charset="0"/>
              <a:buChar char="•"/>
              <a:defRPr/>
            </a:pPr>
            <a:r>
              <a:rPr lang="en-US" sz="1500" dirty="0"/>
              <a:t>What’s Your Impact. 2017. Available online: http://whatsyourimpact.org/fight-climate-change/drive-less</a:t>
            </a:r>
          </a:p>
          <a:p>
            <a:pPr marL="285750" indent="-285750">
              <a:buFont typeface="Arial" panose="020B0604020202020204" pitchFamily="34" charset="0"/>
              <a:buChar char="•"/>
              <a:defRPr/>
            </a:pPr>
            <a:r>
              <a:rPr lang="en-US" sz="1500" dirty="0"/>
              <a:t>World Health Organization (WHO), 2014. Mental Health: a state of </a:t>
            </a:r>
            <a:r>
              <a:rPr lang="en-US" sz="1500" dirty="0" smtClean="0"/>
              <a:t>wellbeing. </a:t>
            </a:r>
            <a:r>
              <a:rPr lang="en-US" sz="1500" dirty="0"/>
              <a:t>Available online: </a:t>
            </a:r>
            <a:r>
              <a:rPr lang="en-US" sz="1500" dirty="0">
                <a:hlinkClick r:id="rId7"/>
              </a:rPr>
              <a:t>http://</a:t>
            </a:r>
            <a:r>
              <a:rPr lang="en-US" sz="1500" dirty="0" smtClean="0">
                <a:hlinkClick r:id="rId7"/>
              </a:rPr>
              <a:t>www.who.int/features/factfiles/mental_health/en</a:t>
            </a:r>
            <a:r>
              <a:rPr lang="en-US" sz="1500" dirty="0" smtClean="0"/>
              <a:t> </a:t>
            </a:r>
            <a:endParaRPr lang="en-US" sz="1500" dirty="0"/>
          </a:p>
          <a:p>
            <a:pPr marL="285750" indent="-285750">
              <a:buFont typeface="Arial" panose="020B0604020202020204" pitchFamily="34" charset="0"/>
              <a:buChar char="•"/>
              <a:defRPr/>
            </a:pPr>
            <a:r>
              <a:rPr lang="en-US" sz="1500" dirty="0"/>
              <a:t>Xcel Energy. 2017. Renewable Energy Options – Residential. Available online: </a:t>
            </a:r>
            <a:r>
              <a:rPr lang="en-US" sz="1500" dirty="0" smtClean="0">
                <a:hlinkClick r:id="rId8"/>
              </a:rPr>
              <a:t>www.xcelenergy.com/programs_and_rebates/residential_programs_and_rebates/renewable_energy_options_residential</a:t>
            </a:r>
            <a:r>
              <a:rPr lang="en-US" sz="1500" dirty="0" smtClean="0"/>
              <a:t> </a:t>
            </a:r>
            <a:endParaRPr lang="en-US" sz="1500" dirty="0"/>
          </a:p>
          <a:p>
            <a:pPr marL="285750" indent="-285750">
              <a:buFont typeface="Arial" panose="020B0604020202020204" pitchFamily="34" charset="0"/>
              <a:buChar char="•"/>
              <a:defRPr/>
            </a:pPr>
            <a:r>
              <a:rPr lang="en-US" sz="1500" dirty="0" err="1"/>
              <a:t>Zandlo</a:t>
            </a:r>
            <a:r>
              <a:rPr lang="en-US" sz="1500" dirty="0"/>
              <a:t>, J. 2008. Observing the climate. Minnesota State Climatology Office. Available online: </a:t>
            </a:r>
            <a:r>
              <a:rPr lang="en-US" sz="1500" dirty="0">
                <a:hlinkClick r:id="rId9"/>
              </a:rPr>
              <a:t>http://</a:t>
            </a:r>
            <a:r>
              <a:rPr lang="en-US" sz="1500" dirty="0" smtClean="0">
                <a:hlinkClick r:id="rId9"/>
              </a:rPr>
              <a:t>climate.umn.edu/climateChange/climateChangeObservedNu.htm</a:t>
            </a:r>
            <a:r>
              <a:rPr lang="en-US" sz="1500" dirty="0" smtClean="0"/>
              <a:t> </a:t>
            </a:r>
            <a:endParaRPr lang="en-US" sz="1500" dirty="0"/>
          </a:p>
          <a:p>
            <a:pPr marL="285750" indent="-285750">
              <a:buFont typeface="Arial" panose="020B0604020202020204" pitchFamily="34" charset="0"/>
              <a:buChar char="•"/>
              <a:defRPr/>
            </a:pPr>
            <a:endParaRPr lang="en-US" sz="1500" dirty="0"/>
          </a:p>
          <a:p>
            <a:pPr marL="285750" indent="-285750">
              <a:buFont typeface="Arial" panose="020B0604020202020204" pitchFamily="34" charset="0"/>
              <a:buChar char="•"/>
              <a:defRPr/>
            </a:pPr>
            <a:endParaRPr lang="en-US" sz="1500" dirty="0"/>
          </a:p>
        </p:txBody>
      </p:sp>
      <p:sp>
        <p:nvSpPr>
          <p:cNvPr id="14" name="Title 14"/>
          <p:cNvSpPr>
            <a:spLocks noGrp="1"/>
          </p:cNvSpPr>
          <p:nvPr>
            <p:ph type="title"/>
          </p:nvPr>
        </p:nvSpPr>
        <p:spPr>
          <a:xfrm>
            <a:off x="838200" y="152400"/>
            <a:ext cx="10515600" cy="914400"/>
          </a:xfrm>
        </p:spPr>
        <p:txBody>
          <a:bodyPr/>
          <a:lstStyle/>
          <a:p>
            <a:pPr algn="l"/>
            <a:r>
              <a:rPr lang="en-US" dirty="0" smtClean="0"/>
              <a:t>REFERENCES: 4 of </a:t>
            </a:r>
            <a:r>
              <a:rPr lang="en-US" dirty="0"/>
              <a:t>4</a:t>
            </a:r>
          </a:p>
        </p:txBody>
      </p:sp>
    </p:spTree>
    <p:extLst>
      <p:ext uri="{BB962C8B-B14F-4D97-AF65-F5344CB8AC3E}">
        <p14:creationId xmlns:p14="http://schemas.microsoft.com/office/powerpoint/2010/main" val="33581757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61</a:t>
            </a:fld>
            <a:endParaRPr lang="en-US" dirty="0"/>
          </a:p>
        </p:txBody>
      </p:sp>
      <p:sp>
        <p:nvSpPr>
          <p:cNvPr id="2" name="Rectangle 1"/>
          <p:cNvSpPr/>
          <p:nvPr/>
        </p:nvSpPr>
        <p:spPr>
          <a:xfrm>
            <a:off x="838200" y="1733665"/>
            <a:ext cx="10515600" cy="4524315"/>
          </a:xfrm>
          <a:prstGeom prst="rect">
            <a:avLst/>
          </a:prstGeom>
        </p:spPr>
        <p:txBody>
          <a:bodyPr wrap="square">
            <a:spAutoFit/>
          </a:bodyPr>
          <a:lstStyle/>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4: Lightening bold and sun – Microsoft Clip Art</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5: Leaves – Microsoft Clip Art</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6: Climate change graphic – MDH, </a:t>
            </a:r>
            <a:r>
              <a:rPr lang="en-US" sz="1200" dirty="0" smtClean="0">
                <a:latin typeface="Calibri" panose="020F0502020204030204" pitchFamily="34" charset="0"/>
                <a:ea typeface="Calibri" panose="020F0502020204030204" pitchFamily="34" charset="0"/>
                <a:cs typeface="Times New Roman" panose="02020603050405020304" pitchFamily="18" charset="0"/>
              </a:rPr>
              <a:t>2017</a:t>
            </a:r>
          </a:p>
          <a:p>
            <a:pPr marR="0" lvl="0">
              <a:spcBef>
                <a:spcPts val="0"/>
              </a:spcBef>
              <a:spcAft>
                <a:spcPts val="0"/>
              </a:spcAft>
              <a:tabLst>
                <a:tab pos="228600" algn="l"/>
              </a:tabLst>
            </a:pPr>
            <a:r>
              <a:rPr lang="en-US" sz="1200" dirty="0" smtClean="0">
                <a:latin typeface="Calibri" panose="020F0502020204030204" pitchFamily="34" charset="0"/>
                <a:ea typeface="Calibri" panose="020F0502020204030204" pitchFamily="34" charset="0"/>
                <a:cs typeface="Times New Roman" panose="02020603050405020304" pitchFamily="18" charset="0"/>
              </a:rPr>
              <a:t>Slide 8: Temperature map – MNDNR State Climatology Office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smtClean="0">
                <a:latin typeface="Calibri" panose="020F0502020204030204" pitchFamily="34" charset="0"/>
                <a:ea typeface="Calibri" panose="020F0502020204030204" pitchFamily="34" charset="0"/>
                <a:cs typeface="Times New Roman" panose="02020603050405020304" pitchFamily="18" charset="0"/>
              </a:rPr>
              <a:t>Slide 9: </a:t>
            </a:r>
            <a:r>
              <a:rPr lang="en-US" sz="1200" dirty="0">
                <a:latin typeface="Calibri" panose="020F0502020204030204" pitchFamily="34" charset="0"/>
                <a:ea typeface="Calibri" panose="020F0502020204030204" pitchFamily="34" charset="0"/>
                <a:cs typeface="Times New Roman" panose="02020603050405020304" pitchFamily="18" charset="0"/>
              </a:rPr>
              <a:t>Plant Hardiness Zones – Arbor Day Foundation, 2015</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11: </a:t>
            </a:r>
            <a:r>
              <a:rPr lang="en-US" sz="1200" dirty="0">
                <a:latin typeface="Calibri" panose="020F0502020204030204" pitchFamily="34" charset="0"/>
                <a:ea typeface="Calibri" panose="020F0502020204030204" pitchFamily="34" charset="0"/>
                <a:cs typeface="Times New Roman" panose="02020603050405020304" pitchFamily="18" charset="0"/>
              </a:rPr>
              <a:t>Mega-rain events graphic – MDH, 2017</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12: </a:t>
            </a:r>
            <a:r>
              <a:rPr lang="en-US" sz="1200" dirty="0">
                <a:latin typeface="Calibri" panose="020F0502020204030204" pitchFamily="34" charset="0"/>
                <a:ea typeface="Calibri" panose="020F0502020204030204" pitchFamily="34" charset="0"/>
                <a:cs typeface="Times New Roman" panose="02020603050405020304" pitchFamily="18" charset="0"/>
              </a:rPr>
              <a:t>Minnesota flood and drought map – MDH, 2015</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14: Highest annual dew point chart – MNDNR State Climatology Office</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15: </a:t>
            </a:r>
            <a:r>
              <a:rPr lang="en-US" sz="1200" dirty="0">
                <a:latin typeface="Calibri" panose="020F0502020204030204" pitchFamily="34" charset="0"/>
                <a:ea typeface="Calibri" panose="020F0502020204030204" pitchFamily="34" charset="0"/>
                <a:cs typeface="Times New Roman" panose="02020603050405020304" pitchFamily="18" charset="0"/>
              </a:rPr>
              <a:t>Climate and health graphic – MDH, 2016</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16: </a:t>
            </a:r>
            <a:r>
              <a:rPr lang="en-US" sz="1200" dirty="0">
                <a:latin typeface="Calibri" panose="020F0502020204030204" pitchFamily="34" charset="0"/>
                <a:ea typeface="Calibri" panose="020F0502020204030204" pitchFamily="34" charset="0"/>
                <a:cs typeface="Times New Roman" panose="02020603050405020304" pitchFamily="18" charset="0"/>
              </a:rPr>
              <a:t>Climate and health graphic – MDH, 2017</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17: </a:t>
            </a:r>
            <a:r>
              <a:rPr lang="en-US" sz="1200" dirty="0">
                <a:latin typeface="Calibri" panose="020F0502020204030204" pitchFamily="34" charset="0"/>
                <a:ea typeface="Calibri" panose="020F0502020204030204" pitchFamily="34" charset="0"/>
                <a:cs typeface="Times New Roman" panose="02020603050405020304" pitchFamily="18" charset="0"/>
              </a:rPr>
              <a:t>Climate and health graphic – MDH, 2017</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18: </a:t>
            </a:r>
            <a:r>
              <a:rPr lang="en-US" sz="1200" dirty="0">
                <a:latin typeface="Calibri" panose="020F0502020204030204" pitchFamily="34" charset="0"/>
                <a:ea typeface="Calibri" panose="020F0502020204030204" pitchFamily="34" charset="0"/>
                <a:cs typeface="Times New Roman" panose="02020603050405020304" pitchFamily="18" charset="0"/>
              </a:rPr>
              <a:t>Climate and health graphic – MDH, 2017</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19: </a:t>
            </a:r>
            <a:r>
              <a:rPr lang="en-US" sz="1200" dirty="0">
                <a:latin typeface="Calibri" panose="020F0502020204030204" pitchFamily="34" charset="0"/>
                <a:ea typeface="Calibri" panose="020F0502020204030204" pitchFamily="34" charset="0"/>
                <a:cs typeface="Times New Roman" panose="02020603050405020304" pitchFamily="18" charset="0"/>
              </a:rPr>
              <a:t>Black and white woman with head down – </a:t>
            </a:r>
            <a:r>
              <a:rPr lang="en-US" sz="1200" dirty="0" err="1">
                <a:latin typeface="Calibri" panose="020F0502020204030204" pitchFamily="34" charset="0"/>
                <a:ea typeface="Calibri" panose="020F0502020204030204" pitchFamily="34" charset="0"/>
                <a:cs typeface="Times New Roman" panose="02020603050405020304" pitchFamily="18" charset="0"/>
              </a:rPr>
              <a:t>Pexels</a:t>
            </a:r>
            <a:r>
              <a:rPr lang="en-US" sz="1200" dirty="0">
                <a:latin typeface="Calibri" panose="020F0502020204030204" pitchFamily="34" charset="0"/>
                <a:ea typeface="Calibri" panose="020F0502020204030204" pitchFamily="34" charset="0"/>
                <a:cs typeface="Times New Roman" panose="02020603050405020304" pitchFamily="18" charset="0"/>
              </a:rPr>
              <a:t>. Available online at: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https://www.pexels.com/photo/black-and-white-person-woman-girl-3351/</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21: </a:t>
            </a:r>
            <a:r>
              <a:rPr lang="en-US" sz="1200" dirty="0" smtClean="0">
                <a:latin typeface="Calibri" panose="020F0502020204030204" pitchFamily="34" charset="0"/>
                <a:ea typeface="Calibri" panose="020F0502020204030204" pitchFamily="34" charset="0"/>
                <a:cs typeface="Times New Roman" panose="02020603050405020304" pitchFamily="18" charset="0"/>
              </a:rPr>
              <a:t>Home sweet home sign – Public Domain Pictures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22: </a:t>
            </a:r>
            <a:r>
              <a:rPr lang="en-US" sz="1200" dirty="0" smtClean="0">
                <a:latin typeface="Calibri" panose="020F0502020204030204" pitchFamily="34" charset="0"/>
                <a:ea typeface="Calibri" panose="020F0502020204030204" pitchFamily="34" charset="0"/>
                <a:cs typeface="Times New Roman" panose="02020603050405020304" pitchFamily="18" charset="0"/>
              </a:rPr>
              <a:t>Male farmer – Scott Olson, Getty Images. Available online at: </a:t>
            </a:r>
            <a:r>
              <a:rPr lang="en-US" altLang="en-US" sz="1200" dirty="0" smtClean="0">
                <a:hlinkClick r:id="rId4"/>
              </a:rPr>
              <a:t>https</a:t>
            </a:r>
            <a:r>
              <a:rPr lang="en-US" altLang="en-US" sz="1200" dirty="0">
                <a:hlinkClick r:id="rId4"/>
              </a:rPr>
              <a:t>://</a:t>
            </a:r>
            <a:r>
              <a:rPr lang="en-US" altLang="en-US" sz="1200" dirty="0" smtClean="0">
                <a:hlinkClick r:id="rId4"/>
              </a:rPr>
              <a:t>img.thedailybeast.com/image/upload/d_placeholder_euli9k/dpr_2.0/c_limit,w_585/fl_lossy,q_auto/v1/galleries/2012/07/17/photos-of-the-midwest-drought/midwest-drought-dried-ground_uoea9r</a:t>
            </a:r>
            <a:r>
              <a:rPr lang="en-US" altLang="en-US" sz="1200" dirty="0" smtClean="0"/>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smtClean="0">
                <a:latin typeface="Calibri" panose="020F0502020204030204" pitchFamily="34" charset="0"/>
                <a:ea typeface="Calibri" panose="020F0502020204030204" pitchFamily="34" charset="0"/>
                <a:cs typeface="Times New Roman" panose="02020603050405020304" pitchFamily="18" charset="0"/>
              </a:rPr>
              <a:t>Slide 23: </a:t>
            </a:r>
            <a:r>
              <a:rPr lang="en-US" sz="1200" dirty="0">
                <a:latin typeface="Calibri" panose="020F0502020204030204" pitchFamily="34" charset="0"/>
                <a:ea typeface="Calibri" panose="020F0502020204030204" pitchFamily="34" charset="0"/>
                <a:cs typeface="Times New Roman" panose="02020603050405020304" pitchFamily="18" charset="0"/>
              </a:rPr>
              <a:t>Happy couple – </a:t>
            </a:r>
            <a:r>
              <a:rPr lang="en-US" sz="1200" dirty="0" err="1">
                <a:latin typeface="Calibri" panose="020F0502020204030204" pitchFamily="34" charset="0"/>
                <a:ea typeface="Calibri" panose="020F0502020204030204" pitchFamily="34" charset="0"/>
                <a:cs typeface="Times New Roman" panose="02020603050405020304" pitchFamily="18" charset="0"/>
              </a:rPr>
              <a:t>Pexels</a:t>
            </a:r>
            <a:r>
              <a:rPr lang="en-US" sz="1200" dirty="0">
                <a:latin typeface="Calibri" panose="020F0502020204030204" pitchFamily="34" charset="0"/>
                <a:ea typeface="Calibri" panose="020F0502020204030204" pitchFamily="34" charset="0"/>
                <a:cs typeface="Times New Roman" panose="02020603050405020304" pitchFamily="18" charset="0"/>
              </a:rPr>
              <a:t>. Available online at: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https://www.pexels.com/photo/adult-black-and-white-close-up-couple-347988/</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24: Hurricane Katrina, Good Free Photos. Available online at: </a:t>
            </a:r>
            <a:r>
              <a:rPr lang="en-US" altLang="en-US" sz="1200" dirty="0">
                <a:hlinkClick r:id="rId6"/>
              </a:rPr>
              <a:t>https://</a:t>
            </a:r>
            <a:r>
              <a:rPr lang="en-US" altLang="en-US" sz="1200" dirty="0" smtClean="0">
                <a:hlinkClick r:id="rId6"/>
              </a:rPr>
              <a:t>www.goodfreephotos.com/albums/united-states/louisiana/new-orleans/new-orleans-louisiana-after-the-flooding-of-hurricane-katrina.jpg</a:t>
            </a:r>
            <a:r>
              <a:rPr lang="en-US" altLang="en-US" sz="1200" dirty="0" smtClean="0"/>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25: </a:t>
            </a:r>
            <a:r>
              <a:rPr lang="en-US" sz="1200" dirty="0">
                <a:latin typeface="Calibri" panose="020F0502020204030204" pitchFamily="34" charset="0"/>
                <a:ea typeface="Calibri" panose="020F0502020204030204" pitchFamily="34" charset="0"/>
                <a:cs typeface="Times New Roman" panose="02020603050405020304" pitchFamily="18" charset="0"/>
              </a:rPr>
              <a:t>Thermometer – </a:t>
            </a:r>
            <a:r>
              <a:rPr lang="en-US" sz="1200" dirty="0" err="1">
                <a:latin typeface="Calibri" panose="020F0502020204030204" pitchFamily="34" charset="0"/>
                <a:ea typeface="Calibri" panose="020F0502020204030204" pitchFamily="34" charset="0"/>
                <a:cs typeface="Times New Roman" panose="02020603050405020304" pitchFamily="18" charset="0"/>
              </a:rPr>
              <a:t>Pixabay</a:t>
            </a:r>
            <a:r>
              <a:rPr lang="en-US" sz="1200" dirty="0">
                <a:latin typeface="Calibri" panose="020F0502020204030204" pitchFamily="34" charset="0"/>
                <a:ea typeface="Calibri" panose="020F0502020204030204" pitchFamily="34" charset="0"/>
                <a:cs typeface="Times New Roman" panose="02020603050405020304" pitchFamily="18" charset="0"/>
              </a:rPr>
              <a:t>. Available online at: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https://pixabay.com/en/weather-temperature-hot-summer-120-1216041/</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26: Drink – </a:t>
            </a:r>
            <a:r>
              <a:rPr lang="en-US" sz="1200" dirty="0" err="1" smtClean="0">
                <a:latin typeface="Calibri" panose="020F0502020204030204" pitchFamily="34" charset="0"/>
                <a:ea typeface="Calibri" panose="020F0502020204030204" pitchFamily="34" charset="0"/>
                <a:cs typeface="Times New Roman" panose="02020603050405020304" pitchFamily="18" charset="0"/>
              </a:rPr>
              <a:t>Pexels</a:t>
            </a:r>
            <a:r>
              <a:rPr lang="en-US" sz="1200" dirty="0" smtClean="0">
                <a:latin typeface="Calibri" panose="020F0502020204030204" pitchFamily="34" charset="0"/>
                <a:ea typeface="Calibri" panose="020F0502020204030204" pitchFamily="34" charset="0"/>
                <a:cs typeface="Times New Roman" panose="02020603050405020304" pitchFamily="18" charset="0"/>
              </a:rPr>
              <a:t>. Available online at: </a:t>
            </a:r>
            <a:r>
              <a:rPr lang="en-US" altLang="en-US" sz="1200" dirty="0">
                <a:hlinkClick r:id="rId8"/>
              </a:rPr>
              <a:t>https://www.pexels.com/photo/cold-alcohol-drink-glass-12591</a:t>
            </a:r>
            <a:r>
              <a:rPr lang="en-US" altLang="en-US" sz="1200" dirty="0" smtClean="0">
                <a:hlinkClick r:id="rId8"/>
              </a:rPr>
              <a:t>/</a:t>
            </a:r>
            <a:r>
              <a:rPr lang="en-US" altLang="en-US" sz="1200" dirty="0" smtClean="0"/>
              <a:t> </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a:t>
            </a:r>
            <a:r>
              <a:rPr lang="en-US" sz="1200" dirty="0" smtClean="0">
                <a:latin typeface="Calibri" panose="020F0502020204030204" pitchFamily="34" charset="0"/>
                <a:ea typeface="Calibri" panose="020F0502020204030204" pitchFamily="34" charset="0"/>
                <a:cs typeface="Times New Roman" panose="02020603050405020304" pitchFamily="18" charset="0"/>
              </a:rPr>
              <a:t>27: </a:t>
            </a:r>
            <a:r>
              <a:rPr lang="en-US" sz="1200" dirty="0">
                <a:latin typeface="Calibri" panose="020F0502020204030204" pitchFamily="34" charset="0"/>
                <a:ea typeface="Calibri" panose="020F0502020204030204" pitchFamily="34" charset="0"/>
                <a:cs typeface="Times New Roman" panose="02020603050405020304" pitchFamily="18" charset="0"/>
              </a:rPr>
              <a:t>Anxiety – </a:t>
            </a:r>
            <a:r>
              <a:rPr lang="en-US" sz="1200" dirty="0" err="1">
                <a:latin typeface="Calibri" panose="020F0502020204030204" pitchFamily="34" charset="0"/>
                <a:ea typeface="Calibri" panose="020F0502020204030204" pitchFamily="34" charset="0"/>
                <a:cs typeface="Times New Roman" panose="02020603050405020304" pitchFamily="18" charset="0"/>
              </a:rPr>
              <a:t>Pixabay</a:t>
            </a:r>
            <a:r>
              <a:rPr lang="en-US" sz="1200" dirty="0">
                <a:latin typeface="Calibri" panose="020F0502020204030204" pitchFamily="34" charset="0"/>
                <a:ea typeface="Calibri" panose="020F0502020204030204" pitchFamily="34" charset="0"/>
                <a:cs typeface="Times New Roman" panose="02020603050405020304" pitchFamily="18" charset="0"/>
              </a:rPr>
              <a:t>. Available online at: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https://pixabay.com/en/anxiety-fear-stress-emotion-wooden-2019928/</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a:tabLst>
                <a:tab pos="2286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Slide 29: </a:t>
            </a:r>
            <a:r>
              <a:rPr lang="en-US" sz="1200" dirty="0" smtClean="0">
                <a:latin typeface="Calibri" panose="020F0502020204030204" pitchFamily="34" charset="0"/>
                <a:ea typeface="Calibri" panose="020F0502020204030204" pitchFamily="34" charset="0"/>
                <a:cs typeface="Times New Roman" panose="02020603050405020304" pitchFamily="18" charset="0"/>
              </a:rPr>
              <a:t>Happy family – </a:t>
            </a:r>
            <a:r>
              <a:rPr lang="en-US" sz="1200" dirty="0" err="1" smtClean="0">
                <a:latin typeface="Calibri" panose="020F0502020204030204" pitchFamily="34" charset="0"/>
                <a:ea typeface="Calibri" panose="020F0502020204030204" pitchFamily="34" charset="0"/>
                <a:cs typeface="Times New Roman" panose="02020603050405020304" pitchFamily="18" charset="0"/>
              </a:rPr>
              <a:t>Pexels</a:t>
            </a:r>
            <a:r>
              <a:rPr lang="en-US" sz="1200" dirty="0" smtClean="0">
                <a:latin typeface="Calibri" panose="020F0502020204030204" pitchFamily="34" charset="0"/>
                <a:ea typeface="Calibri" panose="020F0502020204030204" pitchFamily="34" charset="0"/>
                <a:cs typeface="Times New Roman" panose="02020603050405020304" pitchFamily="18" charset="0"/>
              </a:rPr>
              <a:t>. Available online at: </a:t>
            </a:r>
            <a:r>
              <a:rPr lang="en-US" altLang="en-US" sz="1200" dirty="0">
                <a:hlinkClick r:id="rId10"/>
              </a:rPr>
              <a:t>https://pixabay.com/en/kids-commerce-hair-salon-family-2810999</a:t>
            </a:r>
            <a:r>
              <a:rPr lang="en-US" altLang="en-US" sz="1200" dirty="0" smtClean="0">
                <a:hlinkClick r:id="rId10"/>
              </a:rPr>
              <a:t>/</a:t>
            </a:r>
            <a:r>
              <a:rPr lang="en-US" altLang="en-US" sz="1200" dirty="0">
                <a:latin typeface="Calibri" panose="020F0502020204030204" pitchFamily="34" charset="0"/>
                <a:cs typeface="Times New Roman" panose="02020603050405020304" pitchFamily="18" charset="0"/>
              </a:rPr>
              <a:t> </a:t>
            </a:r>
            <a:endParaRPr lang="en-US" altLang="en-US" sz="1200" dirty="0"/>
          </a:p>
        </p:txBody>
      </p:sp>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Tree>
    <p:extLst>
      <p:ext uri="{BB962C8B-B14F-4D97-AF65-F5344CB8AC3E}">
        <p14:creationId xmlns:p14="http://schemas.microsoft.com/office/powerpoint/2010/main" val="1595363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
        <p:nvSpPr>
          <p:cNvPr id="13" name="Slide Number Placeholder 12"/>
          <p:cNvSpPr>
            <a:spLocks noGrp="1"/>
          </p:cNvSpPr>
          <p:nvPr>
            <p:ph type="sldNum" sz="quarter" idx="12"/>
          </p:nvPr>
        </p:nvSpPr>
        <p:spPr/>
        <p:txBody>
          <a:bodyPr/>
          <a:lstStyle/>
          <a:p>
            <a:fld id="{48F63A3B-78C7-47BE-AE5E-E10140E04643}" type="slidenum">
              <a:rPr lang="en-US" smtClean="0"/>
              <a:t>62</a:t>
            </a:fld>
            <a:endParaRPr lang="en-US" dirty="0"/>
          </a:p>
        </p:txBody>
      </p:sp>
      <p:sp>
        <p:nvSpPr>
          <p:cNvPr id="3" name="Rectangle 2"/>
          <p:cNvSpPr/>
          <p:nvPr/>
        </p:nvSpPr>
        <p:spPr>
          <a:xfrm>
            <a:off x="838200" y="1825998"/>
            <a:ext cx="10515600" cy="3970318"/>
          </a:xfrm>
          <a:prstGeom prst="rect">
            <a:avLst/>
          </a:prstGeom>
        </p:spPr>
        <p:txBody>
          <a:bodyPr wrap="square">
            <a:spAutoFit/>
          </a:bodyPr>
          <a:lstStyle/>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29: </a:t>
            </a:r>
            <a:r>
              <a:rPr lang="en-US" sz="1200" dirty="0">
                <a:ea typeface="Calibri" panose="020F0502020204030204" pitchFamily="34" charset="0"/>
                <a:cs typeface="Times New Roman" panose="02020603050405020304" pitchFamily="18" charset="0"/>
              </a:rPr>
              <a:t>People standing next to each other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3"/>
              </a:rPr>
              <a:t>https://www.pexels.com/photo/adult-casual-collection-fashion-296881/</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30: </a:t>
            </a:r>
            <a:r>
              <a:rPr lang="en-US" sz="1200" dirty="0">
                <a:ea typeface="Calibri" panose="020F0502020204030204" pitchFamily="34" charset="0"/>
                <a:cs typeface="Times New Roman" panose="02020603050405020304" pitchFamily="18" charset="0"/>
              </a:rPr>
              <a:t>Children holding hands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4"/>
              </a:rPr>
              <a:t>https://www.pexels.com/photo/bridge-child-children-fashion-191034/</a:t>
            </a:r>
            <a:endParaRPr lang="en-US" sz="1200" dirty="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31: </a:t>
            </a:r>
            <a:r>
              <a:rPr lang="en-US" sz="1200" dirty="0">
                <a:ea typeface="Calibri" panose="020F0502020204030204" pitchFamily="34" charset="0"/>
                <a:cs typeface="Times New Roman" panose="02020603050405020304" pitchFamily="18" charset="0"/>
              </a:rPr>
              <a:t>Woman at table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5"/>
              </a:rPr>
              <a:t>https://www.pexels.com/photo/adult-chair-concentration-furniture-299863/</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32: </a:t>
            </a:r>
            <a:r>
              <a:rPr lang="en-US" sz="1200" dirty="0">
                <a:ea typeface="Calibri" panose="020F0502020204030204" pitchFamily="34" charset="0"/>
                <a:cs typeface="Times New Roman" panose="02020603050405020304" pitchFamily="18" charset="0"/>
              </a:rPr>
              <a:t>Older woman reading a book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6"/>
              </a:rPr>
              <a:t>https://www.pexels.com/photo/woman-reading-book-in-grey-scale-photography-200390/</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33: </a:t>
            </a:r>
            <a:r>
              <a:rPr lang="en-US" sz="1200" dirty="0">
                <a:ea typeface="Calibri" panose="020F0502020204030204" pitchFamily="34" charset="0"/>
                <a:cs typeface="Times New Roman" panose="02020603050405020304" pitchFamily="18" charset="0"/>
              </a:rPr>
              <a:t>Globe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7"/>
              </a:rPr>
              <a:t>https://www.pexels.com/photo/close-up-of-globe-335393/</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34: </a:t>
            </a:r>
            <a:r>
              <a:rPr lang="en-US" sz="1200" dirty="0">
                <a:ea typeface="Calibri" panose="020F0502020204030204" pitchFamily="34" charset="0"/>
                <a:cs typeface="Times New Roman" panose="02020603050405020304" pitchFamily="18" charset="0"/>
              </a:rPr>
              <a:t>Homeless person sleeping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8"/>
              </a:rPr>
              <a:t>https://pixabay.com/en/homeless-beggar-sleeping-street-2182114/</a:t>
            </a:r>
            <a:r>
              <a:rPr lang="en-US" sz="1200" dirty="0">
                <a:ea typeface="Calibri" panose="020F0502020204030204" pitchFamily="34" charset="0"/>
                <a:cs typeface="Times New Roman" panose="02020603050405020304" pitchFamily="18" charset="0"/>
              </a:rPr>
              <a:t> </a:t>
            </a:r>
          </a:p>
          <a:p>
            <a:pPr>
              <a:tabLst>
                <a:tab pos="228600" algn="l"/>
              </a:tabLst>
            </a:pPr>
            <a:r>
              <a:rPr lang="en-US" sz="1200" dirty="0" smtClean="0">
                <a:ea typeface="Calibri" panose="020F0502020204030204" pitchFamily="34" charset="0"/>
                <a:cs typeface="Times New Roman" panose="02020603050405020304" pitchFamily="18" charset="0"/>
              </a:rPr>
              <a:t>Slide 35: Rainbow flag – Flickr. Available online at: </a:t>
            </a:r>
            <a:r>
              <a:rPr lang="en-US" altLang="en-US" sz="1200" dirty="0"/>
              <a:t>https://</a:t>
            </a:r>
            <a:r>
              <a:rPr lang="en-US" altLang="en-US" sz="1200" dirty="0" smtClean="0"/>
              <a:t>www.flickr.com/photos/gazeronly/14350104167/in/photolist-nS5326-eNYgBb-WUcddy-bLW7xr-VK6TXR-T2tBCA-qXnHK5-nCtg1G-89WQAc-88QjAG-6AmdSS-ogXEUn-cNdbL-W3fRVR-6w8FPb-nECobn-2cWNX-TcvFJ9-6CQYKo-WdtpGc-o585ek-aZ2ARx-89aF9e-pqNixr-8ANxnj-snpd5y-TCeXqU-T3rWLy-mFeuRk-7LXcYr-nYPXFq-bYJpjb-dhUyp7-fWTjZ-UVHf7m-gufMQ-o8AWeM-t542-didgDi-6G2iXK-gj3hF9-7PznYR-fcy1pP-4W73Wk-o7JmyL-UhgJvH-a7Egia-kjwXmq-s5hPpK-dKRKsy </a:t>
            </a:r>
            <a:endParaRPr lang="en-US" sz="1200" dirty="0" smtClean="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smtClean="0">
                <a:ea typeface="Calibri" panose="020F0502020204030204" pitchFamily="34" charset="0"/>
                <a:cs typeface="Times New Roman" panose="02020603050405020304" pitchFamily="18" charset="0"/>
              </a:rPr>
              <a:t>Slide 36: </a:t>
            </a:r>
            <a:r>
              <a:rPr lang="en-US" sz="1200" dirty="0">
                <a:ea typeface="Calibri" panose="020F0502020204030204" pitchFamily="34" charset="0"/>
                <a:cs typeface="Times New Roman" panose="02020603050405020304" pitchFamily="18" charset="0"/>
              </a:rPr>
              <a:t>Construction worker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9"/>
              </a:rPr>
              <a:t>https://www.pexels.com/photo/construction-worker-safety-danger-8159/</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38: </a:t>
            </a:r>
            <a:r>
              <a:rPr lang="en-US" sz="1200" dirty="0">
                <a:ea typeface="Calibri" panose="020F0502020204030204" pitchFamily="34" charset="0"/>
                <a:cs typeface="Times New Roman" panose="02020603050405020304" pitchFamily="18" charset="0"/>
              </a:rPr>
              <a:t>Older adult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10"/>
              </a:rPr>
              <a:t>https://www.pexels.com/photo/action-adult-affection-eldery-339620/</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39: </a:t>
            </a:r>
            <a:r>
              <a:rPr lang="en-US" sz="1200" dirty="0">
                <a:ea typeface="Calibri" panose="020F0502020204030204" pitchFamily="34" charset="0"/>
                <a:cs typeface="Times New Roman" panose="02020603050405020304" pitchFamily="18" charset="0"/>
              </a:rPr>
              <a:t>Person writing notes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11"/>
              </a:rPr>
              <a:t>https://www.pexels.com/photo/writing-notes-idea-class-7103/</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40: </a:t>
            </a:r>
            <a:r>
              <a:rPr lang="en-US" sz="1200" dirty="0">
                <a:ea typeface="Calibri" panose="020F0502020204030204" pitchFamily="34" charset="0"/>
                <a:cs typeface="Times New Roman" panose="02020603050405020304" pitchFamily="18" charset="0"/>
              </a:rPr>
              <a:t>People sitting on grass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t>
            </a:r>
            <a:r>
              <a:rPr lang="en-US" sz="1200" u="sng" dirty="0">
                <a:solidFill>
                  <a:srgbClr val="0563C1"/>
                </a:solidFill>
                <a:ea typeface="Calibri" panose="020F0502020204030204" pitchFamily="34" charset="0"/>
                <a:cs typeface="Times New Roman" panose="02020603050405020304" pitchFamily="18" charset="0"/>
                <a:hlinkClick r:id="rId12"/>
              </a:rPr>
              <a:t>https://www.pexels.com/photo/group-of-people-enjoying-music-concert-325521/</a:t>
            </a:r>
            <a:r>
              <a:rPr lang="en-US" sz="1200" dirty="0">
                <a:ea typeface="Calibri" panose="020F0502020204030204" pitchFamily="34" charset="0"/>
                <a:cs typeface="Times New Roman" panose="02020603050405020304" pitchFamily="18" charset="0"/>
              </a:rPr>
              <a:t> </a:t>
            </a:r>
          </a:p>
          <a:p>
            <a:pPr marR="0" lvl="0">
              <a:spcBef>
                <a:spcPts val="0"/>
              </a:spcBef>
              <a:spcAft>
                <a:spcPts val="0"/>
              </a:spcAft>
              <a:tabLst>
                <a:tab pos="228600" algn="l"/>
              </a:tabLst>
            </a:pPr>
            <a:r>
              <a:rPr lang="en-US" sz="1200" dirty="0">
                <a:ea typeface="Calibri" panose="020F0502020204030204" pitchFamily="34" charset="0"/>
                <a:cs typeface="Times New Roman" panose="02020603050405020304" pitchFamily="18" charset="0"/>
              </a:rPr>
              <a:t>Slide </a:t>
            </a:r>
            <a:r>
              <a:rPr lang="en-US" sz="1200" dirty="0" smtClean="0">
                <a:ea typeface="Calibri" panose="020F0502020204030204" pitchFamily="34" charset="0"/>
                <a:cs typeface="Times New Roman" panose="02020603050405020304" pitchFamily="18" charset="0"/>
              </a:rPr>
              <a:t>41: </a:t>
            </a:r>
            <a:r>
              <a:rPr lang="en-US" sz="1200" dirty="0">
                <a:ea typeface="Calibri" panose="020F0502020204030204" pitchFamily="34" charset="0"/>
                <a:cs typeface="Times New Roman" panose="02020603050405020304" pitchFamily="18" charset="0"/>
              </a:rPr>
              <a:t>Sketch on paper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t>
            </a:r>
            <a:r>
              <a:rPr lang="en-US" sz="1200" dirty="0" err="1">
                <a:ea typeface="Calibri" panose="020F0502020204030204" pitchFamily="34" charset="0"/>
                <a:cs typeface="Times New Roman" panose="02020603050405020304" pitchFamily="18" charset="0"/>
              </a:rPr>
              <a:t>Availabe</a:t>
            </a:r>
            <a:r>
              <a:rPr lang="en-US" sz="1200" dirty="0">
                <a:ea typeface="Calibri" panose="020F0502020204030204" pitchFamily="34" charset="0"/>
                <a:cs typeface="Times New Roman" panose="02020603050405020304" pitchFamily="18" charset="0"/>
              </a:rPr>
              <a:t> online at: </a:t>
            </a:r>
            <a:r>
              <a:rPr lang="en-US" sz="1200" u="sng" dirty="0">
                <a:solidFill>
                  <a:srgbClr val="0563C1"/>
                </a:solidFill>
                <a:ea typeface="Calibri" panose="020F0502020204030204" pitchFamily="34" charset="0"/>
                <a:cs typeface="Times New Roman" panose="02020603050405020304" pitchFamily="18" charset="0"/>
                <a:hlinkClick r:id="rId13"/>
              </a:rPr>
              <a:t>https://www.pexels.com/photo/idea-bulb-paper-sketch-8704/</a:t>
            </a:r>
            <a:endParaRPr lang="en-US" sz="1200" dirty="0">
              <a:ea typeface="Calibri" panose="020F0502020204030204" pitchFamily="34" charset="0"/>
              <a:cs typeface="Times New Roman" panose="02020603050405020304" pitchFamily="18" charset="0"/>
            </a:endParaRPr>
          </a:p>
          <a:p>
            <a:pPr>
              <a:tabLst>
                <a:tab pos="228600" algn="l"/>
              </a:tabLst>
            </a:pPr>
            <a:r>
              <a:rPr lang="en-US" sz="1200" dirty="0" smtClean="0">
                <a:ea typeface="Calibri" panose="020F0502020204030204" pitchFamily="34" charset="0"/>
                <a:cs typeface="Times New Roman" panose="02020603050405020304" pitchFamily="18" charset="0"/>
              </a:rPr>
              <a:t>Slide 42: Biking – </a:t>
            </a:r>
            <a:r>
              <a:rPr lang="en-US" sz="1200" dirty="0" err="1" smtClean="0">
                <a:ea typeface="Calibri" panose="020F0502020204030204" pitchFamily="34" charset="0"/>
                <a:cs typeface="Times New Roman" panose="02020603050405020304" pitchFamily="18" charset="0"/>
              </a:rPr>
              <a:t>Pexels</a:t>
            </a:r>
            <a:r>
              <a:rPr lang="en-US" sz="1200" dirty="0" smtClean="0">
                <a:ea typeface="Calibri" panose="020F0502020204030204" pitchFamily="34" charset="0"/>
                <a:cs typeface="Times New Roman" panose="02020603050405020304" pitchFamily="18" charset="0"/>
              </a:rPr>
              <a:t>. Available online at: </a:t>
            </a:r>
            <a:r>
              <a:rPr lang="en-US" altLang="en-US" sz="1200" dirty="0">
                <a:hlinkClick r:id="rId14"/>
              </a:rPr>
              <a:t>https://www.pexels.com/photo/green-green-terrace-terrace-garden-building-25431</a:t>
            </a:r>
            <a:r>
              <a:rPr lang="en-US" altLang="en-US" sz="1200" dirty="0" smtClean="0">
                <a:hlinkClick r:id="rId14"/>
              </a:rPr>
              <a:t>/</a:t>
            </a:r>
            <a:r>
              <a:rPr lang="en-US" altLang="en-US" sz="1200" dirty="0" smtClean="0"/>
              <a:t> </a:t>
            </a:r>
            <a:endParaRPr lang="en-US" sz="1200" dirty="0" smtClean="0">
              <a:ea typeface="Calibri" panose="020F0502020204030204" pitchFamily="34" charset="0"/>
              <a:cs typeface="Times New Roman" panose="02020603050405020304" pitchFamily="18" charset="0"/>
            </a:endParaRPr>
          </a:p>
          <a:p>
            <a:pPr marR="0" lvl="0">
              <a:spcBef>
                <a:spcPts val="0"/>
              </a:spcBef>
              <a:spcAft>
                <a:spcPts val="0"/>
              </a:spcAft>
              <a:tabLst>
                <a:tab pos="228600" algn="l"/>
              </a:tabLst>
            </a:pPr>
            <a:r>
              <a:rPr lang="en-US" sz="1200" dirty="0" smtClean="0">
                <a:ea typeface="Calibri" panose="020F0502020204030204" pitchFamily="34" charset="0"/>
                <a:cs typeface="Times New Roman" panose="02020603050405020304" pitchFamily="18" charset="0"/>
              </a:rPr>
              <a:t>Slide 43: Equity – MDH, 2016</a:t>
            </a:r>
          </a:p>
          <a:p>
            <a:pPr>
              <a:tabLst>
                <a:tab pos="228600" algn="l"/>
              </a:tabLst>
            </a:pPr>
            <a:r>
              <a:rPr lang="en-US" sz="1200" dirty="0">
                <a:ea typeface="Calibri" panose="020F0502020204030204" pitchFamily="34" charset="0"/>
                <a:cs typeface="Times New Roman" panose="02020603050405020304" pitchFamily="18" charset="0"/>
              </a:rPr>
              <a:t>Slide 45: Windmill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r>
            <a:r>
              <a:rPr lang="en-US" sz="1200" u="sng" dirty="0">
                <a:solidFill>
                  <a:srgbClr val="0563C1"/>
                </a:solidFill>
                <a:ea typeface="Calibri" panose="020F0502020204030204" pitchFamily="34" charset="0"/>
                <a:cs typeface="Times New Roman" panose="02020603050405020304" pitchFamily="18" charset="0"/>
                <a:hlinkClick r:id="rId15"/>
              </a:rPr>
              <a:t>https://www.pexels.com/photo/road-street-desert-industry-932/</a:t>
            </a:r>
            <a:r>
              <a:rPr lang="en-US" sz="1200" dirty="0">
                <a:ea typeface="Calibri" panose="020F0502020204030204" pitchFamily="34" charset="0"/>
                <a:cs typeface="Times New Roman" panose="02020603050405020304" pitchFamily="18" charset="0"/>
              </a:rPr>
              <a:t> </a:t>
            </a:r>
          </a:p>
          <a:p>
            <a:pPr>
              <a:tabLst>
                <a:tab pos="228600" algn="l"/>
              </a:tabLst>
            </a:pPr>
            <a:r>
              <a:rPr lang="en-US" sz="1200" dirty="0">
                <a:ea typeface="Calibri" panose="020F0502020204030204" pitchFamily="34" charset="0"/>
                <a:cs typeface="Times New Roman" panose="02020603050405020304" pitchFamily="18" charset="0"/>
              </a:rPr>
              <a:t>Slide 47: Person biking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r>
            <a:r>
              <a:rPr lang="en-US" sz="1200" u="sng" dirty="0">
                <a:solidFill>
                  <a:srgbClr val="0563C1"/>
                </a:solidFill>
                <a:ea typeface="Calibri" panose="020F0502020204030204" pitchFamily="34" charset="0"/>
                <a:cs typeface="Times New Roman" panose="02020603050405020304" pitchFamily="18" charset="0"/>
                <a:hlinkClick r:id="rId16"/>
              </a:rPr>
              <a:t>https://www.pexels.com/photo/person-wearing-black-and-gray-sleeveless-dress-riding-a-step-through-bicycle-112588/</a:t>
            </a:r>
            <a:endParaRPr lang="en-US" sz="1200" dirty="0">
              <a:ea typeface="Calibri" panose="020F0502020204030204" pitchFamily="34" charset="0"/>
              <a:cs typeface="Times New Roman" panose="02020603050405020304" pitchFamily="18" charset="0"/>
            </a:endParaRPr>
          </a:p>
          <a:p>
            <a:pPr lvl="0"/>
            <a:r>
              <a:rPr lang="en-US" sz="1200" dirty="0">
                <a:ea typeface="Calibri" panose="020F0502020204030204" pitchFamily="34" charset="0"/>
                <a:cs typeface="Times New Roman" panose="02020603050405020304" pitchFamily="18" charset="0"/>
              </a:rPr>
              <a:t>Slide 49: Food – </a:t>
            </a:r>
            <a:r>
              <a:rPr lang="en-US" sz="1200" dirty="0" err="1">
                <a:ea typeface="Calibri" panose="020F0502020204030204" pitchFamily="34" charset="0"/>
                <a:cs typeface="Times New Roman" panose="02020603050405020304" pitchFamily="18" charset="0"/>
              </a:rPr>
              <a:t>Pexels</a:t>
            </a:r>
            <a:r>
              <a:rPr lang="en-US" sz="1200" dirty="0">
                <a:ea typeface="Calibri" panose="020F0502020204030204" pitchFamily="34" charset="0"/>
                <a:cs typeface="Times New Roman" panose="02020603050405020304" pitchFamily="18" charset="0"/>
              </a:rPr>
              <a:t>. Available online: </a:t>
            </a:r>
            <a:r>
              <a:rPr lang="en-US" sz="1200" dirty="0">
                <a:hlinkClick r:id="rId17"/>
              </a:rPr>
              <a:t>https://www.pexels.com/photo/tomatoes-carrots-and-radish-on-the-top-of-the-table-196643</a:t>
            </a:r>
            <a:r>
              <a:rPr lang="en-US" sz="1200" dirty="0" smtClean="0">
                <a:hlinkClick r:id="rId17"/>
              </a:rPr>
              <a:t>/</a:t>
            </a:r>
            <a:r>
              <a:rPr lang="en-US" sz="1200" dirty="0" smtClean="0"/>
              <a:t> </a:t>
            </a:r>
            <a:endParaRPr lang="en-US" sz="1200" dirty="0"/>
          </a:p>
        </p:txBody>
      </p:sp>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Tree>
    <p:extLst>
      <p:ext uri="{BB962C8B-B14F-4D97-AF65-F5344CB8AC3E}">
        <p14:creationId xmlns:p14="http://schemas.microsoft.com/office/powerpoint/2010/main" val="344740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cxnSp>
        <p:nvCxnSpPr>
          <p:cNvPr id="9" name="Straight Connector 8"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9514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t>CHANGING </a:t>
            </a:r>
            <a:r>
              <a:rPr lang="en-US" sz="3200" dirty="0" smtClean="0"/>
              <a:t>TEMPERATURES BY GEOGRAPHY AND SEASON</a:t>
            </a:r>
            <a:endParaRPr lang="en-US" sz="3200" dirty="0"/>
          </a:p>
        </p:txBody>
      </p:sp>
      <p:grpSp>
        <p:nvGrpSpPr>
          <p:cNvPr id="12" name="Group 11" descr="Map of Minnesota showing temperatures change" title="Map of Minnesota showing temperatures change"/>
          <p:cNvGrpSpPr/>
          <p:nvPr/>
        </p:nvGrpSpPr>
        <p:grpSpPr>
          <a:xfrm>
            <a:off x="1669500" y="2438400"/>
            <a:ext cx="8846101" cy="3612178"/>
            <a:chOff x="145499" y="2438400"/>
            <a:chExt cx="8846101" cy="3612178"/>
          </a:xfrm>
        </p:grpSpPr>
        <p:grpSp>
          <p:nvGrpSpPr>
            <p:cNvPr id="13" name="Group 12"/>
            <p:cNvGrpSpPr/>
            <p:nvPr/>
          </p:nvGrpSpPr>
          <p:grpSpPr>
            <a:xfrm>
              <a:off x="145499" y="2895600"/>
              <a:ext cx="8846101" cy="3154978"/>
              <a:chOff x="145499" y="2895600"/>
              <a:chExt cx="8846101" cy="3154978"/>
            </a:xfrm>
          </p:grpSpPr>
          <p:pic>
            <p:nvPicPr>
              <p:cNvPr id="15" name="Picture 14" descr="Annual average temperature change" title="Annual average temperature change"/>
              <p:cNvPicPr>
                <a:picLocks noChangeAspect="1"/>
              </p:cNvPicPr>
              <p:nvPr/>
            </p:nvPicPr>
            <p:blipFill rotWithShape="1">
              <a:blip r:embed="rId3" cstate="print">
                <a:extLst>
                  <a:ext uri="{28A0092B-C50C-407E-A947-70E740481C1C}">
                    <a14:useLocalDpi xmlns:a14="http://schemas.microsoft.com/office/drawing/2010/main" val="0"/>
                  </a:ext>
                </a:extLst>
              </a:blip>
              <a:srcRect l="26603" r="4174"/>
              <a:stretch/>
            </p:blipFill>
            <p:spPr>
              <a:xfrm>
                <a:off x="145499" y="2895600"/>
                <a:ext cx="2978701" cy="2743200"/>
              </a:xfrm>
              <a:prstGeom prst="rect">
                <a:avLst/>
              </a:prstGeom>
            </p:spPr>
          </p:pic>
          <p:pic>
            <p:nvPicPr>
              <p:cNvPr id="16" name="Picture 15" descr="Winter lows temperature change&#10;" title="Winter lows temperature change"/>
              <p:cNvPicPr>
                <a:picLocks noChangeAspect="1"/>
              </p:cNvPicPr>
              <p:nvPr/>
            </p:nvPicPr>
            <p:blipFill rotWithShape="1">
              <a:blip r:embed="rId4" cstate="print">
                <a:extLst>
                  <a:ext uri="{28A0092B-C50C-407E-A947-70E740481C1C}">
                    <a14:useLocalDpi xmlns:a14="http://schemas.microsoft.com/office/drawing/2010/main" val="0"/>
                  </a:ext>
                </a:extLst>
              </a:blip>
              <a:srcRect l="26893" r="3883"/>
              <a:stretch/>
            </p:blipFill>
            <p:spPr>
              <a:xfrm>
                <a:off x="3080262" y="2895600"/>
                <a:ext cx="2978808" cy="2743200"/>
              </a:xfrm>
              <a:prstGeom prst="rect">
                <a:avLst/>
              </a:prstGeom>
            </p:spPr>
          </p:pic>
          <p:pic>
            <p:nvPicPr>
              <p:cNvPr id="17" name="Picture 16" descr="Summer highs temperature change" title="Summer highs temperature change"/>
              <p:cNvPicPr>
                <a:picLocks noChangeAspect="1"/>
              </p:cNvPicPr>
              <p:nvPr/>
            </p:nvPicPr>
            <p:blipFill rotWithShape="1">
              <a:blip r:embed="rId5" cstate="print">
                <a:extLst>
                  <a:ext uri="{28A0092B-C50C-407E-A947-70E740481C1C}">
                    <a14:useLocalDpi xmlns:a14="http://schemas.microsoft.com/office/drawing/2010/main" val="0"/>
                  </a:ext>
                </a:extLst>
              </a:blip>
              <a:srcRect l="27088" r="4175"/>
              <a:stretch/>
            </p:blipFill>
            <p:spPr>
              <a:xfrm>
                <a:off x="6013842" y="2895600"/>
                <a:ext cx="2977758" cy="2743200"/>
              </a:xfrm>
              <a:prstGeom prst="rect">
                <a:avLst/>
              </a:prstGeom>
            </p:spPr>
          </p:pic>
          <p:sp>
            <p:nvSpPr>
              <p:cNvPr id="18" name="TextBox 17"/>
              <p:cNvSpPr txBox="1"/>
              <p:nvPr/>
            </p:nvSpPr>
            <p:spPr>
              <a:xfrm>
                <a:off x="228600" y="5650468"/>
                <a:ext cx="8229600" cy="400110"/>
              </a:xfrm>
              <a:prstGeom prst="rect">
                <a:avLst/>
              </a:prstGeom>
              <a:noFill/>
            </p:spPr>
            <p:txBody>
              <a:bodyPr wrap="square" rtlCol="0">
                <a:spAutoFit/>
              </a:bodyPr>
              <a:lstStyle/>
              <a:p>
                <a:pPr>
                  <a:defRPr/>
                </a:pPr>
                <a:r>
                  <a:rPr lang="en-US" sz="2000" kern="0" dirty="0">
                    <a:latin typeface="+mj-lt"/>
                    <a:cs typeface="Calibri Light" panose="020F0302020204030204" pitchFamily="34" charset="0"/>
                  </a:rPr>
                  <a:t>        Annual Average	             Winter Lows	               Summer Highs </a:t>
                </a:r>
              </a:p>
            </p:txBody>
          </p:sp>
        </p:grpSp>
        <p:sp>
          <p:nvSpPr>
            <p:cNvPr id="14" name="TextBox 13"/>
            <p:cNvSpPr txBox="1"/>
            <p:nvPr/>
          </p:nvSpPr>
          <p:spPr>
            <a:xfrm>
              <a:off x="990600" y="2438400"/>
              <a:ext cx="6172200" cy="461665"/>
            </a:xfrm>
            <a:prstGeom prst="rect">
              <a:avLst/>
            </a:prstGeom>
            <a:noFill/>
          </p:spPr>
          <p:txBody>
            <a:bodyPr wrap="square" rtlCol="0">
              <a:spAutoFit/>
            </a:bodyPr>
            <a:lstStyle/>
            <a:p>
              <a:pPr algn="ctr">
                <a:defRPr/>
              </a:pPr>
              <a:r>
                <a:rPr lang="en-US" sz="2400" kern="0" dirty="0">
                  <a:latin typeface="+mj-lt"/>
                  <a:cs typeface="Calibri Light" panose="020F0302020204030204" pitchFamily="34" charset="0"/>
                </a:rPr>
                <a:t>Total </a:t>
              </a:r>
              <a:r>
                <a:rPr lang="en-US" sz="2400" kern="0" dirty="0" smtClean="0">
                  <a:latin typeface="+mj-lt"/>
                  <a:cs typeface="Calibri Light" panose="020F0302020204030204" pitchFamily="34" charset="0"/>
                </a:rPr>
                <a:t>Temperature </a:t>
              </a:r>
              <a:r>
                <a:rPr lang="en-US" sz="2400" kern="0" dirty="0">
                  <a:latin typeface="+mj-lt"/>
                  <a:cs typeface="Calibri Light" panose="020F0302020204030204" pitchFamily="34" charset="0"/>
                </a:rPr>
                <a:t>C</a:t>
              </a:r>
              <a:r>
                <a:rPr lang="en-US" sz="2400" kern="0" dirty="0" smtClean="0">
                  <a:latin typeface="+mj-lt"/>
                  <a:cs typeface="Calibri Light" panose="020F0302020204030204" pitchFamily="34" charset="0"/>
                </a:rPr>
                <a:t>hange</a:t>
              </a:r>
              <a:r>
                <a:rPr lang="en-US" sz="2400" kern="0" dirty="0">
                  <a:latin typeface="+mj-lt"/>
                  <a:cs typeface="Calibri Light" panose="020F0302020204030204" pitchFamily="34" charset="0"/>
                </a:rPr>
                <a:t>, 1895-2015</a:t>
              </a:r>
            </a:p>
          </p:txBody>
        </p:sp>
      </p:grpSp>
      <p:pic>
        <p:nvPicPr>
          <p:cNvPr id="3" name="Picture 2" descr="Department of Natural Resources logo" title="Department of Natural Resources logo"/>
          <p:cNvPicPr>
            <a:picLocks noChangeAspect="1"/>
          </p:cNvPicPr>
          <p:nvPr/>
        </p:nvPicPr>
        <p:blipFill>
          <a:blip r:embed="rId6"/>
          <a:stretch>
            <a:fillRect/>
          </a:stretch>
        </p:blipFill>
        <p:spPr>
          <a:xfrm>
            <a:off x="1752601" y="1481305"/>
            <a:ext cx="2206943" cy="542591"/>
          </a:xfrm>
          <a:prstGeom prst="rect">
            <a:avLst/>
          </a:prstGeom>
        </p:spPr>
      </p:pic>
      <p:cxnSp>
        <p:nvCxnSpPr>
          <p:cNvPr id="11" name="Straight Connector 10"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6149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cxnSp>
        <p:nvCxnSpPr>
          <p:cNvPr id="10" name="Straight Connector 9" title="Decorative line"/>
          <p:cNvCxnSpPr/>
          <p:nvPr/>
        </p:nvCxnSpPr>
        <p:spPr>
          <a:xfrm flipV="1">
            <a:off x="0" y="1259835"/>
            <a:ext cx="12192000" cy="6130"/>
          </a:xfrm>
          <a:prstGeom prst="line">
            <a:avLst/>
          </a:prstGeom>
          <a:ln w="146050">
            <a:solidFill>
              <a:srgbClr val="FFC845"/>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86103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2.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3.xml><?xml version="1.0" encoding="utf-8"?>
<ds:datastoreItem xmlns:ds="http://schemas.openxmlformats.org/officeDocument/2006/customXml" ds:itemID="{226A1386-9537-4EA6-B9A3-FB7D154FAC2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340cd5a-8d85-4c94-8b3b-dcb04460a05d"/>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mn-mdh-powerpoint</Template>
  <TotalTime>5134</TotalTime>
  <Words>11815</Words>
  <Application>Microsoft Office PowerPoint</Application>
  <PresentationFormat>Widescreen</PresentationFormat>
  <Paragraphs>690</Paragraphs>
  <Slides>62</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ＭＳ Ｐゴシック</vt:lpstr>
      <vt:lpstr>Arial</vt:lpstr>
      <vt:lpstr>Calibri</vt:lpstr>
      <vt:lpstr>Calibri Light</vt:lpstr>
      <vt:lpstr>NeueHaasGroteskText Std</vt:lpstr>
      <vt:lpstr>Times New Roman</vt:lpstr>
      <vt:lpstr>Wingdings</vt:lpstr>
      <vt:lpstr>MN.IT</vt:lpstr>
      <vt:lpstr>Wellbeing</vt:lpstr>
      <vt:lpstr>NOTICE</vt:lpstr>
      <vt:lpstr>OUTLINE</vt:lpstr>
      <vt:lpstr>WEATHER VERSUS CLIMATE</vt:lpstr>
      <vt:lpstr>DEFINITIONS</vt:lpstr>
      <vt:lpstr>CLIMATE CHANGE REALITIES</vt:lpstr>
      <vt:lpstr>RISING TEMPERATURES</vt:lpstr>
      <vt:lpstr>CHANGING TEMPERATURES BY GEOGRAPHY AND SEASON</vt:lpstr>
      <vt:lpstr>ENVIRONMENTAL CHANGES</vt:lpstr>
      <vt:lpstr>PRECIPITATION INCREASES</vt:lpstr>
      <vt:lpstr>PRECIPITATION – MORE EXTREME EVENTS</vt:lpstr>
      <vt:lpstr>PRECIPITATION CHANGES</vt:lpstr>
      <vt:lpstr>HUMIDITY CHANGES</vt:lpstr>
      <vt:lpstr>OUTLINE</vt:lpstr>
      <vt:lpstr>CLIMATE AND HEALTH ARE LINKED</vt:lpstr>
      <vt:lpstr>CLIMATE AND HEALTH ARE LINKED</vt:lpstr>
      <vt:lpstr>CLIMATE AND HEALTH ARE LINKED</vt:lpstr>
      <vt:lpstr>CLIMATE AND HEALTH ARE LINKED</vt:lpstr>
      <vt:lpstr>HEALTH OUTCOMES: DISTRESS</vt:lpstr>
      <vt:lpstr>HEALTH OUTCOMES: DISTRESS</vt:lpstr>
      <vt:lpstr>HEALTH OUTCOMES: DISTRESS</vt:lpstr>
      <vt:lpstr>HEALTH OUTCOMES: DISTRESS</vt:lpstr>
      <vt:lpstr>HEALTH OUTCOMES: RELATIONSHIP STRAIN</vt:lpstr>
      <vt:lpstr>HEALTH OUTCOMES: RELATIONSHIP STRAIN</vt:lpstr>
      <vt:lpstr>HEALTH OUTCOMES: RELATIONSHIP STRAIN</vt:lpstr>
      <vt:lpstr>HEALTH OUTCOMES: SUBSTANCE ABUSE</vt:lpstr>
      <vt:lpstr>HEALTH OUTCOMES: PTSD</vt:lpstr>
      <vt:lpstr>HEALTH OUTCOMES: POST-TRAUMATIC GROWTH</vt:lpstr>
      <vt:lpstr>AT-RISK POPULATIONS</vt:lpstr>
      <vt:lpstr>AT-RISK POPULATIONS: CHILDREN</vt:lpstr>
      <vt:lpstr>AT-RISK POPULATIONS: WOMEN</vt:lpstr>
      <vt:lpstr>AT-RISK POPULATIONS: ELDERLY</vt:lpstr>
      <vt:lpstr>AT-RISK POPULATIONS: COMMUNITIES OF COLOR, IMMIGRANTS, LIMITED ENGLISH</vt:lpstr>
      <vt:lpstr>AT-RISK POPULATIONS: HOMELESS</vt:lpstr>
      <vt:lpstr>AT-RISK POPULATIONS: LGBTQ+</vt:lpstr>
      <vt:lpstr>AT-RISK POPULATIONS: OCCUPATIONAL EXPOSURE</vt:lpstr>
      <vt:lpstr>OUTLINE</vt:lpstr>
      <vt:lpstr>Integrate mental health and wellbeing considerations</vt:lpstr>
      <vt:lpstr>Learn more to help more</vt:lpstr>
      <vt:lpstr>Strengthen networks and build community</vt:lpstr>
      <vt:lpstr>Communicate with intention</vt:lpstr>
      <vt:lpstr>Support recovery and resilience</vt:lpstr>
      <vt:lpstr>Focus on equity</vt:lpstr>
      <vt:lpstr>What can individuals do to address climate change? </vt:lpstr>
      <vt:lpstr>Energy</vt:lpstr>
      <vt:lpstr>ENERGY</vt:lpstr>
      <vt:lpstr>Transportation</vt:lpstr>
      <vt:lpstr>Transportation</vt:lpstr>
      <vt:lpstr>Agriculture</vt:lpstr>
      <vt:lpstr>Agriculture</vt:lpstr>
      <vt:lpstr>MDH  Mental Health Promotion Program</vt:lpstr>
      <vt:lpstr>GENERAL CLIMATE AND HEALTH RESOURCES</vt:lpstr>
      <vt:lpstr>DISASTER BEHAVIORAL HEALTH RESOURCES</vt:lpstr>
      <vt:lpstr>CLIMATE &amp; HEALTH RESILIENCE RESOURCES</vt:lpstr>
      <vt:lpstr>ACKNOWLEDGEMENTS</vt:lpstr>
      <vt:lpstr>Questions?</vt:lpstr>
      <vt:lpstr>REFERENCES: 1 of 4</vt:lpstr>
      <vt:lpstr>REFERENCES: 2 of 4</vt:lpstr>
      <vt:lpstr>REFERENCES: 3 of 4</vt:lpstr>
      <vt:lpstr>REFERENCES: 4 of 4</vt:lpstr>
      <vt:lpstr>PHOTO AND IMAGE CREDITS</vt:lpstr>
      <vt:lpstr>PHOTO AND IMAGE CREDITS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Reverse Logo</dc:title>
  <dc:subject>PowerPoint Template</dc:subject>
  <dc:creator>Resh, Micaela (MDH)</dc:creator>
  <cp:keywords>PowerPoint, Template</cp:keywords>
  <dc:description>Version 1.1, Released 8-2016</dc:description>
  <cp:lastModifiedBy>Resh, Micaela (MDH)</cp:lastModifiedBy>
  <cp:revision>228</cp:revision>
  <dcterms:created xsi:type="dcterms:W3CDTF">2017-05-08T15:53:05Z</dcterms:created>
  <dcterms:modified xsi:type="dcterms:W3CDTF">2018-01-09T17:08:35Z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